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1" r:id="rId2"/>
    <p:sldId id="267" r:id="rId3"/>
    <p:sldId id="258" r:id="rId4"/>
    <p:sldId id="312" r:id="rId5"/>
    <p:sldId id="293" r:id="rId6"/>
    <p:sldId id="259" r:id="rId7"/>
    <p:sldId id="302" r:id="rId8"/>
    <p:sldId id="276" r:id="rId9"/>
    <p:sldId id="303" r:id="rId10"/>
    <p:sldId id="311" r:id="rId11"/>
    <p:sldId id="304" r:id="rId12"/>
    <p:sldId id="284" r:id="rId13"/>
    <p:sldId id="275" r:id="rId14"/>
    <p:sldId id="283" r:id="rId15"/>
    <p:sldId id="306" r:id="rId16"/>
    <p:sldId id="288"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rianne CEULENAERE" initials="OC" lastIdx="0" clrIdx="0">
    <p:extLst>
      <p:ext uri="{19B8F6BF-5375-455C-9EA6-DF929625EA0E}">
        <p15:presenceInfo xmlns="" xmlns:p15="http://schemas.microsoft.com/office/powerpoint/2012/main" userId="S-1-5-21-1933533894-1083539037-1548708106-11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8D1C"/>
    <a:srgbClr val="EA8C00"/>
    <a:srgbClr val="E65A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324" autoAdjust="0"/>
    <p:restoredTop sz="94660"/>
  </p:normalViewPr>
  <p:slideViewPr>
    <p:cSldViewPr snapToGrid="0">
      <p:cViewPr varScale="1">
        <p:scale>
          <a:sx n="114" d="100"/>
          <a:sy n="114" d="100"/>
        </p:scale>
        <p:origin x="-96" y="-5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F493116-7393-4AE3-ACC1-75EE2560433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 xmlns:a16="http://schemas.microsoft.com/office/drawing/2014/main" id="{ACDADD37-44A4-464A-B361-3B964D8908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 xmlns:a16="http://schemas.microsoft.com/office/drawing/2014/main" id="{905D8AA2-006A-4317-BDF1-F1C6702C8776}"/>
              </a:ext>
            </a:extLst>
          </p:cNvPr>
          <p:cNvSpPr>
            <a:spLocks noGrp="1"/>
          </p:cNvSpPr>
          <p:nvPr>
            <p:ph type="dt" sz="half" idx="10"/>
          </p:nvPr>
        </p:nvSpPr>
        <p:spPr/>
        <p:txBody>
          <a:bodyPr/>
          <a:lstStyle/>
          <a:p>
            <a:fld id="{DD345060-A994-4A58-BEE8-764C1401D790}" type="datetimeFigureOut">
              <a:rPr lang="fr-BE" smtClean="0"/>
              <a:t>27/10/21</a:t>
            </a:fld>
            <a:endParaRPr lang="fr-BE"/>
          </a:p>
        </p:txBody>
      </p:sp>
      <p:sp>
        <p:nvSpPr>
          <p:cNvPr id="5" name="Espace réservé du pied de page 4">
            <a:extLst>
              <a:ext uri="{FF2B5EF4-FFF2-40B4-BE49-F238E27FC236}">
                <a16:creationId xmlns="" xmlns:a16="http://schemas.microsoft.com/office/drawing/2014/main" id="{89D720A8-D0FD-4078-9D6F-8AE012D85371}"/>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 xmlns:a16="http://schemas.microsoft.com/office/drawing/2014/main" id="{2B096428-BD9C-470C-BB0B-AF232C948F71}"/>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2790372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BC9A025-47DE-41FF-AB35-4BEB48978317}"/>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 xmlns:a16="http://schemas.microsoft.com/office/drawing/2014/main" id="{1782E0C3-EE18-45C5-B5F5-B1EC3B6B53B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 xmlns:a16="http://schemas.microsoft.com/office/drawing/2014/main" id="{57D2933E-DD02-44CC-B870-1F7367BD13C3}"/>
              </a:ext>
            </a:extLst>
          </p:cNvPr>
          <p:cNvSpPr>
            <a:spLocks noGrp="1"/>
          </p:cNvSpPr>
          <p:nvPr>
            <p:ph type="dt" sz="half" idx="10"/>
          </p:nvPr>
        </p:nvSpPr>
        <p:spPr/>
        <p:txBody>
          <a:bodyPr/>
          <a:lstStyle/>
          <a:p>
            <a:fld id="{DD345060-A994-4A58-BEE8-764C1401D790}" type="datetimeFigureOut">
              <a:rPr lang="fr-BE" smtClean="0"/>
              <a:t>27/10/21</a:t>
            </a:fld>
            <a:endParaRPr lang="fr-BE"/>
          </a:p>
        </p:txBody>
      </p:sp>
      <p:sp>
        <p:nvSpPr>
          <p:cNvPr id="5" name="Espace réservé du pied de page 4">
            <a:extLst>
              <a:ext uri="{FF2B5EF4-FFF2-40B4-BE49-F238E27FC236}">
                <a16:creationId xmlns="" xmlns:a16="http://schemas.microsoft.com/office/drawing/2014/main" id="{96608CF8-DA3E-4F2A-84AA-A7D97FE7EBC6}"/>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 xmlns:a16="http://schemas.microsoft.com/office/drawing/2014/main" id="{047FCDCC-8387-4A43-A074-F17DAB2D6510}"/>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1158789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 xmlns:a16="http://schemas.microsoft.com/office/drawing/2014/main" id="{CE30A300-A203-423A-B60A-85F8CAC9AE7A}"/>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 xmlns:a16="http://schemas.microsoft.com/office/drawing/2014/main" id="{C6456F2F-A404-4D11-9562-49F8823F3BA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 xmlns:a16="http://schemas.microsoft.com/office/drawing/2014/main" id="{C1FF12A3-3D3F-4C47-9CC5-B5D731638E99}"/>
              </a:ext>
            </a:extLst>
          </p:cNvPr>
          <p:cNvSpPr>
            <a:spLocks noGrp="1"/>
          </p:cNvSpPr>
          <p:nvPr>
            <p:ph type="dt" sz="half" idx="10"/>
          </p:nvPr>
        </p:nvSpPr>
        <p:spPr/>
        <p:txBody>
          <a:bodyPr/>
          <a:lstStyle/>
          <a:p>
            <a:fld id="{DD345060-A994-4A58-BEE8-764C1401D790}" type="datetimeFigureOut">
              <a:rPr lang="fr-BE" smtClean="0"/>
              <a:t>27/10/21</a:t>
            </a:fld>
            <a:endParaRPr lang="fr-BE"/>
          </a:p>
        </p:txBody>
      </p:sp>
      <p:sp>
        <p:nvSpPr>
          <p:cNvPr id="5" name="Espace réservé du pied de page 4">
            <a:extLst>
              <a:ext uri="{FF2B5EF4-FFF2-40B4-BE49-F238E27FC236}">
                <a16:creationId xmlns="" xmlns:a16="http://schemas.microsoft.com/office/drawing/2014/main" id="{9E09ECC6-6EAB-4634-BC52-DA4A56AF53F0}"/>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 xmlns:a16="http://schemas.microsoft.com/office/drawing/2014/main" id="{E27C1DA7-EBF6-488F-95EB-CB0E7A7F25CC}"/>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3743438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59DD10A-4410-4457-8723-62193AC3714B}"/>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 xmlns:a16="http://schemas.microsoft.com/office/drawing/2014/main" id="{901E8183-4A06-4DE3-8DD5-323CD4A6B5FB}"/>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 xmlns:a16="http://schemas.microsoft.com/office/drawing/2014/main" id="{9DC82549-3E55-41EA-8B17-4493DC9A6EA4}"/>
              </a:ext>
            </a:extLst>
          </p:cNvPr>
          <p:cNvSpPr>
            <a:spLocks noGrp="1"/>
          </p:cNvSpPr>
          <p:nvPr>
            <p:ph type="dt" sz="half" idx="10"/>
          </p:nvPr>
        </p:nvSpPr>
        <p:spPr/>
        <p:txBody>
          <a:bodyPr/>
          <a:lstStyle/>
          <a:p>
            <a:fld id="{DD345060-A994-4A58-BEE8-764C1401D790}" type="datetimeFigureOut">
              <a:rPr lang="fr-BE" smtClean="0"/>
              <a:t>27/10/21</a:t>
            </a:fld>
            <a:endParaRPr lang="fr-BE"/>
          </a:p>
        </p:txBody>
      </p:sp>
      <p:sp>
        <p:nvSpPr>
          <p:cNvPr id="5" name="Espace réservé du pied de page 4">
            <a:extLst>
              <a:ext uri="{FF2B5EF4-FFF2-40B4-BE49-F238E27FC236}">
                <a16:creationId xmlns="" xmlns:a16="http://schemas.microsoft.com/office/drawing/2014/main" id="{9688A7CA-76C6-4D48-87D3-028C22BB3406}"/>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 xmlns:a16="http://schemas.microsoft.com/office/drawing/2014/main" id="{0466D06F-DDEC-467D-8E5D-22195C797DAE}"/>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1629981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A9B0A37-ED9F-4031-94B9-C6954AEF14B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 xmlns:a16="http://schemas.microsoft.com/office/drawing/2014/main" id="{7E7B7ED7-0BD3-4AB5-8D75-875BC74D0B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 xmlns:a16="http://schemas.microsoft.com/office/drawing/2014/main" id="{C41D8846-8C7E-430F-A2F0-A8ECFE3CE46D}"/>
              </a:ext>
            </a:extLst>
          </p:cNvPr>
          <p:cNvSpPr>
            <a:spLocks noGrp="1"/>
          </p:cNvSpPr>
          <p:nvPr>
            <p:ph type="dt" sz="half" idx="10"/>
          </p:nvPr>
        </p:nvSpPr>
        <p:spPr/>
        <p:txBody>
          <a:bodyPr/>
          <a:lstStyle/>
          <a:p>
            <a:fld id="{DD345060-A994-4A58-BEE8-764C1401D790}" type="datetimeFigureOut">
              <a:rPr lang="fr-BE" smtClean="0"/>
              <a:t>27/10/21</a:t>
            </a:fld>
            <a:endParaRPr lang="fr-BE"/>
          </a:p>
        </p:txBody>
      </p:sp>
      <p:sp>
        <p:nvSpPr>
          <p:cNvPr id="5" name="Espace réservé du pied de page 4">
            <a:extLst>
              <a:ext uri="{FF2B5EF4-FFF2-40B4-BE49-F238E27FC236}">
                <a16:creationId xmlns="" xmlns:a16="http://schemas.microsoft.com/office/drawing/2014/main" id="{194A1592-A9B4-4B0D-9D1A-4CADBDBA208C}"/>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 xmlns:a16="http://schemas.microsoft.com/office/drawing/2014/main" id="{99F3A5DB-0CB9-49E9-A3B3-FCB0763A9887}"/>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490761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0349E57-65E2-4B0F-9B38-6D6674AD088B}"/>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 xmlns:a16="http://schemas.microsoft.com/office/drawing/2014/main" id="{A2D2D486-533C-480B-A815-1D70D31B0A3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 xmlns:a16="http://schemas.microsoft.com/office/drawing/2014/main" id="{6879BCE0-1D6A-4BA4-85DF-51B6B62453E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 xmlns:a16="http://schemas.microsoft.com/office/drawing/2014/main" id="{58A48292-3925-4C74-83EB-8549A16E8BEF}"/>
              </a:ext>
            </a:extLst>
          </p:cNvPr>
          <p:cNvSpPr>
            <a:spLocks noGrp="1"/>
          </p:cNvSpPr>
          <p:nvPr>
            <p:ph type="dt" sz="half" idx="10"/>
          </p:nvPr>
        </p:nvSpPr>
        <p:spPr/>
        <p:txBody>
          <a:bodyPr/>
          <a:lstStyle/>
          <a:p>
            <a:fld id="{DD345060-A994-4A58-BEE8-764C1401D790}" type="datetimeFigureOut">
              <a:rPr lang="fr-BE" smtClean="0"/>
              <a:t>27/10/21</a:t>
            </a:fld>
            <a:endParaRPr lang="fr-BE"/>
          </a:p>
        </p:txBody>
      </p:sp>
      <p:sp>
        <p:nvSpPr>
          <p:cNvPr id="6" name="Espace réservé du pied de page 5">
            <a:extLst>
              <a:ext uri="{FF2B5EF4-FFF2-40B4-BE49-F238E27FC236}">
                <a16:creationId xmlns="" xmlns:a16="http://schemas.microsoft.com/office/drawing/2014/main" id="{CC4AC936-AA4E-47C6-8498-EFBF6AB28A2A}"/>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 xmlns:a16="http://schemas.microsoft.com/office/drawing/2014/main" id="{DC31BE05-6F5A-4DE3-BE22-F57C6D3B9ECE}"/>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1222076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BEEF6FA2-7A01-46C9-B450-6D7EEA33ECC3}"/>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 xmlns:a16="http://schemas.microsoft.com/office/drawing/2014/main" id="{71989042-D7F9-42BE-AF20-5BAC47D2F8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 xmlns:a16="http://schemas.microsoft.com/office/drawing/2014/main" id="{53CBEADC-FD5E-461A-99FB-7856558EE757}"/>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 xmlns:a16="http://schemas.microsoft.com/office/drawing/2014/main" id="{21B42291-BC1B-4FE0-82FF-FBE0CE8EF5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 xmlns:a16="http://schemas.microsoft.com/office/drawing/2014/main" id="{BFE24FE9-4158-4335-A3AE-8F01F21ADEAC}"/>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 xmlns:a16="http://schemas.microsoft.com/office/drawing/2014/main" id="{4A363160-7D59-479B-B49F-2ACDE2A95ED1}"/>
              </a:ext>
            </a:extLst>
          </p:cNvPr>
          <p:cNvSpPr>
            <a:spLocks noGrp="1"/>
          </p:cNvSpPr>
          <p:nvPr>
            <p:ph type="dt" sz="half" idx="10"/>
          </p:nvPr>
        </p:nvSpPr>
        <p:spPr/>
        <p:txBody>
          <a:bodyPr/>
          <a:lstStyle/>
          <a:p>
            <a:fld id="{DD345060-A994-4A58-BEE8-764C1401D790}" type="datetimeFigureOut">
              <a:rPr lang="fr-BE" smtClean="0"/>
              <a:t>27/10/21</a:t>
            </a:fld>
            <a:endParaRPr lang="fr-BE"/>
          </a:p>
        </p:txBody>
      </p:sp>
      <p:sp>
        <p:nvSpPr>
          <p:cNvPr id="8" name="Espace réservé du pied de page 7">
            <a:extLst>
              <a:ext uri="{FF2B5EF4-FFF2-40B4-BE49-F238E27FC236}">
                <a16:creationId xmlns="" xmlns:a16="http://schemas.microsoft.com/office/drawing/2014/main" id="{D4CC6A1B-1151-43B2-8A27-9CB223A03B32}"/>
              </a:ext>
            </a:extLst>
          </p:cNvPr>
          <p:cNvSpPr>
            <a:spLocks noGrp="1"/>
          </p:cNvSpPr>
          <p:nvPr>
            <p:ph type="ftr" sz="quarter" idx="11"/>
          </p:nvPr>
        </p:nvSpPr>
        <p:spPr/>
        <p:txBody>
          <a:bodyPr/>
          <a:lstStyle/>
          <a:p>
            <a:endParaRPr lang="fr-BE"/>
          </a:p>
        </p:txBody>
      </p:sp>
      <p:sp>
        <p:nvSpPr>
          <p:cNvPr id="9" name="Espace réservé du numéro de diapositive 8">
            <a:extLst>
              <a:ext uri="{FF2B5EF4-FFF2-40B4-BE49-F238E27FC236}">
                <a16:creationId xmlns="" xmlns:a16="http://schemas.microsoft.com/office/drawing/2014/main" id="{54A51CAD-FB33-4BD2-8ADA-1EF1A8E9DDCC}"/>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2133107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1C93D44-B2B3-418D-ADC3-2C60C3744CC6}"/>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 xmlns:a16="http://schemas.microsoft.com/office/drawing/2014/main" id="{08DD4271-5C43-4571-9B3A-789BFC96FBE7}"/>
              </a:ext>
            </a:extLst>
          </p:cNvPr>
          <p:cNvSpPr>
            <a:spLocks noGrp="1"/>
          </p:cNvSpPr>
          <p:nvPr>
            <p:ph type="dt" sz="half" idx="10"/>
          </p:nvPr>
        </p:nvSpPr>
        <p:spPr/>
        <p:txBody>
          <a:bodyPr/>
          <a:lstStyle/>
          <a:p>
            <a:fld id="{DD345060-A994-4A58-BEE8-764C1401D790}" type="datetimeFigureOut">
              <a:rPr lang="fr-BE" smtClean="0"/>
              <a:t>27/10/21</a:t>
            </a:fld>
            <a:endParaRPr lang="fr-BE"/>
          </a:p>
        </p:txBody>
      </p:sp>
      <p:sp>
        <p:nvSpPr>
          <p:cNvPr id="4" name="Espace réservé du pied de page 3">
            <a:extLst>
              <a:ext uri="{FF2B5EF4-FFF2-40B4-BE49-F238E27FC236}">
                <a16:creationId xmlns="" xmlns:a16="http://schemas.microsoft.com/office/drawing/2014/main" id="{6BDEBF86-F7F5-498C-8DFF-AA8DCEF80C6B}"/>
              </a:ext>
            </a:extLst>
          </p:cNvPr>
          <p:cNvSpPr>
            <a:spLocks noGrp="1"/>
          </p:cNvSpPr>
          <p:nvPr>
            <p:ph type="ftr" sz="quarter" idx="11"/>
          </p:nvPr>
        </p:nvSpPr>
        <p:spPr/>
        <p:txBody>
          <a:bodyPr/>
          <a:lstStyle/>
          <a:p>
            <a:endParaRPr lang="fr-BE"/>
          </a:p>
        </p:txBody>
      </p:sp>
      <p:sp>
        <p:nvSpPr>
          <p:cNvPr id="5" name="Espace réservé du numéro de diapositive 4">
            <a:extLst>
              <a:ext uri="{FF2B5EF4-FFF2-40B4-BE49-F238E27FC236}">
                <a16:creationId xmlns="" xmlns:a16="http://schemas.microsoft.com/office/drawing/2014/main" id="{3B8C53E3-9553-4C75-931F-F60B5676F174}"/>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4254428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 xmlns:a16="http://schemas.microsoft.com/office/drawing/2014/main" id="{2D4FCAB7-18AE-4576-89CC-65748B06A774}"/>
              </a:ext>
            </a:extLst>
          </p:cNvPr>
          <p:cNvSpPr>
            <a:spLocks noGrp="1"/>
          </p:cNvSpPr>
          <p:nvPr>
            <p:ph type="dt" sz="half" idx="10"/>
          </p:nvPr>
        </p:nvSpPr>
        <p:spPr/>
        <p:txBody>
          <a:bodyPr/>
          <a:lstStyle/>
          <a:p>
            <a:fld id="{DD345060-A994-4A58-BEE8-764C1401D790}" type="datetimeFigureOut">
              <a:rPr lang="fr-BE" smtClean="0"/>
              <a:t>27/10/21</a:t>
            </a:fld>
            <a:endParaRPr lang="fr-BE"/>
          </a:p>
        </p:txBody>
      </p:sp>
      <p:sp>
        <p:nvSpPr>
          <p:cNvPr id="3" name="Espace réservé du pied de page 2">
            <a:extLst>
              <a:ext uri="{FF2B5EF4-FFF2-40B4-BE49-F238E27FC236}">
                <a16:creationId xmlns="" xmlns:a16="http://schemas.microsoft.com/office/drawing/2014/main" id="{9D090CAD-7597-4E51-8F3E-EF50503D69AB}"/>
              </a:ext>
            </a:extLst>
          </p:cNvPr>
          <p:cNvSpPr>
            <a:spLocks noGrp="1"/>
          </p:cNvSpPr>
          <p:nvPr>
            <p:ph type="ftr" sz="quarter" idx="11"/>
          </p:nvPr>
        </p:nvSpPr>
        <p:spPr/>
        <p:txBody>
          <a:bodyPr/>
          <a:lstStyle/>
          <a:p>
            <a:endParaRPr lang="fr-BE"/>
          </a:p>
        </p:txBody>
      </p:sp>
      <p:sp>
        <p:nvSpPr>
          <p:cNvPr id="4" name="Espace réservé du numéro de diapositive 3">
            <a:extLst>
              <a:ext uri="{FF2B5EF4-FFF2-40B4-BE49-F238E27FC236}">
                <a16:creationId xmlns="" xmlns:a16="http://schemas.microsoft.com/office/drawing/2014/main" id="{D2AC13EB-7093-4AD8-90C5-761845A145E8}"/>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2520574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29E6689-38DA-4D0E-A391-B97F6AD24E6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 xmlns:a16="http://schemas.microsoft.com/office/drawing/2014/main" id="{2BC4B2C3-ADDB-4E99-B0B6-3BBDC6F847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 xmlns:a16="http://schemas.microsoft.com/office/drawing/2014/main" id="{36A0DC6F-B1CC-484F-A9B8-6D51C0FFF5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3DE5FEF7-C199-4A45-9FD1-3456C925ACB5}"/>
              </a:ext>
            </a:extLst>
          </p:cNvPr>
          <p:cNvSpPr>
            <a:spLocks noGrp="1"/>
          </p:cNvSpPr>
          <p:nvPr>
            <p:ph type="dt" sz="half" idx="10"/>
          </p:nvPr>
        </p:nvSpPr>
        <p:spPr/>
        <p:txBody>
          <a:bodyPr/>
          <a:lstStyle/>
          <a:p>
            <a:fld id="{DD345060-A994-4A58-BEE8-764C1401D790}" type="datetimeFigureOut">
              <a:rPr lang="fr-BE" smtClean="0"/>
              <a:t>27/10/21</a:t>
            </a:fld>
            <a:endParaRPr lang="fr-BE"/>
          </a:p>
        </p:txBody>
      </p:sp>
      <p:sp>
        <p:nvSpPr>
          <p:cNvPr id="6" name="Espace réservé du pied de page 5">
            <a:extLst>
              <a:ext uri="{FF2B5EF4-FFF2-40B4-BE49-F238E27FC236}">
                <a16:creationId xmlns="" xmlns:a16="http://schemas.microsoft.com/office/drawing/2014/main" id="{EEA212E8-4521-4A5E-881F-E64B7957D85A}"/>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 xmlns:a16="http://schemas.microsoft.com/office/drawing/2014/main" id="{63B3AF80-88C0-424C-9B97-474D3FB333A6}"/>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2915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04E9F43-1B54-4539-82D0-7FFC6E06B09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 xmlns:a16="http://schemas.microsoft.com/office/drawing/2014/main" id="{DFC217EF-5747-488D-9212-70C0A76A6C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 xmlns:a16="http://schemas.microsoft.com/office/drawing/2014/main" id="{884FB6F9-3354-4E18-BB62-F00D829063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C8007439-81DA-48E8-AA7B-77060451212D}"/>
              </a:ext>
            </a:extLst>
          </p:cNvPr>
          <p:cNvSpPr>
            <a:spLocks noGrp="1"/>
          </p:cNvSpPr>
          <p:nvPr>
            <p:ph type="dt" sz="half" idx="10"/>
          </p:nvPr>
        </p:nvSpPr>
        <p:spPr/>
        <p:txBody>
          <a:bodyPr/>
          <a:lstStyle/>
          <a:p>
            <a:fld id="{DD345060-A994-4A58-BEE8-764C1401D790}" type="datetimeFigureOut">
              <a:rPr lang="fr-BE" smtClean="0"/>
              <a:t>27/10/21</a:t>
            </a:fld>
            <a:endParaRPr lang="fr-BE"/>
          </a:p>
        </p:txBody>
      </p:sp>
      <p:sp>
        <p:nvSpPr>
          <p:cNvPr id="6" name="Espace réservé du pied de page 5">
            <a:extLst>
              <a:ext uri="{FF2B5EF4-FFF2-40B4-BE49-F238E27FC236}">
                <a16:creationId xmlns="" xmlns:a16="http://schemas.microsoft.com/office/drawing/2014/main" id="{6F979D24-05F5-4610-BFE4-AE581F5E02ED}"/>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 xmlns:a16="http://schemas.microsoft.com/office/drawing/2014/main" id="{A5F5B582-5F45-47A5-8086-2167E4B4DA89}"/>
              </a:ext>
            </a:extLst>
          </p:cNvPr>
          <p:cNvSpPr>
            <a:spLocks noGrp="1"/>
          </p:cNvSpPr>
          <p:nvPr>
            <p:ph type="sldNum" sz="quarter" idx="12"/>
          </p:nvPr>
        </p:nvSpPr>
        <p:spPr/>
        <p:txBody>
          <a:bodyPr/>
          <a:lstStyle/>
          <a:p>
            <a:fld id="{980F084A-111F-4062-9D07-346B3727D243}" type="slidenum">
              <a:rPr lang="fr-BE" smtClean="0"/>
              <a:t>‹#›</a:t>
            </a:fld>
            <a:endParaRPr lang="fr-BE"/>
          </a:p>
        </p:txBody>
      </p:sp>
    </p:spTree>
    <p:extLst>
      <p:ext uri="{BB962C8B-B14F-4D97-AF65-F5344CB8AC3E}">
        <p14:creationId xmlns:p14="http://schemas.microsoft.com/office/powerpoint/2010/main" val="35852270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 xmlns:a16="http://schemas.microsoft.com/office/drawing/2014/main" id="{FDB5F566-DC7D-4A47-8964-5CD246C182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 xmlns:a16="http://schemas.microsoft.com/office/drawing/2014/main" id="{4A433FAF-2181-4135-B553-D0EAE19F3A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 xmlns:a16="http://schemas.microsoft.com/office/drawing/2014/main" id="{BA5C99B7-9299-4460-B48C-930587B9C2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345060-A994-4A58-BEE8-764C1401D790}" type="datetimeFigureOut">
              <a:rPr lang="fr-BE" smtClean="0"/>
              <a:t>27/10/21</a:t>
            </a:fld>
            <a:endParaRPr lang="fr-BE"/>
          </a:p>
        </p:txBody>
      </p:sp>
      <p:sp>
        <p:nvSpPr>
          <p:cNvPr id="5" name="Espace réservé du pied de page 4">
            <a:extLst>
              <a:ext uri="{FF2B5EF4-FFF2-40B4-BE49-F238E27FC236}">
                <a16:creationId xmlns="" xmlns:a16="http://schemas.microsoft.com/office/drawing/2014/main" id="{52E887BF-D34E-4F4D-BC4D-DE48BB08EA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a:extLst>
              <a:ext uri="{FF2B5EF4-FFF2-40B4-BE49-F238E27FC236}">
                <a16:creationId xmlns="" xmlns:a16="http://schemas.microsoft.com/office/drawing/2014/main" id="{3A19DB98-F3AC-4E32-949A-C95D11BB76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0F084A-111F-4062-9D07-346B3727D243}" type="slidenum">
              <a:rPr lang="fr-BE" smtClean="0"/>
              <a:t>‹#›</a:t>
            </a:fld>
            <a:endParaRPr lang="fr-BE"/>
          </a:p>
        </p:txBody>
      </p:sp>
    </p:spTree>
    <p:extLst>
      <p:ext uri="{BB962C8B-B14F-4D97-AF65-F5344CB8AC3E}">
        <p14:creationId xmlns:p14="http://schemas.microsoft.com/office/powerpoint/2010/main" val="2666951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tordoirmarc.com/" TargetMode="External"/><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 xmlns:a16="http://schemas.microsoft.com/office/drawing/2014/main" id="{EA9C73AD-D5F9-4B46-94F4-C0CD6C128BB3}"/>
              </a:ext>
            </a:extLst>
          </p:cNvPr>
          <p:cNvSpPr txBox="1"/>
          <p:nvPr/>
        </p:nvSpPr>
        <p:spPr>
          <a:xfrm>
            <a:off x="1676400" y="823165"/>
            <a:ext cx="7963371" cy="1231106"/>
          </a:xfrm>
          <a:prstGeom prst="rect">
            <a:avLst/>
          </a:prstGeom>
          <a:solidFill>
            <a:srgbClr val="FFC000"/>
          </a:solidFill>
        </p:spPr>
        <p:txBody>
          <a:bodyPr wrap="square" rtlCol="0">
            <a:spAutoFit/>
          </a:bodyPr>
          <a:lstStyle/>
          <a:p>
            <a:pPr algn="ctr"/>
            <a:r>
              <a:rPr lang="fr-BE" sz="2000" b="1" spc="300" dirty="0" smtClean="0">
                <a:solidFill>
                  <a:schemeClr val="tx1">
                    <a:lumMod val="75000"/>
                    <a:lumOff val="25000"/>
                  </a:schemeClr>
                </a:solidFill>
                <a:latin typeface="Avenir Next LT Pro" panose="020B0504020202020204" pitchFamily="34" charset="0"/>
              </a:rPr>
              <a:t>Cours de déontologie des agents immobiliers</a:t>
            </a:r>
          </a:p>
          <a:p>
            <a:pPr algn="ctr"/>
            <a:r>
              <a:rPr lang="fr-BE" sz="2000" b="1" spc="300" smtClean="0">
                <a:solidFill>
                  <a:schemeClr val="tx1">
                    <a:lumMod val="75000"/>
                    <a:lumOff val="25000"/>
                  </a:schemeClr>
                </a:solidFill>
                <a:latin typeface="Avenir Next LT Pro" panose="020B0504020202020204" pitchFamily="34" charset="0"/>
              </a:rPr>
              <a:t> 1</a:t>
            </a:r>
            <a:r>
              <a:rPr lang="fr-BE" sz="2000" b="1" spc="300" baseline="30000" smtClean="0">
                <a:solidFill>
                  <a:schemeClr val="tx1">
                    <a:lumMod val="75000"/>
                    <a:lumOff val="25000"/>
                  </a:schemeClr>
                </a:solidFill>
                <a:latin typeface="Avenir Next LT Pro" panose="020B0504020202020204" pitchFamily="34" charset="0"/>
              </a:rPr>
              <a:t>ère</a:t>
            </a:r>
            <a:r>
              <a:rPr lang="fr-BE" sz="2000" b="1" spc="300" smtClean="0">
                <a:solidFill>
                  <a:schemeClr val="tx1">
                    <a:lumMod val="75000"/>
                    <a:lumOff val="25000"/>
                  </a:schemeClr>
                </a:solidFill>
                <a:latin typeface="Avenir Next LT Pro" panose="020B0504020202020204" pitchFamily="34" charset="0"/>
              </a:rPr>
              <a:t> partie </a:t>
            </a:r>
            <a:endParaRPr lang="fr-BE" sz="2000" b="1" spc="300" dirty="0">
              <a:solidFill>
                <a:schemeClr val="tx1">
                  <a:lumMod val="75000"/>
                  <a:lumOff val="25000"/>
                </a:schemeClr>
              </a:solidFill>
              <a:latin typeface="Avenir Next LT Pro" panose="020B0504020202020204" pitchFamily="34" charset="0"/>
            </a:endParaRPr>
          </a:p>
          <a:p>
            <a:pPr algn="ctr"/>
            <a:r>
              <a:rPr lang="fr-BE" sz="1400" dirty="0" smtClean="0">
                <a:solidFill>
                  <a:schemeClr val="tx1">
                    <a:lumMod val="75000"/>
                    <a:lumOff val="25000"/>
                  </a:schemeClr>
                </a:solidFill>
                <a:latin typeface="Avenir Next LT Pro" panose="020B0504020202020204" pitchFamily="34" charset="0"/>
              </a:rPr>
              <a:t>(vidéoconférence)</a:t>
            </a:r>
            <a:endParaRPr lang="fr-BE" sz="1400" dirty="0">
              <a:solidFill>
                <a:schemeClr val="tx1">
                  <a:lumMod val="75000"/>
                  <a:lumOff val="25000"/>
                </a:schemeClr>
              </a:solidFill>
              <a:latin typeface="Avenir Next LT Pro" panose="020B0504020202020204" pitchFamily="34" charset="0"/>
            </a:endParaRPr>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11227281" y="6216354"/>
            <a:ext cx="627438" cy="641646"/>
          </a:xfrm>
          <a:prstGeom prst="rect">
            <a:avLst/>
          </a:prstGeom>
        </p:spPr>
      </p:pic>
      <p:pic>
        <p:nvPicPr>
          <p:cNvPr id="1026" name="Image 2"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2926" y="2768251"/>
            <a:ext cx="2822690" cy="889349"/>
          </a:xfrm>
          <a:prstGeom prst="rect">
            <a:avLst/>
          </a:prstGeom>
          <a:solidFill>
            <a:schemeClr val="bg1"/>
          </a:solidFill>
          <a:ln>
            <a:noFill/>
          </a:ln>
        </p:spPr>
      </p:pic>
      <p:sp>
        <p:nvSpPr>
          <p:cNvPr id="5" name="ZoneTexte 4">
            <a:extLst>
              <a:ext uri="{FF2B5EF4-FFF2-40B4-BE49-F238E27FC236}">
                <a16:creationId xmlns="" xmlns:a16="http://schemas.microsoft.com/office/drawing/2014/main" id="{EA9C73AD-D5F9-4B46-94F4-C0CD6C128BB3}"/>
              </a:ext>
            </a:extLst>
          </p:cNvPr>
          <p:cNvSpPr txBox="1"/>
          <p:nvPr/>
        </p:nvSpPr>
        <p:spPr>
          <a:xfrm>
            <a:off x="1676400" y="4543518"/>
            <a:ext cx="7963371" cy="1015663"/>
          </a:xfrm>
          <a:prstGeom prst="rect">
            <a:avLst/>
          </a:prstGeom>
          <a:solidFill>
            <a:srgbClr val="FFC000"/>
          </a:solidFill>
        </p:spPr>
        <p:txBody>
          <a:bodyPr wrap="square" rtlCol="0">
            <a:spAutoFit/>
          </a:bodyPr>
          <a:lstStyle/>
          <a:p>
            <a:pPr algn="ctr"/>
            <a:r>
              <a:rPr lang="fr-BE" sz="2000" spc="300" dirty="0" smtClean="0">
                <a:solidFill>
                  <a:schemeClr val="tx1">
                    <a:lumMod val="75000"/>
                    <a:lumOff val="25000"/>
                  </a:schemeClr>
                </a:solidFill>
                <a:latin typeface="Avenir Next LT Pro" panose="020B0504020202020204" pitchFamily="34" charset="0"/>
              </a:rPr>
              <a:t>TORDOIR Marc-Ph.</a:t>
            </a:r>
          </a:p>
          <a:p>
            <a:pPr algn="ctr"/>
            <a:r>
              <a:rPr lang="fr-BE" sz="2000" spc="300" dirty="0" smtClean="0">
                <a:solidFill>
                  <a:schemeClr val="tx1">
                    <a:lumMod val="75000"/>
                    <a:lumOff val="25000"/>
                  </a:schemeClr>
                </a:solidFill>
                <a:latin typeface="Avenir Next LT Pro" panose="020B0504020202020204" pitchFamily="34" charset="0"/>
                <a:hlinkClick r:id="rId4"/>
              </a:rPr>
              <a:t>www.tordoirmarc.com</a:t>
            </a:r>
            <a:endParaRPr lang="fr-BE" sz="2000" spc="300" dirty="0" smtClean="0">
              <a:solidFill>
                <a:schemeClr val="tx1">
                  <a:lumMod val="75000"/>
                  <a:lumOff val="25000"/>
                </a:schemeClr>
              </a:solidFill>
              <a:latin typeface="Avenir Next LT Pro" panose="020B0504020202020204" pitchFamily="34" charset="0"/>
            </a:endParaRPr>
          </a:p>
          <a:p>
            <a:pPr algn="ctr"/>
            <a:r>
              <a:rPr lang="fr-BE" sz="2000" b="1" spc="300" dirty="0" smtClean="0">
                <a:solidFill>
                  <a:schemeClr val="tx1">
                    <a:lumMod val="75000"/>
                    <a:lumOff val="25000"/>
                  </a:schemeClr>
                </a:solidFill>
                <a:latin typeface="Avenir Next LT Pro" panose="020B0504020202020204" pitchFamily="34" charset="0"/>
              </a:rPr>
              <a:t> </a:t>
            </a:r>
            <a:endParaRPr lang="fr-BE" sz="2000" b="1" spc="300" dirty="0">
              <a:solidFill>
                <a:schemeClr val="tx1">
                  <a:lumMod val="75000"/>
                  <a:lumOff val="25000"/>
                </a:schemeClr>
              </a:solidFill>
              <a:latin typeface="Avenir Next LT Pro" panose="020B0504020202020204" pitchFamily="34" charset="0"/>
            </a:endParaRPr>
          </a:p>
        </p:txBody>
      </p:sp>
    </p:spTree>
    <p:extLst>
      <p:ext uri="{BB962C8B-B14F-4D97-AF65-F5344CB8AC3E}">
        <p14:creationId xmlns:p14="http://schemas.microsoft.com/office/powerpoint/2010/main" val="3403975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337281" y="271051"/>
            <a:ext cx="10335859" cy="1200329"/>
          </a:xfrm>
          <a:prstGeom prst="rect">
            <a:avLst/>
          </a:prstGeom>
          <a:solidFill>
            <a:schemeClr val="bg1">
              <a:lumMod val="95000"/>
            </a:schemeClr>
          </a:solidFill>
        </p:spPr>
        <p:txBody>
          <a:bodyPr wrap="square" rtlCol="0">
            <a:spAutoFit/>
          </a:bodyPr>
          <a:lstStyle/>
          <a:p>
            <a:r>
              <a:rPr lang="fr-FR" sz="3600" dirty="0" smtClean="0">
                <a:solidFill>
                  <a:schemeClr val="tx1">
                    <a:lumMod val="95000"/>
                    <a:lumOff val="5000"/>
                  </a:schemeClr>
                </a:solidFill>
                <a:latin typeface="Avenir Next LT Pro" panose="020B0504020202020204"/>
              </a:rPr>
              <a:t>L’ACC</a:t>
            </a:r>
            <a:r>
              <a:rPr lang="fr-FR" sz="3600" dirty="0" smtClean="0">
                <a:solidFill>
                  <a:schemeClr val="tx1">
                    <a:lumMod val="95000"/>
                    <a:lumOff val="5000"/>
                  </a:schemeClr>
                </a:solidFill>
                <a:latin typeface="Avenir Next LT Pro" panose="020B0504020202020204"/>
                <a:cs typeface="Calibri" panose="020F0502020204030204" pitchFamily="34" charset="0"/>
              </a:rPr>
              <a:t>È</a:t>
            </a:r>
            <a:r>
              <a:rPr lang="fr-FR" sz="3600" dirty="0" smtClean="0">
                <a:solidFill>
                  <a:schemeClr val="tx1">
                    <a:lumMod val="95000"/>
                    <a:lumOff val="5000"/>
                  </a:schemeClr>
                </a:solidFill>
                <a:latin typeface="Avenir Next LT Pro" panose="020B0504020202020204"/>
              </a:rPr>
              <a:t>S </a:t>
            </a:r>
            <a:r>
              <a:rPr lang="fr-FR" sz="3600" dirty="0">
                <a:solidFill>
                  <a:schemeClr val="tx1">
                    <a:lumMod val="95000"/>
                    <a:lumOff val="5000"/>
                  </a:schemeClr>
                </a:solidFill>
                <a:latin typeface="Avenir Next LT Pro" panose="020B0504020202020204"/>
                <a:cs typeface="Calibri" panose="020F0502020204030204" pitchFamily="34" charset="0"/>
              </a:rPr>
              <a:t>À</a:t>
            </a:r>
            <a:r>
              <a:rPr lang="fr-FR" sz="3600" dirty="0">
                <a:solidFill>
                  <a:schemeClr val="tx1">
                    <a:lumMod val="95000"/>
                    <a:lumOff val="5000"/>
                  </a:schemeClr>
                </a:solidFill>
                <a:latin typeface="Avenir Next LT Pro" panose="020B0504020202020204"/>
              </a:rPr>
              <a:t> LA </a:t>
            </a:r>
            <a:r>
              <a:rPr lang="fr-FR" sz="3600" dirty="0" smtClean="0">
                <a:solidFill>
                  <a:schemeClr val="tx1">
                    <a:lumMod val="95000"/>
                    <a:lumOff val="5000"/>
                  </a:schemeClr>
                </a:solidFill>
                <a:latin typeface="Avenir Next LT Pro" panose="020B0504020202020204"/>
              </a:rPr>
              <a:t>PROFESSION ET LE TITRE D’AGENT IMMOBILIER </a:t>
            </a: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 xmlns:a16="http://schemas.microsoft.com/office/drawing/2014/main" id="{7CA1310E-1426-49F1-BF56-9C815B846355}"/>
              </a:ext>
            </a:extLst>
          </p:cNvPr>
          <p:cNvSpPr txBox="1">
            <a:spLocks/>
          </p:cNvSpPr>
          <p:nvPr/>
        </p:nvSpPr>
        <p:spPr>
          <a:xfrm>
            <a:off x="1014046" y="1772041"/>
            <a:ext cx="9996375" cy="476513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r>
              <a:rPr lang="fr-BE" sz="1800" b="1" u="sng" dirty="0" smtClean="0">
                <a:solidFill>
                  <a:srgbClr val="4F81BD"/>
                </a:solidFill>
                <a:latin typeface="Avenir Next LT Pro" panose="020B0504020202020204"/>
              </a:rPr>
              <a:t>CONS</a:t>
            </a:r>
            <a:r>
              <a:rPr lang="fr-BE" sz="1800" b="1" u="sng" dirty="0" smtClean="0">
                <a:solidFill>
                  <a:srgbClr val="4F81BD"/>
                </a:solidFill>
                <a:latin typeface="Avenir Next LT Pro" panose="020B0504020202020204"/>
                <a:cs typeface="Calibri" panose="020F0502020204030204" pitchFamily="34" charset="0"/>
              </a:rPr>
              <a:t>ÉQUENCES : COMMENT PROTÉGER LE PRINCIPE DEFINISSANT L’ACCÈS À LA PROFESSION = LES SANCTIONS</a:t>
            </a:r>
            <a:endParaRPr lang="fr-BE" sz="1800" b="1" dirty="0" smtClean="0">
              <a:solidFill>
                <a:srgbClr val="EC8D1C"/>
              </a:solidFill>
              <a:latin typeface="Avenir Next LT Pro" panose="020B0504020202020204"/>
            </a:endParaRPr>
          </a:p>
          <a:p>
            <a:pPr marL="285750" indent="-285750" algn="l">
              <a:buFont typeface="Arial" panose="020B0604020202020204" pitchFamily="34" charset="0"/>
              <a:buChar char="•"/>
              <a:defRPr/>
            </a:pPr>
            <a:endParaRPr lang="fr-BE" sz="1800" dirty="0" smtClean="0">
              <a:latin typeface="Avenir Next LT Pro" panose="020B0504020202020204"/>
            </a:endParaRPr>
          </a:p>
          <a:p>
            <a:pPr marL="285750" indent="-285750" algn="l">
              <a:buFont typeface="Arial" panose="020B0604020202020204" pitchFamily="34" charset="0"/>
              <a:buChar char="•"/>
              <a:defRPr/>
            </a:pPr>
            <a:r>
              <a:rPr lang="fr-BE" b="1" dirty="0" smtClean="0">
                <a:latin typeface="Avenir Next LT Pro" panose="020B0504020202020204"/>
              </a:rPr>
              <a:t>Sanctions</a:t>
            </a:r>
            <a:r>
              <a:rPr lang="fr-BE" dirty="0" smtClean="0">
                <a:latin typeface="Avenir Next LT Pro" panose="020B0504020202020204"/>
              </a:rPr>
              <a:t> en cas d’infraction à la réglementation sur l’accès à la profession = </a:t>
            </a:r>
            <a:r>
              <a:rPr lang="fr-BE" dirty="0" smtClean="0">
                <a:solidFill>
                  <a:srgbClr val="4F81BD"/>
                </a:solidFill>
                <a:latin typeface="Avenir Next LT Pro" panose="020B0504020202020204"/>
              </a:rPr>
              <a:t>l’exercice illégal de la profession</a:t>
            </a:r>
          </a:p>
          <a:p>
            <a:pPr algn="l">
              <a:defRPr/>
            </a:pPr>
            <a:endParaRPr lang="fr-BE" dirty="0" smtClean="0">
              <a:latin typeface="Avenir Next LT Pro" panose="020B0504020202020204"/>
            </a:endParaRPr>
          </a:p>
          <a:p>
            <a:pPr marL="742950" lvl="1" indent="-285750" algn="l">
              <a:buFont typeface="Arial" panose="020B0604020202020204" pitchFamily="34" charset="0"/>
              <a:buChar char="•"/>
              <a:defRPr/>
            </a:pPr>
            <a:r>
              <a:rPr lang="fr-BE" sz="2400" dirty="0" smtClean="0">
                <a:latin typeface="Avenir Next LT Pro" panose="020B0504020202020204"/>
              </a:rPr>
              <a:t>Sanctions pénales (au travers d’une procédure pénale)</a:t>
            </a:r>
          </a:p>
          <a:p>
            <a:pPr lvl="1" algn="l">
              <a:defRPr/>
            </a:pPr>
            <a:r>
              <a:rPr lang="fr-BE" sz="2400" dirty="0" smtClean="0">
                <a:latin typeface="Avenir Next LT Pro" panose="020B0504020202020204"/>
              </a:rPr>
              <a:t>Et/ou</a:t>
            </a:r>
          </a:p>
          <a:p>
            <a:pPr marL="742950" lvl="1" indent="-285750" algn="l">
              <a:buFont typeface="Arial" panose="020B0604020202020204" pitchFamily="34" charset="0"/>
              <a:buChar char="•"/>
              <a:defRPr/>
            </a:pPr>
            <a:r>
              <a:rPr lang="fr-BE" sz="2400" dirty="0" smtClean="0">
                <a:latin typeface="Avenir Next LT Pro" panose="020B0504020202020204"/>
              </a:rPr>
              <a:t>Sanctions civiles (au travers des actions en cessation devant le Président du Tribunal de l’Entreprise) </a:t>
            </a:r>
            <a:endParaRPr lang="fr-BE" sz="2400" dirty="0">
              <a:latin typeface="Avenir Next LT Pro" panose="020B0504020202020204"/>
            </a:endParaRPr>
          </a:p>
          <a:p>
            <a:pPr algn="l"/>
            <a:endParaRPr lang="fr-BE" sz="1800" dirty="0">
              <a:latin typeface="Avenir Next LT Pro" panose="020B0504020202020204"/>
            </a:endParaRPr>
          </a:p>
          <a:p>
            <a:pPr algn="l">
              <a:defRPr/>
            </a:pPr>
            <a:endParaRPr lang="fr-BE" sz="1600" dirty="0">
              <a:solidFill>
                <a:schemeClr val="tx1">
                  <a:lumMod val="75000"/>
                  <a:lumOff val="25000"/>
                </a:schemeClr>
              </a:solidFill>
              <a:latin typeface="Avenir Next LT Pro" pitchFamily="50" charset="0"/>
            </a:endParaRPr>
          </a:p>
        </p:txBody>
      </p:sp>
      <p:sp>
        <p:nvSpPr>
          <p:cNvPr id="13" name="ZoneTexte 12">
            <a:extLst>
              <a:ext uri="{FF2B5EF4-FFF2-40B4-BE49-F238E27FC236}">
                <a16:creationId xmlns="" xmlns:a16="http://schemas.microsoft.com/office/drawing/2014/main" id="{F7D2BCFD-C303-4700-9E23-026B1171F04F}"/>
              </a:ext>
            </a:extLst>
          </p:cNvPr>
          <p:cNvSpPr txBox="1"/>
          <p:nvPr/>
        </p:nvSpPr>
        <p:spPr>
          <a:xfrm>
            <a:off x="9072351" y="2538635"/>
            <a:ext cx="3040521" cy="338554"/>
          </a:xfrm>
          <a:prstGeom prst="rect">
            <a:avLst/>
          </a:prstGeom>
          <a:noFill/>
        </p:spPr>
        <p:txBody>
          <a:bodyPr wrap="square" rtlCol="0">
            <a:spAutoFit/>
          </a:bodyPr>
          <a:lstStyle/>
          <a:p>
            <a:r>
              <a:rPr lang="fr-FR" sz="1600" dirty="0">
                <a:solidFill>
                  <a:schemeClr val="bg1"/>
                </a:solidFill>
                <a:latin typeface="Avenir Next LT Pro" pitchFamily="50" charset="0"/>
              </a:rPr>
              <a:t>POUR TOUS LES AGENTS</a:t>
            </a:r>
          </a:p>
        </p:txBody>
      </p:sp>
    </p:spTree>
    <p:extLst>
      <p:ext uri="{BB962C8B-B14F-4D97-AF65-F5344CB8AC3E}">
        <p14:creationId xmlns:p14="http://schemas.microsoft.com/office/powerpoint/2010/main" val="1538980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337281" y="271051"/>
            <a:ext cx="10335859" cy="954107"/>
          </a:xfrm>
          <a:prstGeom prst="rect">
            <a:avLst/>
          </a:prstGeom>
          <a:solidFill>
            <a:schemeClr val="bg1">
              <a:lumMod val="95000"/>
            </a:schemeClr>
          </a:solidFill>
        </p:spPr>
        <p:txBody>
          <a:bodyPr wrap="square" rtlCol="0">
            <a:spAutoFit/>
          </a:bodyPr>
          <a:lstStyle/>
          <a:p>
            <a:r>
              <a:rPr lang="fr-FR" sz="2800" dirty="0" smtClean="0">
                <a:solidFill>
                  <a:schemeClr val="tx1">
                    <a:lumMod val="95000"/>
                    <a:lumOff val="5000"/>
                  </a:schemeClr>
                </a:solidFill>
                <a:latin typeface="Avenir Next LT Pro" panose="020B0504020202020204"/>
              </a:rPr>
              <a:t>L’ACC</a:t>
            </a:r>
            <a:r>
              <a:rPr lang="fr-FR" sz="2800" dirty="0" smtClean="0">
                <a:solidFill>
                  <a:schemeClr val="tx1">
                    <a:lumMod val="95000"/>
                    <a:lumOff val="5000"/>
                  </a:schemeClr>
                </a:solidFill>
                <a:latin typeface="Avenir Next LT Pro" panose="020B0504020202020204"/>
                <a:cs typeface="Calibri" panose="020F0502020204030204" pitchFamily="34" charset="0"/>
              </a:rPr>
              <a:t>È</a:t>
            </a:r>
            <a:r>
              <a:rPr lang="fr-FR" sz="2800" dirty="0" smtClean="0">
                <a:solidFill>
                  <a:schemeClr val="tx1">
                    <a:lumMod val="95000"/>
                    <a:lumOff val="5000"/>
                  </a:schemeClr>
                </a:solidFill>
                <a:latin typeface="Avenir Next LT Pro" panose="020B0504020202020204"/>
              </a:rPr>
              <a:t>S </a:t>
            </a:r>
            <a:r>
              <a:rPr lang="fr-FR" sz="2800" dirty="0">
                <a:solidFill>
                  <a:schemeClr val="tx1">
                    <a:lumMod val="95000"/>
                    <a:lumOff val="5000"/>
                  </a:schemeClr>
                </a:solidFill>
                <a:latin typeface="Avenir Next LT Pro" panose="020B0504020202020204"/>
                <a:cs typeface="Calibri" panose="020F0502020204030204" pitchFamily="34" charset="0"/>
              </a:rPr>
              <a:t>À</a:t>
            </a:r>
            <a:r>
              <a:rPr lang="fr-FR" sz="2800" dirty="0">
                <a:solidFill>
                  <a:schemeClr val="tx1">
                    <a:lumMod val="95000"/>
                    <a:lumOff val="5000"/>
                  </a:schemeClr>
                </a:solidFill>
                <a:latin typeface="Avenir Next LT Pro" panose="020B0504020202020204"/>
              </a:rPr>
              <a:t> LA PROFESSION ET LE TITRE D’AGENT </a:t>
            </a:r>
            <a:r>
              <a:rPr lang="fr-FR" sz="2800" dirty="0" smtClean="0">
                <a:solidFill>
                  <a:schemeClr val="tx1">
                    <a:lumMod val="95000"/>
                    <a:lumOff val="5000"/>
                  </a:schemeClr>
                </a:solidFill>
                <a:latin typeface="Avenir Next LT Pro" panose="020B0504020202020204"/>
              </a:rPr>
              <a:t>IMMOBILIER</a:t>
            </a:r>
            <a:endParaRPr lang="fr-BE" sz="28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 xmlns:a16="http://schemas.microsoft.com/office/drawing/2014/main" id="{8B6AF170-1E3F-4239-9D59-BCF7550320B5}"/>
              </a:ext>
            </a:extLst>
          </p:cNvPr>
          <p:cNvSpPr txBox="1">
            <a:spLocks/>
          </p:cNvSpPr>
          <p:nvPr/>
        </p:nvSpPr>
        <p:spPr>
          <a:xfrm>
            <a:off x="1037491" y="1254123"/>
            <a:ext cx="10113607" cy="5283053"/>
          </a:xfrm>
          <a:prstGeom prst="rect">
            <a:avLst/>
          </a:prstGeom>
          <a:solidFill>
            <a:schemeClr val="accent1"/>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1" algn="l"/>
            <a:endParaRPr lang="fr-BE" sz="1200" dirty="0">
              <a:solidFill>
                <a:schemeClr val="bg1"/>
              </a:solidFill>
              <a:latin typeface="Avenir Next LT Pro" pitchFamily="50" charset="0"/>
            </a:endParaRPr>
          </a:p>
          <a:p>
            <a:pPr algn="l"/>
            <a:endParaRPr lang="fr-BE" sz="1600" b="1" u="sng" dirty="0">
              <a:latin typeface="Avenir Next LT Pro" pitchFamily="50" charset="0"/>
            </a:endParaRPr>
          </a:p>
          <a:p>
            <a:pPr algn="l"/>
            <a:r>
              <a:rPr lang="fr-BE" sz="1600" b="1" dirty="0" smtClean="0">
                <a:solidFill>
                  <a:srgbClr val="FF0000"/>
                </a:solidFill>
                <a:latin typeface="Avenir Next LT Pro" pitchFamily="50" charset="0"/>
              </a:rPr>
              <a:t>LES EXCEPTIONS</a:t>
            </a:r>
            <a:r>
              <a:rPr lang="fr-BE" sz="1600" dirty="0" smtClean="0">
                <a:solidFill>
                  <a:srgbClr val="FF0000"/>
                </a:solidFill>
                <a:latin typeface="Avenir Next LT Pro" pitchFamily="50" charset="0"/>
              </a:rPr>
              <a:t> AU PRINCIPE</a:t>
            </a:r>
          </a:p>
          <a:p>
            <a:pPr marL="285750" indent="-285750" algn="l">
              <a:buFont typeface="Arial" panose="020B0604020202020204" pitchFamily="34" charset="0"/>
              <a:buChar char="•"/>
            </a:pPr>
            <a:r>
              <a:rPr lang="fr-BE" sz="1600" dirty="0">
                <a:solidFill>
                  <a:schemeClr val="bg1"/>
                </a:solidFill>
                <a:latin typeface="Avenir Next LT Pro" panose="020B0504020202020204"/>
              </a:rPr>
              <a:t>Les titulaires de professions libérales </a:t>
            </a:r>
            <a:endParaRPr lang="fr-BE" sz="1600" dirty="0" smtClean="0">
              <a:solidFill>
                <a:schemeClr val="bg1"/>
              </a:solidFill>
              <a:latin typeface="Avenir Next LT Pro" panose="020B0504020202020204"/>
            </a:endParaRPr>
          </a:p>
          <a:p>
            <a:pPr marL="742950" lvl="1" indent="-285750" algn="l">
              <a:buFont typeface="Arial" panose="020B0604020202020204" pitchFamily="34" charset="0"/>
              <a:buChar char="•"/>
            </a:pPr>
            <a:r>
              <a:rPr lang="fr-BE" sz="1400" i="1" dirty="0" smtClean="0">
                <a:solidFill>
                  <a:schemeClr val="bg1"/>
                </a:solidFill>
                <a:latin typeface="Avenir Next LT Pro" panose="020B0504020202020204"/>
              </a:rPr>
              <a:t>Les titulaires d’autres professions libérales qui exercent l’activité d’agent immobilier en vertu de dispositions légales ou réglementaires ou d’usages professionnels constants </a:t>
            </a:r>
            <a:r>
              <a:rPr lang="fr-BE" sz="1400" b="1" i="1" dirty="0" smtClean="0">
                <a:solidFill>
                  <a:schemeClr val="bg1"/>
                </a:solidFill>
                <a:latin typeface="Avenir Next LT Pro" panose="020B0504020202020204"/>
              </a:rPr>
              <a:t>sont dispensés des interdictions</a:t>
            </a:r>
            <a:r>
              <a:rPr lang="fr-BE" sz="1400" i="1" dirty="0" smtClean="0">
                <a:solidFill>
                  <a:schemeClr val="bg1"/>
                </a:solidFill>
                <a:latin typeface="Avenir Next LT Pro" panose="020B0504020202020204"/>
              </a:rPr>
              <a:t> visées à l’article 5, §1</a:t>
            </a:r>
            <a:r>
              <a:rPr lang="fr-BE" sz="1400" i="1" baseline="30000" dirty="0" smtClean="0">
                <a:solidFill>
                  <a:schemeClr val="bg1"/>
                </a:solidFill>
                <a:latin typeface="Avenir Next LT Pro" panose="020B0504020202020204"/>
              </a:rPr>
              <a:t>er</a:t>
            </a:r>
            <a:r>
              <a:rPr lang="fr-BE" sz="1400" i="1" dirty="0" smtClean="0">
                <a:solidFill>
                  <a:schemeClr val="bg1"/>
                </a:solidFill>
                <a:latin typeface="Avenir Next LT Pro" panose="020B0504020202020204"/>
              </a:rPr>
              <a:t> de la loi du 11 février 2013, pour autant que ces dispositions réglementaires ou ces usages professionnels constants soient antérieurs à l’entrée en vigueur de l’A.R. du 30 août 2013 et que ces personnes relèvent de la discipline d’une instance professionnelles reconnue </a:t>
            </a:r>
            <a:r>
              <a:rPr lang="fr-BE" sz="1400" dirty="0" smtClean="0">
                <a:solidFill>
                  <a:schemeClr val="bg1"/>
                </a:solidFill>
                <a:latin typeface="Avenir Next LT Pro" panose="020B0504020202020204"/>
              </a:rPr>
              <a:t>(art. 7 A.R. du 30 août 2013) </a:t>
            </a:r>
          </a:p>
          <a:p>
            <a:pPr marL="742950" lvl="1" indent="-285750" algn="l">
              <a:buFont typeface="Arial" panose="020B0604020202020204" pitchFamily="34" charset="0"/>
              <a:buChar char="•"/>
            </a:pPr>
            <a:r>
              <a:rPr lang="fr-BE" sz="1400" i="1" dirty="0" smtClean="0">
                <a:solidFill>
                  <a:schemeClr val="bg1"/>
                </a:solidFill>
                <a:latin typeface="Avenir Next LT Pro" panose="020B0504020202020204"/>
              </a:rPr>
              <a:t>Dans pareil cas, les Ordres et Instituts en charge du contrôle des activités de ces personnes intègrent dans leur déontologie un volet spécifique aux activités d’agents immobiliers </a:t>
            </a:r>
            <a:endParaRPr lang="fr-BE" sz="1400" i="1" dirty="0">
              <a:solidFill>
                <a:schemeClr val="bg1"/>
              </a:solidFill>
              <a:latin typeface="Avenir Next LT Pro" panose="020B0504020202020204"/>
            </a:endParaRPr>
          </a:p>
          <a:p>
            <a:pPr marL="285750" indent="-285750" algn="l">
              <a:buFont typeface="Arial" panose="020B0604020202020204" pitchFamily="34" charset="0"/>
              <a:buChar char="•"/>
            </a:pPr>
            <a:r>
              <a:rPr lang="fr-BE" sz="1600" dirty="0">
                <a:solidFill>
                  <a:schemeClr val="bg1"/>
                </a:solidFill>
                <a:latin typeface="Avenir Next LT Pro" panose="020B0504020202020204"/>
              </a:rPr>
              <a:t>Les personnes qui ne font que gérer leur patrimoine familiale </a:t>
            </a:r>
            <a:endParaRPr lang="fr-BE" sz="1600" dirty="0" smtClean="0">
              <a:solidFill>
                <a:schemeClr val="bg1"/>
              </a:solidFill>
              <a:latin typeface="Avenir Next LT Pro" panose="020B0504020202020204"/>
            </a:endParaRPr>
          </a:p>
          <a:p>
            <a:pPr marL="285750" indent="-285750" algn="l">
              <a:buFont typeface="Arial" panose="020B0604020202020204" pitchFamily="34" charset="0"/>
              <a:buChar char="•"/>
            </a:pPr>
            <a:r>
              <a:rPr lang="fr-BE" sz="1600" dirty="0" smtClean="0">
                <a:solidFill>
                  <a:schemeClr val="bg1"/>
                </a:solidFill>
                <a:latin typeface="Avenir Next LT Pro" panose="020B0504020202020204"/>
              </a:rPr>
              <a:t>Les personnes qui ne font que gérer le patrimoine dont elles sont copropriétaires </a:t>
            </a:r>
            <a:endParaRPr lang="fr-BE" sz="1600" dirty="0">
              <a:solidFill>
                <a:schemeClr val="bg1"/>
              </a:solidFill>
              <a:latin typeface="Avenir Next LT Pro" panose="020B0504020202020204"/>
            </a:endParaRPr>
          </a:p>
          <a:p>
            <a:pPr marL="285750" indent="-285750" algn="l">
              <a:buFont typeface="Arial" panose="020B0604020202020204" pitchFamily="34" charset="0"/>
              <a:buChar char="•"/>
            </a:pPr>
            <a:r>
              <a:rPr lang="fr-BE" sz="1600" dirty="0">
                <a:solidFill>
                  <a:schemeClr val="bg1"/>
                </a:solidFill>
                <a:latin typeface="Avenir Next LT Pro" panose="020B0504020202020204"/>
              </a:rPr>
              <a:t>Les personnes qui ne font que gérer le patrimoine de la société dont elles sont actionnaires ou </a:t>
            </a:r>
            <a:r>
              <a:rPr lang="fr-BE" sz="1600" dirty="0" smtClean="0">
                <a:solidFill>
                  <a:schemeClr val="bg1"/>
                </a:solidFill>
                <a:latin typeface="Avenir Next LT Pro" panose="020B0504020202020204"/>
              </a:rPr>
              <a:t>associées</a:t>
            </a:r>
          </a:p>
          <a:p>
            <a:pPr marL="285750" indent="-285750" algn="l">
              <a:buFont typeface="Arial" panose="020B0604020202020204" pitchFamily="34" charset="0"/>
              <a:buChar char="•"/>
            </a:pPr>
            <a:r>
              <a:rPr lang="fr-BE" sz="1600" dirty="0" smtClean="0">
                <a:solidFill>
                  <a:schemeClr val="bg1"/>
                </a:solidFill>
                <a:latin typeface="Avenir Next LT Pro" panose="020B0504020202020204"/>
              </a:rPr>
              <a:t>Les personnes qui exercent la profession dans les liens d’un contrat de travail  </a:t>
            </a:r>
          </a:p>
          <a:p>
            <a:pPr marL="285750" indent="-285750" algn="l">
              <a:buFont typeface="Arial" panose="020B0604020202020204" pitchFamily="34" charset="0"/>
              <a:buChar char="•"/>
            </a:pPr>
            <a:endParaRPr lang="fr-BE" sz="1600" dirty="0">
              <a:solidFill>
                <a:schemeClr val="bg1"/>
              </a:solidFill>
              <a:latin typeface="Avenir Next LT Pro" panose="020B0504020202020204"/>
            </a:endParaRPr>
          </a:p>
          <a:p>
            <a:pPr lvl="1" algn="l"/>
            <a:r>
              <a:rPr lang="fr-BE" sz="1400" dirty="0" smtClean="0">
                <a:solidFill>
                  <a:schemeClr val="bg1"/>
                </a:solidFill>
                <a:latin typeface="Avenir Next LT Pro" panose="020B0504020202020204"/>
              </a:rPr>
              <a:t>	Les personnes qui bénéficient de cette faculté ne sont pas autorisées à porter le titre professionnel</a:t>
            </a:r>
            <a:endParaRPr lang="fr-BE" sz="1400" dirty="0">
              <a:solidFill>
                <a:schemeClr val="bg1"/>
              </a:solidFill>
              <a:latin typeface="Avenir Next LT Pro" panose="020B0504020202020204"/>
            </a:endParaRPr>
          </a:p>
          <a:p>
            <a:pPr lvl="1" algn="l"/>
            <a:r>
              <a:rPr lang="fr-BE" dirty="0">
                <a:solidFill>
                  <a:srgbClr val="FF0000"/>
                </a:solidFill>
                <a:latin typeface="Avenir Next LT Pro" panose="020B0504020202020204"/>
              </a:rPr>
              <a:t> </a:t>
            </a:r>
            <a:r>
              <a:rPr lang="fr-BE" dirty="0" smtClean="0">
                <a:solidFill>
                  <a:srgbClr val="FF0000"/>
                </a:solidFill>
                <a:latin typeface="Avenir Next LT Pro" panose="020B0504020202020204"/>
              </a:rPr>
              <a:t>	</a:t>
            </a:r>
            <a:r>
              <a:rPr lang="fr-BE" dirty="0" smtClean="0">
                <a:solidFill>
                  <a:schemeClr val="bg1"/>
                </a:solidFill>
                <a:latin typeface="Avenir Next LT Pro" panose="020B0504020202020204"/>
              </a:rPr>
              <a:t>(</a:t>
            </a:r>
            <a:r>
              <a:rPr lang="fr-BE" sz="1400" dirty="0">
                <a:solidFill>
                  <a:schemeClr val="bg1"/>
                </a:solidFill>
                <a:latin typeface="Avenir Next LT Pro" panose="020B0504020202020204"/>
              </a:rPr>
              <a:t>Attention au piège lié à la notion d’associé actif !!)</a:t>
            </a:r>
            <a:endParaRPr lang="fr-BE" sz="1400" dirty="0">
              <a:solidFill>
                <a:schemeClr val="bg1"/>
              </a:solidFill>
              <a:latin typeface="Avenir Next LT Pro" pitchFamily="50" charset="0"/>
            </a:endParaRPr>
          </a:p>
          <a:p>
            <a:pPr algn="l"/>
            <a:endParaRPr lang="fr-BE" sz="1600" dirty="0">
              <a:solidFill>
                <a:schemeClr val="bg1"/>
              </a:solidFill>
              <a:latin typeface="Avenir Next LT Pro" pitchFamily="50" charset="0"/>
            </a:endParaRPr>
          </a:p>
        </p:txBody>
      </p:sp>
      <p:sp>
        <p:nvSpPr>
          <p:cNvPr id="7" name="Flèche courbée vers la droite 6"/>
          <p:cNvSpPr/>
          <p:nvPr/>
        </p:nvSpPr>
        <p:spPr>
          <a:xfrm>
            <a:off x="1657361" y="5499893"/>
            <a:ext cx="216131" cy="332509"/>
          </a:xfrm>
          <a:prstGeom prst="curved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chemeClr val="tx1"/>
              </a:solidFill>
            </a:endParaRPr>
          </a:p>
        </p:txBody>
      </p:sp>
    </p:spTree>
    <p:extLst>
      <p:ext uri="{BB962C8B-B14F-4D97-AF65-F5344CB8AC3E}">
        <p14:creationId xmlns:p14="http://schemas.microsoft.com/office/powerpoint/2010/main" val="3732100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337281" y="271051"/>
            <a:ext cx="10335859" cy="954107"/>
          </a:xfrm>
          <a:prstGeom prst="rect">
            <a:avLst/>
          </a:prstGeom>
          <a:solidFill>
            <a:schemeClr val="bg1">
              <a:lumMod val="95000"/>
            </a:schemeClr>
          </a:solidFill>
        </p:spPr>
        <p:txBody>
          <a:bodyPr wrap="square" rtlCol="0">
            <a:spAutoFit/>
          </a:bodyPr>
          <a:lstStyle/>
          <a:p>
            <a:r>
              <a:rPr lang="fr-FR" sz="2800" dirty="0">
                <a:solidFill>
                  <a:schemeClr val="tx1">
                    <a:lumMod val="95000"/>
                    <a:lumOff val="5000"/>
                  </a:schemeClr>
                </a:solidFill>
                <a:latin typeface="Avenir Next LT Pro" panose="020B0504020202020204"/>
              </a:rPr>
              <a:t>ACC</a:t>
            </a:r>
            <a:r>
              <a:rPr lang="fr-FR" sz="2800" dirty="0">
                <a:solidFill>
                  <a:schemeClr val="tx1">
                    <a:lumMod val="95000"/>
                    <a:lumOff val="5000"/>
                  </a:schemeClr>
                </a:solidFill>
                <a:latin typeface="Avenir Next LT Pro" panose="020B0504020202020204"/>
                <a:cs typeface="Calibri" panose="020F0502020204030204" pitchFamily="34" charset="0"/>
              </a:rPr>
              <a:t>È</a:t>
            </a:r>
            <a:r>
              <a:rPr lang="fr-FR" sz="2800" dirty="0">
                <a:solidFill>
                  <a:schemeClr val="tx1">
                    <a:lumMod val="95000"/>
                    <a:lumOff val="5000"/>
                  </a:schemeClr>
                </a:solidFill>
                <a:latin typeface="Avenir Next LT Pro" panose="020B0504020202020204"/>
              </a:rPr>
              <a:t>S </a:t>
            </a:r>
            <a:r>
              <a:rPr lang="fr-FR" sz="2800" dirty="0">
                <a:solidFill>
                  <a:schemeClr val="tx1">
                    <a:lumMod val="95000"/>
                    <a:lumOff val="5000"/>
                  </a:schemeClr>
                </a:solidFill>
                <a:latin typeface="Avenir Next LT Pro" panose="020B0504020202020204"/>
                <a:cs typeface="Calibri" panose="020F0502020204030204" pitchFamily="34" charset="0"/>
              </a:rPr>
              <a:t>À</a:t>
            </a:r>
            <a:r>
              <a:rPr lang="fr-FR" sz="2800" dirty="0">
                <a:solidFill>
                  <a:schemeClr val="tx1">
                    <a:lumMod val="95000"/>
                    <a:lumOff val="5000"/>
                  </a:schemeClr>
                </a:solidFill>
                <a:latin typeface="Avenir Next LT Pro" panose="020B0504020202020204"/>
              </a:rPr>
              <a:t> LA PROFESSION ET LE TITRE D’AGENT </a:t>
            </a:r>
            <a:r>
              <a:rPr lang="fr-FR" sz="2800" dirty="0" smtClean="0">
                <a:solidFill>
                  <a:schemeClr val="tx1">
                    <a:lumMod val="95000"/>
                    <a:lumOff val="5000"/>
                  </a:schemeClr>
                </a:solidFill>
                <a:latin typeface="Avenir Next LT Pro" panose="020B0504020202020204"/>
              </a:rPr>
              <a:t>IMMOBILIER</a:t>
            </a:r>
            <a:endParaRPr lang="fr-BE" sz="28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 xmlns:a16="http://schemas.microsoft.com/office/drawing/2014/main" id="{8B6AF170-1E3F-4239-9D59-BCF7550320B5}"/>
              </a:ext>
            </a:extLst>
          </p:cNvPr>
          <p:cNvSpPr txBox="1">
            <a:spLocks/>
          </p:cNvSpPr>
          <p:nvPr/>
        </p:nvSpPr>
        <p:spPr>
          <a:xfrm>
            <a:off x="1037491" y="1254123"/>
            <a:ext cx="10113607" cy="5283053"/>
          </a:xfrm>
          <a:prstGeom prst="rect">
            <a:avLst/>
          </a:prstGeom>
          <a:solidFill>
            <a:schemeClr val="accent1"/>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fr-FR" sz="1600" b="1" u="sng" dirty="0" smtClean="0">
              <a:latin typeface="Avenir Next LT Pro" panose="020B0504020202020204"/>
            </a:endParaRPr>
          </a:p>
          <a:p>
            <a:pPr algn="l"/>
            <a:r>
              <a:rPr lang="fr-FR" sz="1800" b="1" dirty="0" smtClean="0">
                <a:solidFill>
                  <a:srgbClr val="FF0000"/>
                </a:solidFill>
                <a:latin typeface="Avenir Next LT Pro" panose="020B0504020202020204"/>
              </a:rPr>
              <a:t>QUE RECOUVRE L’ACTIVIT</a:t>
            </a:r>
            <a:r>
              <a:rPr lang="fr-FR" sz="1800" b="1" dirty="0" smtClean="0">
                <a:solidFill>
                  <a:srgbClr val="FF0000"/>
                </a:solidFill>
                <a:latin typeface="Avenir Next LT Pro" panose="020B0504020202020204"/>
                <a:cs typeface="Calibri" panose="020F0502020204030204" pitchFamily="34" charset="0"/>
              </a:rPr>
              <a:t>É « D’AGENT IMMOBILIER » ? </a:t>
            </a:r>
            <a:endParaRPr lang="fr-FR" sz="1800" b="1" dirty="0">
              <a:solidFill>
                <a:srgbClr val="FF0000"/>
              </a:solidFill>
              <a:latin typeface="Avenir Next LT Pro" panose="020B0504020202020204"/>
            </a:endParaRPr>
          </a:p>
          <a:p>
            <a:pPr algn="l"/>
            <a:endParaRPr lang="fr-FR" sz="1600" b="1" u="sng" dirty="0" smtClean="0">
              <a:latin typeface="Avenir Next LT Pro" panose="020B0504020202020204"/>
            </a:endParaRPr>
          </a:p>
          <a:p>
            <a:pPr algn="l"/>
            <a:r>
              <a:rPr lang="fr-FR" sz="1600" b="1" u="sng" dirty="0" smtClean="0">
                <a:solidFill>
                  <a:schemeClr val="bg1"/>
                </a:solidFill>
                <a:latin typeface="Avenir Next LT Pro" panose="020B0504020202020204"/>
              </a:rPr>
              <a:t>LA D</a:t>
            </a:r>
            <a:r>
              <a:rPr lang="fr-FR" sz="1600" b="1" u="sng" dirty="0" smtClean="0">
                <a:solidFill>
                  <a:schemeClr val="bg1"/>
                </a:solidFill>
                <a:latin typeface="Avenir Next LT Pro" panose="020B0504020202020204"/>
                <a:cs typeface="Calibri" panose="020F0502020204030204" pitchFamily="34" charset="0"/>
              </a:rPr>
              <a:t>É</a:t>
            </a:r>
            <a:r>
              <a:rPr lang="fr-FR" sz="1600" b="1" u="sng" dirty="0" smtClean="0">
                <a:solidFill>
                  <a:schemeClr val="bg1"/>
                </a:solidFill>
                <a:latin typeface="Avenir Next LT Pro" panose="020B0504020202020204"/>
              </a:rPr>
              <a:t>FINITION L</a:t>
            </a:r>
            <a:r>
              <a:rPr lang="fr-FR" sz="1600" b="1" u="sng" dirty="0" smtClean="0">
                <a:solidFill>
                  <a:schemeClr val="bg1"/>
                </a:solidFill>
                <a:latin typeface="Avenir Next LT Pro" panose="020B0504020202020204"/>
                <a:cs typeface="Calibri" panose="020F0502020204030204" pitchFamily="34" charset="0"/>
              </a:rPr>
              <a:t>ÉGALE</a:t>
            </a:r>
            <a:r>
              <a:rPr lang="fr-FR" sz="1600" b="1" dirty="0" smtClean="0">
                <a:solidFill>
                  <a:schemeClr val="bg1"/>
                </a:solidFill>
                <a:latin typeface="Avenir Next LT Pro" panose="020B0504020202020204"/>
                <a:cs typeface="Calibri" panose="020F0502020204030204" pitchFamily="34" charset="0"/>
              </a:rPr>
              <a:t> : </a:t>
            </a:r>
            <a:r>
              <a:rPr lang="fr-FR" sz="1600" b="1" dirty="0" smtClean="0">
                <a:solidFill>
                  <a:schemeClr val="bg1"/>
                </a:solidFill>
                <a:latin typeface="Avenir Next LT Pro" pitchFamily="50" charset="0"/>
              </a:rPr>
              <a:t>Art. 2.4°-5°-6°-7° Loi 11 février 2013 </a:t>
            </a:r>
            <a:r>
              <a:rPr lang="fr-FR" sz="1600" b="1" dirty="0">
                <a:solidFill>
                  <a:schemeClr val="bg1"/>
                </a:solidFill>
                <a:latin typeface="Avenir Next LT Pro" pitchFamily="50" charset="0"/>
              </a:rPr>
              <a:t/>
            </a:r>
            <a:br>
              <a:rPr lang="fr-FR" sz="1600" b="1" dirty="0">
                <a:solidFill>
                  <a:schemeClr val="bg1"/>
                </a:solidFill>
                <a:latin typeface="Avenir Next LT Pro" pitchFamily="50" charset="0"/>
              </a:rPr>
            </a:br>
            <a:endParaRPr lang="fr-FR" sz="1600" b="1" dirty="0" smtClean="0">
              <a:solidFill>
                <a:schemeClr val="bg1"/>
              </a:solidFill>
              <a:latin typeface="Avenir Next LT Pro" pitchFamily="50" charset="0"/>
            </a:endParaRPr>
          </a:p>
          <a:p>
            <a:pPr algn="l"/>
            <a:r>
              <a:rPr lang="fr-FR" sz="1600" dirty="0" smtClean="0">
                <a:solidFill>
                  <a:schemeClr val="bg1"/>
                </a:solidFill>
                <a:latin typeface="Avenir Next LT Pro" pitchFamily="50" charset="0"/>
              </a:rPr>
              <a:t>L’</a:t>
            </a:r>
            <a:r>
              <a:rPr lang="fr-FR" sz="1600" b="1" dirty="0" smtClean="0">
                <a:solidFill>
                  <a:schemeClr val="bg1"/>
                </a:solidFill>
                <a:latin typeface="Avenir Next LT Pro" pitchFamily="50" charset="0"/>
              </a:rPr>
              <a:t>agent immobilier </a:t>
            </a:r>
            <a:r>
              <a:rPr lang="fr-FR" sz="1600" dirty="0" smtClean="0">
                <a:solidFill>
                  <a:schemeClr val="bg1"/>
                </a:solidFill>
                <a:latin typeface="Avenir Next LT Pro" pitchFamily="50" charset="0"/>
              </a:rPr>
              <a:t>est celui qui exerce une ou plusieurs des activités suivantes </a:t>
            </a:r>
            <a:r>
              <a:rPr lang="fr-FR" sz="1600" b="1" dirty="0" smtClean="0">
                <a:solidFill>
                  <a:schemeClr val="bg1"/>
                </a:solidFill>
                <a:latin typeface="Avenir Next LT Pro" pitchFamily="50" charset="0"/>
              </a:rPr>
              <a:t>: </a:t>
            </a:r>
          </a:p>
          <a:p>
            <a:pPr algn="l"/>
            <a:r>
              <a:rPr lang="fr-BE" sz="1600" dirty="0">
                <a:solidFill>
                  <a:schemeClr val="bg1"/>
                </a:solidFill>
                <a:latin typeface="Avenir Next LT Pro" pitchFamily="50" charset="0"/>
              </a:rPr>
              <a:t/>
            </a:r>
            <a:br>
              <a:rPr lang="fr-BE" sz="1600" dirty="0">
                <a:solidFill>
                  <a:schemeClr val="bg1"/>
                </a:solidFill>
                <a:latin typeface="Avenir Next LT Pro" pitchFamily="50" charset="0"/>
              </a:rPr>
            </a:br>
            <a:r>
              <a:rPr lang="fr-BE" sz="1600" dirty="0" smtClean="0">
                <a:solidFill>
                  <a:srgbClr val="FF0000"/>
                </a:solidFill>
                <a:latin typeface="Avenir Next LT Pro" pitchFamily="50" charset="0"/>
              </a:rPr>
              <a:t>1. </a:t>
            </a:r>
            <a:r>
              <a:rPr lang="fr-BE" sz="1600" u="sng" dirty="0" smtClean="0">
                <a:solidFill>
                  <a:srgbClr val="FF0000"/>
                </a:solidFill>
                <a:latin typeface="Avenir Next LT Pro" pitchFamily="50" charset="0"/>
              </a:rPr>
              <a:t>Intermédiaire</a:t>
            </a:r>
            <a:r>
              <a:rPr lang="fr-BE" sz="1600" dirty="0" smtClean="0">
                <a:solidFill>
                  <a:srgbClr val="FF0000"/>
                </a:solidFill>
                <a:latin typeface="Avenir Next LT Pro" pitchFamily="50" charset="0"/>
              </a:rPr>
              <a:t> </a:t>
            </a:r>
            <a:r>
              <a:rPr lang="fr-BE" sz="1600" dirty="0" smtClean="0">
                <a:solidFill>
                  <a:schemeClr val="bg1"/>
                </a:solidFill>
                <a:latin typeface="Avenir Next LT Pro" pitchFamily="50" charset="0"/>
              </a:rPr>
              <a:t>: </a:t>
            </a:r>
            <a:r>
              <a:rPr lang="fr-BE" sz="1600" i="1" dirty="0" smtClean="0">
                <a:solidFill>
                  <a:schemeClr val="bg1"/>
                </a:solidFill>
                <a:latin typeface="Avenir Next LT Pro" pitchFamily="50" charset="0"/>
              </a:rPr>
              <a:t>Celui qui, pour le compte de tiers, </a:t>
            </a:r>
            <a:r>
              <a:rPr lang="fr-BE" sz="1600" b="1" i="1" dirty="0" smtClean="0">
                <a:solidFill>
                  <a:schemeClr val="bg1"/>
                </a:solidFill>
                <a:latin typeface="Avenir Next LT Pro" pitchFamily="50" charset="0"/>
              </a:rPr>
              <a:t>prête une assistance déterminante </a:t>
            </a:r>
            <a:r>
              <a:rPr lang="fr-BE" sz="1600" i="1" dirty="0" smtClean="0">
                <a:solidFill>
                  <a:schemeClr val="bg1"/>
                </a:solidFill>
                <a:latin typeface="Avenir Next LT Pro" pitchFamily="50" charset="0"/>
              </a:rPr>
              <a:t>en vue de réaliser un contrat de vente, d’achat, d’échange, de location ou de cession de biens immobiliers, droits immobiliers ou fonds de commerce ;  </a:t>
            </a:r>
            <a:r>
              <a:rPr lang="fr-BE" sz="1600" i="1" dirty="0" smtClean="0">
                <a:solidFill>
                  <a:srgbClr val="FF0000"/>
                </a:solidFill>
                <a:latin typeface="Avenir Next LT Pro" pitchFamily="50" charset="0"/>
              </a:rPr>
              <a:t>(analyse critique de la définition légale)</a:t>
            </a:r>
            <a:endParaRPr lang="fr-BE" sz="1600" i="1" dirty="0" smtClean="0">
              <a:solidFill>
                <a:schemeClr val="bg1"/>
              </a:solidFill>
              <a:latin typeface="Avenir Next LT Pro" pitchFamily="50" charset="0"/>
            </a:endParaRPr>
          </a:p>
          <a:p>
            <a:pPr algn="l"/>
            <a:r>
              <a:rPr lang="fr-BE" sz="1600" dirty="0" smtClean="0">
                <a:solidFill>
                  <a:srgbClr val="FF0000"/>
                </a:solidFill>
                <a:latin typeface="Avenir Next LT Pro" pitchFamily="50" charset="0"/>
              </a:rPr>
              <a:t>2. </a:t>
            </a:r>
            <a:r>
              <a:rPr lang="fr-BE" sz="1600" u="sng" dirty="0" smtClean="0">
                <a:solidFill>
                  <a:srgbClr val="FF0000"/>
                </a:solidFill>
                <a:latin typeface="Avenir Next LT Pro" pitchFamily="50" charset="0"/>
              </a:rPr>
              <a:t>Syndic</a:t>
            </a:r>
            <a:r>
              <a:rPr lang="fr-BE" sz="1600" dirty="0" smtClean="0">
                <a:solidFill>
                  <a:srgbClr val="FF0000"/>
                </a:solidFill>
                <a:latin typeface="Avenir Next LT Pro" pitchFamily="50" charset="0"/>
              </a:rPr>
              <a:t> </a:t>
            </a:r>
            <a:r>
              <a:rPr lang="fr-BE" sz="1600" dirty="0" smtClean="0">
                <a:solidFill>
                  <a:schemeClr val="bg1"/>
                </a:solidFill>
                <a:latin typeface="Avenir Next LT Pro" pitchFamily="50" charset="0"/>
              </a:rPr>
              <a:t>: </a:t>
            </a:r>
            <a:r>
              <a:rPr lang="fr-BE" sz="1600" i="1" dirty="0" smtClean="0">
                <a:solidFill>
                  <a:schemeClr val="bg1"/>
                </a:solidFill>
                <a:latin typeface="Avenir Next LT Pro" pitchFamily="50" charset="0"/>
              </a:rPr>
              <a:t>Celui qui agit dans le cadre de l’administration et de la conservation des parties communes d’immeubles ou groupes d’immeubles en copropriété forcée, d’après les articles 577-2 et suivants du Code civil ; </a:t>
            </a:r>
          </a:p>
          <a:p>
            <a:pPr algn="l"/>
            <a:r>
              <a:rPr lang="fr-BE" sz="1600" dirty="0" smtClean="0">
                <a:solidFill>
                  <a:srgbClr val="FF0000"/>
                </a:solidFill>
                <a:latin typeface="Avenir Next LT Pro" pitchFamily="50" charset="0"/>
              </a:rPr>
              <a:t>3. </a:t>
            </a:r>
            <a:r>
              <a:rPr lang="fr-BE" sz="1600" u="sng" dirty="0" smtClean="0">
                <a:solidFill>
                  <a:srgbClr val="FF0000"/>
                </a:solidFill>
                <a:latin typeface="Avenir Next LT Pro" pitchFamily="50" charset="0"/>
              </a:rPr>
              <a:t>Régisseur</a:t>
            </a:r>
            <a:r>
              <a:rPr lang="fr-BE" sz="1600" dirty="0" smtClean="0">
                <a:solidFill>
                  <a:srgbClr val="FF0000"/>
                </a:solidFill>
                <a:latin typeface="Avenir Next LT Pro" pitchFamily="50" charset="0"/>
              </a:rPr>
              <a:t> </a:t>
            </a:r>
            <a:r>
              <a:rPr lang="fr-BE" sz="1600" dirty="0" smtClean="0">
                <a:solidFill>
                  <a:schemeClr val="bg1"/>
                </a:solidFill>
                <a:latin typeface="Avenir Next LT Pro" pitchFamily="50" charset="0"/>
              </a:rPr>
              <a:t>: </a:t>
            </a:r>
            <a:r>
              <a:rPr lang="fr-BE" sz="1600" i="1" dirty="0" smtClean="0">
                <a:solidFill>
                  <a:schemeClr val="bg1"/>
                </a:solidFill>
                <a:latin typeface="Avenir Next LT Pro" pitchFamily="50" charset="0"/>
              </a:rPr>
              <a:t>Celui qui réalise pour le compte de tiers des activités de gestion de biens immobiliers ou de droit immobiliers, autres que celles de syndic ; </a:t>
            </a:r>
          </a:p>
          <a:p>
            <a:pPr algn="l"/>
            <a:r>
              <a:rPr lang="fr-BE" sz="1600" i="1" dirty="0" smtClean="0">
                <a:solidFill>
                  <a:schemeClr val="bg1"/>
                </a:solidFill>
                <a:latin typeface="Avenir Next LT Pro" pitchFamily="50" charset="0"/>
              </a:rPr>
              <a:t>Les agents immobiliers sont présumés, de manière </a:t>
            </a:r>
            <a:r>
              <a:rPr lang="fr-BE" sz="1600" i="1" u="sng" dirty="0" smtClean="0">
                <a:solidFill>
                  <a:schemeClr val="bg1"/>
                </a:solidFill>
                <a:latin typeface="Avenir Next LT Pro" pitchFamily="50" charset="0"/>
              </a:rPr>
              <a:t>irréfragable</a:t>
            </a:r>
            <a:r>
              <a:rPr lang="fr-BE" sz="1600" i="1" dirty="0" smtClean="0">
                <a:solidFill>
                  <a:schemeClr val="bg1"/>
                </a:solidFill>
                <a:latin typeface="Avenir Next LT Pro" pitchFamily="50" charset="0"/>
              </a:rPr>
              <a:t>, exercer cette activité à titre </a:t>
            </a:r>
            <a:r>
              <a:rPr lang="fr-BE" sz="1600" i="1" u="sng" dirty="0" smtClean="0">
                <a:solidFill>
                  <a:schemeClr val="bg1"/>
                </a:solidFill>
                <a:latin typeface="Avenir Next LT Pro" pitchFamily="50" charset="0"/>
              </a:rPr>
              <a:t>indépendant</a:t>
            </a:r>
          </a:p>
          <a:p>
            <a:pPr lvl="1" algn="l"/>
            <a:endParaRPr lang="fr-BE" sz="1200" dirty="0">
              <a:solidFill>
                <a:schemeClr val="bg1"/>
              </a:solidFill>
              <a:latin typeface="Avenir Next LT Pro" pitchFamily="50" charset="0"/>
            </a:endParaRPr>
          </a:p>
          <a:p>
            <a:pPr algn="l"/>
            <a:r>
              <a:rPr lang="fr-BE" sz="1600" dirty="0" smtClean="0">
                <a:solidFill>
                  <a:schemeClr val="bg1"/>
                </a:solidFill>
                <a:latin typeface="Avenir Next LT Pro" pitchFamily="50" charset="0"/>
              </a:rPr>
              <a:t>	</a:t>
            </a:r>
            <a:r>
              <a:rPr lang="fr-BE" sz="1600" u="sng" dirty="0" smtClean="0">
                <a:solidFill>
                  <a:schemeClr val="bg1"/>
                </a:solidFill>
                <a:latin typeface="Avenir Next LT Pro" pitchFamily="50" charset="0"/>
              </a:rPr>
              <a:t>Activité indépendante </a:t>
            </a:r>
            <a:r>
              <a:rPr lang="fr-BE" sz="1600" dirty="0" smtClean="0">
                <a:solidFill>
                  <a:schemeClr val="bg1"/>
                </a:solidFill>
                <a:latin typeface="Avenir Next LT Pro" pitchFamily="50" charset="0"/>
              </a:rPr>
              <a:t>= exclusion de l’activité à salariée </a:t>
            </a:r>
            <a:endParaRPr lang="fr-BE" sz="1600" dirty="0">
              <a:solidFill>
                <a:schemeClr val="bg1"/>
              </a:solidFill>
              <a:latin typeface="Avenir Next LT Pro" pitchFamily="50" charset="0"/>
            </a:endParaRPr>
          </a:p>
        </p:txBody>
      </p:sp>
      <p:sp>
        <p:nvSpPr>
          <p:cNvPr id="2" name="Flèche courbée vers la droite 1"/>
          <p:cNvSpPr/>
          <p:nvPr/>
        </p:nvSpPr>
        <p:spPr>
          <a:xfrm>
            <a:off x="1662546" y="6050099"/>
            <a:ext cx="216131" cy="332509"/>
          </a:xfrm>
          <a:prstGeom prst="curved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chemeClr val="tx1"/>
              </a:solidFill>
            </a:endParaRPr>
          </a:p>
        </p:txBody>
      </p:sp>
    </p:spTree>
    <p:extLst>
      <p:ext uri="{BB962C8B-B14F-4D97-AF65-F5344CB8AC3E}">
        <p14:creationId xmlns:p14="http://schemas.microsoft.com/office/powerpoint/2010/main" val="3655753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5"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337281" y="271051"/>
            <a:ext cx="10335859" cy="1200329"/>
          </a:xfrm>
          <a:prstGeom prst="rect">
            <a:avLst/>
          </a:prstGeom>
          <a:solidFill>
            <a:schemeClr val="bg1">
              <a:lumMod val="95000"/>
            </a:schemeClr>
          </a:solidFill>
        </p:spPr>
        <p:txBody>
          <a:bodyPr wrap="square" rtlCol="0">
            <a:spAutoFit/>
          </a:bodyPr>
          <a:lstStyle/>
          <a:p>
            <a:r>
              <a:rPr lang="fr-FR" sz="3600" dirty="0">
                <a:solidFill>
                  <a:schemeClr val="tx1">
                    <a:lumMod val="95000"/>
                    <a:lumOff val="5000"/>
                  </a:schemeClr>
                </a:solidFill>
                <a:latin typeface="Avenir Next LT Pro" panose="020B0504020202020204"/>
              </a:rPr>
              <a:t>ACC</a:t>
            </a:r>
            <a:r>
              <a:rPr lang="fr-FR" sz="3600" dirty="0">
                <a:solidFill>
                  <a:schemeClr val="tx1">
                    <a:lumMod val="95000"/>
                    <a:lumOff val="5000"/>
                  </a:schemeClr>
                </a:solidFill>
                <a:latin typeface="Avenir Next LT Pro" panose="020B0504020202020204"/>
                <a:cs typeface="Calibri" panose="020F0502020204030204" pitchFamily="34" charset="0"/>
              </a:rPr>
              <a:t>È</a:t>
            </a:r>
            <a:r>
              <a:rPr lang="fr-FR" sz="3600" dirty="0">
                <a:solidFill>
                  <a:schemeClr val="tx1">
                    <a:lumMod val="95000"/>
                    <a:lumOff val="5000"/>
                  </a:schemeClr>
                </a:solidFill>
                <a:latin typeface="Avenir Next LT Pro" panose="020B0504020202020204"/>
              </a:rPr>
              <a:t>S </a:t>
            </a:r>
            <a:r>
              <a:rPr lang="fr-FR" sz="3600" dirty="0">
                <a:solidFill>
                  <a:schemeClr val="tx1">
                    <a:lumMod val="95000"/>
                    <a:lumOff val="5000"/>
                  </a:schemeClr>
                </a:solidFill>
                <a:latin typeface="Avenir Next LT Pro" panose="020B0504020202020204"/>
                <a:cs typeface="Calibri" panose="020F0502020204030204" pitchFamily="34" charset="0"/>
              </a:rPr>
              <a:t>À</a:t>
            </a:r>
            <a:r>
              <a:rPr lang="fr-FR" sz="3600" dirty="0">
                <a:solidFill>
                  <a:schemeClr val="tx1">
                    <a:lumMod val="95000"/>
                    <a:lumOff val="5000"/>
                  </a:schemeClr>
                </a:solidFill>
                <a:latin typeface="Avenir Next LT Pro" panose="020B0504020202020204"/>
              </a:rPr>
              <a:t> LA PROFESSION ET LE TITRE D’AGENT IMMOBILIER</a:t>
            </a: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 xmlns:a16="http://schemas.microsoft.com/office/drawing/2014/main" id="{AEB1DAA9-B17A-4FF5-9C76-15330B7CB03C}"/>
              </a:ext>
            </a:extLst>
          </p:cNvPr>
          <p:cNvSpPr txBox="1">
            <a:spLocks/>
          </p:cNvSpPr>
          <p:nvPr/>
        </p:nvSpPr>
        <p:spPr>
          <a:xfrm>
            <a:off x="337281" y="1471381"/>
            <a:ext cx="10673140" cy="530899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endParaRPr lang="fr-BE" sz="1400" b="1" dirty="0">
              <a:solidFill>
                <a:srgbClr val="FF0000"/>
              </a:solidFill>
              <a:cs typeface="Calibri" panose="020F0502020204030204" pitchFamily="34" charset="0"/>
            </a:endParaRPr>
          </a:p>
          <a:p>
            <a:pPr algn="l">
              <a:defRPr/>
            </a:pPr>
            <a:r>
              <a:rPr lang="fr-BE" sz="1800" b="1" dirty="0" smtClean="0">
                <a:solidFill>
                  <a:srgbClr val="4472C4"/>
                </a:solidFill>
                <a:cs typeface="Calibri" panose="020F0502020204030204" pitchFamily="34" charset="0"/>
              </a:rPr>
              <a:t>L’ACTI</a:t>
            </a:r>
            <a:r>
              <a:rPr lang="fr-BE" sz="1800" b="1" dirty="0" smtClean="0">
                <a:solidFill>
                  <a:schemeClr val="accent1"/>
                </a:solidFill>
                <a:cs typeface="Calibri" panose="020F0502020204030204" pitchFamily="34" charset="0"/>
              </a:rPr>
              <a:t>VITÉ PROFESSIONNELLE DANS LE CADRE D’UNE PERSONNE MORALE (SOCIETE)</a:t>
            </a:r>
          </a:p>
          <a:p>
            <a:pPr algn="l">
              <a:defRPr/>
            </a:pPr>
            <a:r>
              <a:rPr lang="fr-BE" sz="1400" b="1" u="sng" dirty="0" smtClean="0">
                <a:solidFill>
                  <a:srgbClr val="4472C4"/>
                </a:solidFill>
                <a:cs typeface="Calibri" panose="020F0502020204030204" pitchFamily="34" charset="0"/>
              </a:rPr>
              <a:t>Deux </a:t>
            </a:r>
            <a:r>
              <a:rPr lang="fr-BE" sz="1400" b="1" u="sng" dirty="0">
                <a:solidFill>
                  <a:srgbClr val="4472C4"/>
                </a:solidFill>
                <a:cs typeface="Calibri" panose="020F0502020204030204" pitchFamily="34" charset="0"/>
              </a:rPr>
              <a:t>hypothèses </a:t>
            </a:r>
            <a:r>
              <a:rPr lang="fr-BE" sz="1400" b="1" u="sng" dirty="0" smtClean="0">
                <a:solidFill>
                  <a:srgbClr val="4472C4"/>
                </a:solidFill>
                <a:cs typeface="Calibri" panose="020F0502020204030204" pitchFamily="34" charset="0"/>
              </a:rPr>
              <a:t>légales</a:t>
            </a:r>
          </a:p>
          <a:p>
            <a:pPr algn="l">
              <a:defRPr/>
            </a:pPr>
            <a:r>
              <a:rPr lang="fr-BE" sz="1400" b="1" dirty="0" smtClean="0"/>
              <a:t>1- </a:t>
            </a:r>
            <a:r>
              <a:rPr lang="fr-BE" sz="1400" b="1" dirty="0"/>
              <a:t>La personne morale agent immobilier</a:t>
            </a:r>
          </a:p>
          <a:p>
            <a:pPr lvl="1" algn="just">
              <a:defRPr/>
            </a:pPr>
            <a:r>
              <a:rPr lang="fr-BE" sz="1000" dirty="0"/>
              <a:t>Les personnes morales peuvent exercer la profession d’agent immobilier si elles répondent aux </a:t>
            </a:r>
            <a:r>
              <a:rPr lang="fr-BE" sz="1000" u="sng" dirty="0"/>
              <a:t>conditions</a:t>
            </a:r>
            <a:r>
              <a:rPr lang="fr-BE" sz="1000" dirty="0"/>
              <a:t> suivantes : </a:t>
            </a:r>
          </a:p>
          <a:p>
            <a:pPr lvl="1" algn="just">
              <a:defRPr/>
            </a:pPr>
            <a:r>
              <a:rPr lang="fr-BE" sz="1000" b="1" dirty="0"/>
              <a:t>1° </a:t>
            </a:r>
            <a:r>
              <a:rPr lang="fr-BE" sz="1000" u="sng" dirty="0"/>
              <a:t>tous</a:t>
            </a:r>
            <a:r>
              <a:rPr lang="fr-BE" sz="1000" dirty="0"/>
              <a:t> les gérants, administrateurs, membres du comité de direction et de façon plus générale, les mandataires indépendants qui interviennent au nom et pour le compte de la personne morale, sont des personnes physiques autorisées à exercer la profession d’agent immobilier</a:t>
            </a:r>
          </a:p>
          <a:p>
            <a:pPr lvl="1" algn="just">
              <a:defRPr/>
            </a:pPr>
            <a:r>
              <a:rPr lang="fr-BE" sz="1000" b="1" dirty="0"/>
              <a:t>2° </a:t>
            </a:r>
            <a:r>
              <a:rPr lang="fr-BE" sz="1000" dirty="0"/>
              <a:t>son objet et son activité doivent être limités à la prestation de services relevant de l’exercice de la profession d’agent immobilier et ne peuvent pas être incompatibles avec celle-ci</a:t>
            </a:r>
          </a:p>
          <a:p>
            <a:pPr lvl="1" algn="just">
              <a:defRPr/>
            </a:pPr>
            <a:r>
              <a:rPr lang="fr-BE" sz="1000" b="1" dirty="0"/>
              <a:t>3° </a:t>
            </a:r>
            <a:r>
              <a:rPr lang="fr-BE" sz="1000" dirty="0"/>
              <a:t>si elle est constituée sous la forme d’une société anonyme ou d’une société en commandite par actions, ses actions doivent être nominatives </a:t>
            </a:r>
          </a:p>
          <a:p>
            <a:pPr lvl="1" algn="just">
              <a:defRPr/>
            </a:pPr>
            <a:r>
              <a:rPr lang="fr-BE" sz="1000" b="1" dirty="0"/>
              <a:t>4° </a:t>
            </a:r>
            <a:r>
              <a:rPr lang="fr-BE" sz="1000" dirty="0"/>
              <a:t>au moins 60% des parts ou actions ainsi que des droits de vote doivent être détenus, directement ou indirectement, par des personnes physiques autorisées à exercer la profession d’agent immobilier; toutes les autres parts ou actions peuvent uniquement être détenues par des personnes physiques ou morales, signalées à l’Institut, exerçant une profession qui ne soit pas </a:t>
            </a:r>
            <a:r>
              <a:rPr lang="fr-BE" sz="1000" u="sng" dirty="0"/>
              <a:t>incompatible</a:t>
            </a:r>
            <a:r>
              <a:rPr lang="fr-BE" sz="1000" dirty="0"/>
              <a:t> </a:t>
            </a:r>
          </a:p>
          <a:p>
            <a:pPr lvl="1" algn="just">
              <a:defRPr/>
            </a:pPr>
            <a:r>
              <a:rPr lang="fr-BE" sz="1000" b="1" dirty="0"/>
              <a:t>5° </a:t>
            </a:r>
            <a:r>
              <a:rPr lang="fr-BE" sz="1000" dirty="0"/>
              <a:t>la personne morale ne peut détenir de participations dans d’autres sociétés ou personnes morales à caractère autre qu’exclusivement professionnel. L’objet social et les activités de ces sociétés ne peuvent pas être </a:t>
            </a:r>
            <a:r>
              <a:rPr lang="fr-BE" sz="1000" u="sng" dirty="0"/>
              <a:t>incompatibles</a:t>
            </a:r>
            <a:r>
              <a:rPr lang="fr-BE" sz="1000" dirty="0"/>
              <a:t> avec la fonction d’agent immobilier </a:t>
            </a:r>
          </a:p>
          <a:p>
            <a:pPr lvl="1" algn="just">
              <a:defRPr/>
            </a:pPr>
            <a:r>
              <a:rPr lang="fr-BE" sz="1000" b="1" dirty="0"/>
              <a:t>6° </a:t>
            </a:r>
            <a:r>
              <a:rPr lang="fr-BE" sz="1000" dirty="0"/>
              <a:t>la personne morale </a:t>
            </a:r>
            <a:r>
              <a:rPr lang="fr-BE" sz="1000" u="sng" dirty="0"/>
              <a:t>est inscrite </a:t>
            </a:r>
            <a:r>
              <a:rPr lang="fr-BE" sz="1000" dirty="0"/>
              <a:t>dans une des colonnes du tableau de l’Institut </a:t>
            </a:r>
            <a:endParaRPr lang="fr-BE" sz="1000" dirty="0" smtClean="0"/>
          </a:p>
          <a:p>
            <a:pPr algn="just">
              <a:defRPr/>
            </a:pPr>
            <a:r>
              <a:rPr lang="fr-BE" sz="1400" b="1" dirty="0" smtClean="0"/>
              <a:t>2- </a:t>
            </a:r>
            <a:r>
              <a:rPr lang="fr-BE" sz="1400" b="1" dirty="0"/>
              <a:t>La personne physique qui exerce son activité au travers d’une société</a:t>
            </a:r>
          </a:p>
          <a:p>
            <a:pPr algn="just">
              <a:defRPr/>
            </a:pPr>
            <a:r>
              <a:rPr lang="fr-BE" sz="1400" dirty="0"/>
              <a:t>Si la personne morale n’est pas inscrite au tableau, les administrateurs, gérants et/ou associés actifs assument pleinement la </a:t>
            </a:r>
            <a:r>
              <a:rPr lang="fr-BE" sz="1400" u="sng" dirty="0"/>
              <a:t>responsabilité civile</a:t>
            </a:r>
            <a:r>
              <a:rPr lang="fr-BE" sz="1400" dirty="0"/>
              <a:t> des actes posés dans le cadre de l’exercice de la profession au sein de la personne morale</a:t>
            </a:r>
          </a:p>
          <a:p>
            <a:pPr algn="l">
              <a:defRPr/>
            </a:pPr>
            <a:r>
              <a:rPr lang="fr-BE" sz="1400" b="1" u="sng" dirty="0" smtClean="0">
                <a:solidFill>
                  <a:srgbClr val="EC8D1C"/>
                </a:solidFill>
                <a:latin typeface="Avenir Next LT Pro" panose="020B0504020202020204"/>
                <a:cs typeface="Calibri" panose="020F0502020204030204" pitchFamily="34" charset="0"/>
              </a:rPr>
              <a:t> </a:t>
            </a:r>
          </a:p>
          <a:p>
            <a:pPr algn="l">
              <a:defRPr/>
            </a:pPr>
            <a:endParaRPr lang="fr-BE" sz="700" dirty="0" smtClean="0">
              <a:latin typeface="Avenir Next LT Pro" pitchFamily="50" charset="0"/>
            </a:endParaRPr>
          </a:p>
        </p:txBody>
      </p:sp>
    </p:spTree>
    <p:extLst>
      <p:ext uri="{BB962C8B-B14F-4D97-AF65-F5344CB8AC3E}">
        <p14:creationId xmlns:p14="http://schemas.microsoft.com/office/powerpoint/2010/main" val="531741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8792" y="0"/>
            <a:ext cx="12192000" cy="6858000"/>
          </a:xfrm>
          <a:prstGeom prst="rect">
            <a:avLst/>
          </a:prstGeom>
          <a:solidFill>
            <a:srgbClr val="EC8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337281" y="271051"/>
            <a:ext cx="10335859" cy="1200329"/>
          </a:xfrm>
          <a:prstGeom prst="rect">
            <a:avLst/>
          </a:prstGeom>
          <a:solidFill>
            <a:schemeClr val="bg1">
              <a:lumMod val="95000"/>
            </a:schemeClr>
          </a:solidFill>
        </p:spPr>
        <p:txBody>
          <a:bodyPr wrap="square" rtlCol="0">
            <a:spAutoFit/>
          </a:bodyPr>
          <a:lstStyle/>
          <a:p>
            <a:r>
              <a:rPr lang="fr-FR" sz="3600" dirty="0">
                <a:solidFill>
                  <a:schemeClr val="tx1">
                    <a:lumMod val="95000"/>
                    <a:lumOff val="5000"/>
                  </a:schemeClr>
                </a:solidFill>
                <a:latin typeface="Avenir Next LT Pro" panose="020B0504020202020204"/>
              </a:rPr>
              <a:t>ACC</a:t>
            </a:r>
            <a:r>
              <a:rPr lang="fr-FR" sz="3600" dirty="0">
                <a:solidFill>
                  <a:schemeClr val="tx1">
                    <a:lumMod val="95000"/>
                    <a:lumOff val="5000"/>
                  </a:schemeClr>
                </a:solidFill>
                <a:latin typeface="Avenir Next LT Pro" panose="020B0504020202020204"/>
                <a:cs typeface="Calibri" panose="020F0502020204030204" pitchFamily="34" charset="0"/>
              </a:rPr>
              <a:t>È</a:t>
            </a:r>
            <a:r>
              <a:rPr lang="fr-FR" sz="3600" dirty="0">
                <a:solidFill>
                  <a:schemeClr val="tx1">
                    <a:lumMod val="95000"/>
                    <a:lumOff val="5000"/>
                  </a:schemeClr>
                </a:solidFill>
                <a:latin typeface="Avenir Next LT Pro" panose="020B0504020202020204"/>
              </a:rPr>
              <a:t>S </a:t>
            </a:r>
            <a:r>
              <a:rPr lang="fr-FR" sz="3600" dirty="0">
                <a:solidFill>
                  <a:schemeClr val="tx1">
                    <a:lumMod val="95000"/>
                    <a:lumOff val="5000"/>
                  </a:schemeClr>
                </a:solidFill>
                <a:latin typeface="Avenir Next LT Pro" panose="020B0504020202020204"/>
                <a:cs typeface="Calibri" panose="020F0502020204030204" pitchFamily="34" charset="0"/>
              </a:rPr>
              <a:t>À</a:t>
            </a:r>
            <a:r>
              <a:rPr lang="fr-FR" sz="3600" dirty="0">
                <a:solidFill>
                  <a:schemeClr val="tx1">
                    <a:lumMod val="95000"/>
                    <a:lumOff val="5000"/>
                  </a:schemeClr>
                </a:solidFill>
                <a:latin typeface="Avenir Next LT Pro" panose="020B0504020202020204"/>
              </a:rPr>
              <a:t> LA PROFESSION ET LE TITRE D’AGENT IMMOBILIER</a:t>
            </a: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 xmlns:a16="http://schemas.microsoft.com/office/drawing/2014/main" id="{A35F2E25-56AF-4CB7-968B-EF10D4182AD1}"/>
              </a:ext>
            </a:extLst>
          </p:cNvPr>
          <p:cNvSpPr txBox="1">
            <a:spLocks/>
          </p:cNvSpPr>
          <p:nvPr/>
        </p:nvSpPr>
        <p:spPr>
          <a:xfrm>
            <a:off x="1014046" y="1742431"/>
            <a:ext cx="9996375" cy="505635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r>
              <a:rPr lang="fr-FR" sz="1800" b="1" u="sng" dirty="0" smtClean="0">
                <a:latin typeface="Avenir Next LT Pro" pitchFamily="50" charset="0"/>
              </a:rPr>
              <a:t>CONDITIONS D’ADMISSIONS </a:t>
            </a:r>
          </a:p>
          <a:p>
            <a:pPr algn="l">
              <a:defRPr/>
            </a:pPr>
            <a:endParaRPr lang="fr-FR" sz="700" dirty="0" smtClean="0">
              <a:latin typeface="Avenir Next LT Pro" pitchFamily="50" charset="0"/>
            </a:endParaRPr>
          </a:p>
          <a:p>
            <a:pPr marL="342900" indent="-342900" algn="l">
              <a:buFont typeface="Wingdings" panose="05000000000000000000" pitchFamily="2" charset="2"/>
              <a:buChar char="§"/>
              <a:defRPr/>
            </a:pPr>
            <a:r>
              <a:rPr lang="fr-FR" sz="1400" dirty="0" smtClean="0">
                <a:latin typeface="Avenir Next LT Pro" pitchFamily="50" charset="0"/>
              </a:rPr>
              <a:t>Période transitoire organisant l’accès à la profession (art. 7 A.R. 06.09.1993)</a:t>
            </a:r>
          </a:p>
          <a:p>
            <a:pPr marL="342900" indent="-342900" algn="l">
              <a:buFont typeface="Wingdings" panose="05000000000000000000" pitchFamily="2" charset="2"/>
              <a:buChar char="§"/>
              <a:defRPr/>
            </a:pPr>
            <a:r>
              <a:rPr lang="fr-FR" sz="1400" dirty="0" smtClean="0">
                <a:latin typeface="Avenir Next LT Pro" pitchFamily="50" charset="0"/>
              </a:rPr>
              <a:t>Selon la loi cadre</a:t>
            </a:r>
            <a:r>
              <a:rPr lang="fr-FR" sz="2000" dirty="0" smtClean="0">
                <a:latin typeface="Avenir Next LT Pro" pitchFamily="50" charset="0"/>
              </a:rPr>
              <a:t> </a:t>
            </a:r>
            <a:r>
              <a:rPr lang="fr-FR" sz="1400" dirty="0" smtClean="0">
                <a:latin typeface="Avenir Next LT Pro" pitchFamily="50" charset="0"/>
              </a:rPr>
              <a:t>(A.R. 30.08.2013)</a:t>
            </a:r>
            <a:endParaRPr lang="fr-FR" sz="2000" dirty="0" smtClean="0">
              <a:latin typeface="Avenir Next LT Pro" pitchFamily="50" charset="0"/>
            </a:endParaRPr>
          </a:p>
          <a:p>
            <a:pPr marL="800100" lvl="1" indent="-342900" algn="l">
              <a:buFont typeface="Arial" panose="020B0604020202020204" pitchFamily="34" charset="0"/>
              <a:buChar char="•"/>
              <a:defRPr/>
            </a:pPr>
            <a:r>
              <a:rPr lang="fr-BE" sz="1400" dirty="0" smtClean="0">
                <a:solidFill>
                  <a:schemeClr val="bg1"/>
                </a:solidFill>
                <a:latin typeface="Avenir Next LT Pro" pitchFamily="50" charset="0"/>
              </a:rPr>
              <a:t>Être titulaire d’un diplôme </a:t>
            </a:r>
          </a:p>
          <a:p>
            <a:pPr marL="800100" lvl="1" indent="-342900" algn="l">
              <a:buFont typeface="Arial" panose="020B0604020202020204" pitchFamily="34" charset="0"/>
              <a:buChar char="•"/>
              <a:defRPr/>
            </a:pPr>
            <a:r>
              <a:rPr lang="fr-BE" sz="1400" dirty="0" smtClean="0">
                <a:solidFill>
                  <a:schemeClr val="bg1"/>
                </a:solidFill>
                <a:latin typeface="Avenir Next LT Pro" pitchFamily="50" charset="0"/>
              </a:rPr>
              <a:t>Assumer personnellement la responsabilité de tout acte professionnel </a:t>
            </a:r>
          </a:p>
          <a:p>
            <a:pPr marL="800100" lvl="1" indent="-342900" algn="l">
              <a:buFont typeface="Arial" panose="020B0604020202020204" pitchFamily="34" charset="0"/>
              <a:buChar char="•"/>
              <a:defRPr/>
            </a:pPr>
            <a:r>
              <a:rPr lang="fr-BE" sz="1400" dirty="0" smtClean="0">
                <a:solidFill>
                  <a:schemeClr val="bg1"/>
                </a:solidFill>
                <a:latin typeface="Avenir Next LT Pro" pitchFamily="50" charset="0"/>
              </a:rPr>
              <a:t>Respecter les règles de déontologie élaborées par l’organe compétent </a:t>
            </a:r>
          </a:p>
          <a:p>
            <a:pPr marL="800100" lvl="1" indent="-342900" algn="l">
              <a:buFont typeface="Arial" panose="020B0604020202020204" pitchFamily="34" charset="0"/>
              <a:buChar char="•"/>
              <a:defRPr/>
            </a:pPr>
            <a:r>
              <a:rPr lang="fr-BE" sz="1400" dirty="0" smtClean="0">
                <a:solidFill>
                  <a:schemeClr val="bg1"/>
                </a:solidFill>
                <a:latin typeface="Avenir Next LT Pro" pitchFamily="50" charset="0"/>
              </a:rPr>
              <a:t>Être tenu au devoir de discrétion </a:t>
            </a:r>
            <a:endParaRPr lang="fr-BE" sz="1400" dirty="0">
              <a:solidFill>
                <a:schemeClr val="bg1"/>
              </a:solidFill>
              <a:latin typeface="Avenir Next LT Pro" pitchFamily="50" charset="0"/>
            </a:endParaRPr>
          </a:p>
          <a:p>
            <a:pPr marL="342900" indent="-342900" algn="l">
              <a:buFont typeface="Wingdings" panose="05000000000000000000" pitchFamily="2" charset="2"/>
              <a:buChar char="§"/>
              <a:defRPr/>
            </a:pPr>
            <a:r>
              <a:rPr lang="fr-BE" sz="1400" dirty="0" smtClean="0">
                <a:latin typeface="Avenir Next LT Pro" pitchFamily="50" charset="0"/>
              </a:rPr>
              <a:t>Questions liées aux « titres requis » (diplômes)</a:t>
            </a:r>
          </a:p>
          <a:p>
            <a:pPr marL="342900" indent="-342900" algn="l">
              <a:buFont typeface="Wingdings" panose="05000000000000000000" pitchFamily="2" charset="2"/>
              <a:buChar char="§"/>
              <a:defRPr/>
            </a:pPr>
            <a:r>
              <a:rPr lang="fr-BE" sz="1400" dirty="0" smtClean="0">
                <a:latin typeface="Avenir Next LT Pro" pitchFamily="50" charset="0"/>
              </a:rPr>
              <a:t>Questions liées à l’équivalence des diplômes étrangers </a:t>
            </a:r>
          </a:p>
          <a:p>
            <a:pPr marL="342900" indent="-342900" algn="l">
              <a:buFont typeface="Wingdings" panose="05000000000000000000" pitchFamily="2" charset="2"/>
              <a:buChar char="§"/>
              <a:defRPr/>
            </a:pPr>
            <a:r>
              <a:rPr lang="fr-BE" sz="1400" dirty="0" smtClean="0">
                <a:latin typeface="Avenir Next LT Pro" pitchFamily="50" charset="0"/>
              </a:rPr>
              <a:t>Conditions permettant l’inscription au tableau des titulaires </a:t>
            </a:r>
          </a:p>
          <a:p>
            <a:pPr marL="800100" lvl="1" indent="-342900" algn="l">
              <a:buFont typeface="Arial" panose="020B0604020202020204" pitchFamily="34" charset="0"/>
              <a:buChar char="•"/>
              <a:defRPr/>
            </a:pPr>
            <a:r>
              <a:rPr lang="fr-BE" sz="1400" dirty="0" smtClean="0">
                <a:solidFill>
                  <a:schemeClr val="bg1"/>
                </a:solidFill>
                <a:latin typeface="Avenir Next LT Pro" pitchFamily="50" charset="0"/>
              </a:rPr>
              <a:t>1° avoir accompli de manière satisfaisante un stage de pratique professionnelle en qualité d’indépendant; </a:t>
            </a:r>
          </a:p>
          <a:p>
            <a:pPr marL="800100" lvl="1" indent="-342900" algn="l">
              <a:buFont typeface="Arial" panose="020B0604020202020204" pitchFamily="34" charset="0"/>
              <a:buChar char="•"/>
              <a:defRPr/>
            </a:pPr>
            <a:r>
              <a:rPr lang="fr-BE" sz="1400" dirty="0" smtClean="0">
                <a:solidFill>
                  <a:schemeClr val="bg1"/>
                </a:solidFill>
                <a:latin typeface="Avenir Next LT Pro" pitchFamily="50" charset="0"/>
              </a:rPr>
              <a:t>2° avoir suivi la formation complémentaire organisée ou agréée par l’Institut; </a:t>
            </a:r>
          </a:p>
          <a:p>
            <a:pPr marL="800100" lvl="1" indent="-342900" algn="l">
              <a:buFont typeface="Arial" panose="020B0604020202020204" pitchFamily="34" charset="0"/>
              <a:buChar char="•"/>
              <a:defRPr/>
            </a:pPr>
            <a:r>
              <a:rPr lang="fr-BE" sz="1400" dirty="0" smtClean="0">
                <a:solidFill>
                  <a:schemeClr val="bg1"/>
                </a:solidFill>
                <a:latin typeface="Avenir Next LT Pro" pitchFamily="50" charset="0"/>
              </a:rPr>
              <a:t>3° avoir réussi un test d’aptitude pratique organisé ou agréé par l’Institut. </a:t>
            </a:r>
            <a:endParaRPr lang="fr-BE" sz="1400" dirty="0">
              <a:solidFill>
                <a:schemeClr val="bg1"/>
              </a:solidFill>
              <a:latin typeface="Avenir Next LT Pro" pitchFamily="50" charset="0"/>
            </a:endParaRPr>
          </a:p>
        </p:txBody>
      </p:sp>
    </p:spTree>
    <p:extLst>
      <p:ext uri="{BB962C8B-B14F-4D97-AF65-F5344CB8AC3E}">
        <p14:creationId xmlns:p14="http://schemas.microsoft.com/office/powerpoint/2010/main" val="34830308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8792" y="0"/>
            <a:ext cx="12192000" cy="6858000"/>
          </a:xfrm>
          <a:prstGeom prst="rect">
            <a:avLst/>
          </a:prstGeom>
          <a:solidFill>
            <a:srgbClr val="EC8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337281" y="271051"/>
            <a:ext cx="10335859" cy="1200329"/>
          </a:xfrm>
          <a:prstGeom prst="rect">
            <a:avLst/>
          </a:prstGeom>
          <a:solidFill>
            <a:schemeClr val="bg1">
              <a:lumMod val="95000"/>
            </a:schemeClr>
          </a:solidFill>
        </p:spPr>
        <p:txBody>
          <a:bodyPr wrap="square" rtlCol="0">
            <a:spAutoFit/>
          </a:bodyPr>
          <a:lstStyle/>
          <a:p>
            <a:r>
              <a:rPr lang="fr-FR" sz="3600" dirty="0">
                <a:solidFill>
                  <a:schemeClr val="tx1">
                    <a:lumMod val="95000"/>
                    <a:lumOff val="5000"/>
                  </a:schemeClr>
                </a:solidFill>
                <a:latin typeface="Avenir Next LT Pro" panose="020B0504020202020204"/>
              </a:rPr>
              <a:t>ACC</a:t>
            </a:r>
            <a:r>
              <a:rPr lang="fr-FR" sz="3600" dirty="0">
                <a:solidFill>
                  <a:schemeClr val="tx1">
                    <a:lumMod val="95000"/>
                    <a:lumOff val="5000"/>
                  </a:schemeClr>
                </a:solidFill>
                <a:latin typeface="Avenir Next LT Pro" panose="020B0504020202020204"/>
                <a:cs typeface="Calibri" panose="020F0502020204030204" pitchFamily="34" charset="0"/>
              </a:rPr>
              <a:t>È</a:t>
            </a:r>
            <a:r>
              <a:rPr lang="fr-FR" sz="3600" dirty="0">
                <a:solidFill>
                  <a:schemeClr val="tx1">
                    <a:lumMod val="95000"/>
                    <a:lumOff val="5000"/>
                  </a:schemeClr>
                </a:solidFill>
                <a:latin typeface="Avenir Next LT Pro" panose="020B0504020202020204"/>
              </a:rPr>
              <a:t>S </a:t>
            </a:r>
            <a:r>
              <a:rPr lang="fr-FR" sz="3600" dirty="0">
                <a:solidFill>
                  <a:schemeClr val="tx1">
                    <a:lumMod val="95000"/>
                    <a:lumOff val="5000"/>
                  </a:schemeClr>
                </a:solidFill>
                <a:latin typeface="Avenir Next LT Pro" panose="020B0504020202020204"/>
                <a:cs typeface="Calibri" panose="020F0502020204030204" pitchFamily="34" charset="0"/>
              </a:rPr>
              <a:t>À</a:t>
            </a:r>
            <a:r>
              <a:rPr lang="fr-FR" sz="3600" dirty="0">
                <a:solidFill>
                  <a:schemeClr val="tx1">
                    <a:lumMod val="95000"/>
                    <a:lumOff val="5000"/>
                  </a:schemeClr>
                </a:solidFill>
                <a:latin typeface="Avenir Next LT Pro" panose="020B0504020202020204"/>
              </a:rPr>
              <a:t> LA PROFESSION ET LE TITRE D’AGENT IMMOBILIER</a:t>
            </a: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 xmlns:a16="http://schemas.microsoft.com/office/drawing/2014/main" id="{A35F2E25-56AF-4CB7-968B-EF10D4182AD1}"/>
              </a:ext>
            </a:extLst>
          </p:cNvPr>
          <p:cNvSpPr txBox="1">
            <a:spLocks/>
          </p:cNvSpPr>
          <p:nvPr/>
        </p:nvSpPr>
        <p:spPr>
          <a:xfrm>
            <a:off x="1014046" y="1742431"/>
            <a:ext cx="9996375" cy="505635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r>
              <a:rPr lang="fr-FR" sz="1800" b="1" u="sng" dirty="0" smtClean="0">
                <a:latin typeface="Avenir Next LT Pro" pitchFamily="50" charset="0"/>
              </a:rPr>
              <a:t>CONDITIONS D’ADMISSIONS </a:t>
            </a:r>
          </a:p>
          <a:p>
            <a:pPr algn="l">
              <a:defRPr/>
            </a:pPr>
            <a:endParaRPr lang="fr-FR" sz="700" dirty="0" smtClean="0">
              <a:latin typeface="Avenir Next LT Pro" pitchFamily="50" charset="0"/>
            </a:endParaRPr>
          </a:p>
          <a:p>
            <a:pPr marL="342900" indent="-342900" algn="l">
              <a:buFont typeface="Wingdings" panose="05000000000000000000" pitchFamily="2" charset="2"/>
              <a:buChar char="§"/>
              <a:defRPr/>
            </a:pPr>
            <a:r>
              <a:rPr lang="fr-BE" sz="1600" dirty="0" smtClean="0">
                <a:latin typeface="Avenir Next LT Pro" pitchFamily="50" charset="0"/>
              </a:rPr>
              <a:t>Questions liées à la </a:t>
            </a:r>
            <a:r>
              <a:rPr lang="fr-BE" sz="1600" b="1" dirty="0" smtClean="0">
                <a:latin typeface="Avenir Next LT Pro" pitchFamily="50" charset="0"/>
              </a:rPr>
              <a:t>libre prestation des services </a:t>
            </a:r>
            <a:r>
              <a:rPr lang="fr-BE" sz="1600" dirty="0" smtClean="0">
                <a:latin typeface="Avenir Next LT Pro" pitchFamily="50" charset="0"/>
              </a:rPr>
              <a:t>: art. 9 Loi 11 février 2013</a:t>
            </a:r>
          </a:p>
          <a:p>
            <a:pPr lvl="1" algn="l">
              <a:defRPr/>
            </a:pPr>
            <a:endParaRPr lang="fr-BE" sz="1600" dirty="0" smtClean="0">
              <a:solidFill>
                <a:schemeClr val="bg1"/>
              </a:solidFill>
              <a:latin typeface="Avenir Next LT Pro" pitchFamily="50" charset="0"/>
            </a:endParaRPr>
          </a:p>
          <a:p>
            <a:pPr lvl="1" algn="l">
              <a:defRPr/>
            </a:pPr>
            <a:r>
              <a:rPr lang="fr-BE" sz="1600" dirty="0" smtClean="0">
                <a:solidFill>
                  <a:schemeClr val="bg1"/>
                </a:solidFill>
                <a:latin typeface="Avenir Next LT Pro" pitchFamily="50" charset="0"/>
              </a:rPr>
              <a:t>Les </a:t>
            </a:r>
            <a:r>
              <a:rPr lang="fr-BE" sz="1600" u="sng" dirty="0" smtClean="0">
                <a:solidFill>
                  <a:schemeClr val="bg1"/>
                </a:solidFill>
                <a:latin typeface="Avenir Next LT Pro" pitchFamily="50" charset="0"/>
              </a:rPr>
              <a:t>ressortissants d’un Etat membre </a:t>
            </a:r>
            <a:r>
              <a:rPr lang="fr-BE" sz="1600" dirty="0" smtClean="0">
                <a:solidFill>
                  <a:schemeClr val="bg1"/>
                </a:solidFill>
                <a:latin typeface="Avenir Next LT Pro" pitchFamily="50" charset="0"/>
              </a:rPr>
              <a:t>sont autorisés à exercer </a:t>
            </a:r>
            <a:r>
              <a:rPr lang="fr-BE" sz="1600" i="1" dirty="0" smtClean="0">
                <a:solidFill>
                  <a:schemeClr val="bg1"/>
                </a:solidFill>
                <a:latin typeface="Avenir Next LT Pro" pitchFamily="50" charset="0"/>
              </a:rPr>
              <a:t>temporairement</a:t>
            </a:r>
            <a:r>
              <a:rPr lang="fr-BE" sz="1600" dirty="0" smtClean="0">
                <a:solidFill>
                  <a:schemeClr val="bg1"/>
                </a:solidFill>
                <a:latin typeface="Avenir Next LT Pro" pitchFamily="50" charset="0"/>
              </a:rPr>
              <a:t> et </a:t>
            </a:r>
            <a:r>
              <a:rPr lang="fr-BE" sz="1600" i="1" dirty="0" smtClean="0">
                <a:solidFill>
                  <a:schemeClr val="bg1"/>
                </a:solidFill>
                <a:latin typeface="Avenir Next LT Pro" pitchFamily="50" charset="0"/>
              </a:rPr>
              <a:t>occasionnellement</a:t>
            </a:r>
            <a:r>
              <a:rPr lang="fr-BE" sz="1600" dirty="0" smtClean="0">
                <a:solidFill>
                  <a:schemeClr val="bg1"/>
                </a:solidFill>
                <a:latin typeface="Avenir Next LT Pro" pitchFamily="50" charset="0"/>
              </a:rPr>
              <a:t> la profession d’agent immobilier, sans devoir remplir les conditions de l’article 5, mais sous réserve du respect des règles de déontologie en rapport direct avec les qualifications professionnelles si : </a:t>
            </a:r>
          </a:p>
          <a:p>
            <a:pPr lvl="1" algn="l">
              <a:defRPr/>
            </a:pPr>
            <a:r>
              <a:rPr lang="fr-BE" sz="1050" dirty="0">
                <a:solidFill>
                  <a:schemeClr val="bg1"/>
                </a:solidFill>
                <a:latin typeface="Avenir Next LT Pro" pitchFamily="50" charset="0"/>
              </a:rPr>
              <a:t>	</a:t>
            </a:r>
            <a:r>
              <a:rPr lang="fr-BE" sz="1400" dirty="0" smtClean="0">
                <a:solidFill>
                  <a:schemeClr val="bg1"/>
                </a:solidFill>
                <a:latin typeface="Avenir Next LT Pro" pitchFamily="50" charset="0"/>
              </a:rPr>
              <a:t>1° ils sont légalement établis dans un autre Etat membre pour y exercer la même profession </a:t>
            </a:r>
          </a:p>
          <a:p>
            <a:pPr lvl="1" algn="l">
              <a:defRPr/>
            </a:pPr>
            <a:r>
              <a:rPr lang="fr-BE" sz="1400" dirty="0">
                <a:solidFill>
                  <a:schemeClr val="bg1"/>
                </a:solidFill>
                <a:latin typeface="Avenir Next LT Pro" pitchFamily="50" charset="0"/>
              </a:rPr>
              <a:t>	</a:t>
            </a:r>
            <a:r>
              <a:rPr lang="fr-BE" sz="1400" dirty="0" smtClean="0">
                <a:solidFill>
                  <a:schemeClr val="bg1"/>
                </a:solidFill>
                <a:latin typeface="Avenir Next LT Pro" pitchFamily="50" charset="0"/>
              </a:rPr>
              <a:t>2° lorsque la profession d’agent immobilier n’est pas réglementée dans l’Etat membre d’établissement, ils l’ont 	exercée dans un ou plusieurs Etats membres pendant au moins une année au cours des dix années qui 	précèdent leur prestation de services</a:t>
            </a:r>
          </a:p>
          <a:p>
            <a:pPr lvl="1" algn="l">
              <a:defRPr/>
            </a:pPr>
            <a:endParaRPr lang="fr-BE" sz="1600" dirty="0" smtClean="0">
              <a:solidFill>
                <a:schemeClr val="bg1"/>
              </a:solidFill>
              <a:latin typeface="Avenir Next LT Pro" pitchFamily="50" charset="0"/>
            </a:endParaRPr>
          </a:p>
          <a:p>
            <a:pPr lvl="1" algn="l">
              <a:defRPr/>
            </a:pPr>
            <a:r>
              <a:rPr lang="fr-BE" sz="1600" dirty="0" smtClean="0">
                <a:solidFill>
                  <a:schemeClr val="bg1"/>
                </a:solidFill>
                <a:latin typeface="Avenir Next LT Pro" pitchFamily="50" charset="0"/>
              </a:rPr>
              <a:t>Le caractère temporaire et occasionnel de la prestation de services est apprécié au cas par cas par le Chambre exécutive, notamment en fonction de sa durée, de sa fréquence, de sa périodicité et de sa continuité. </a:t>
            </a:r>
            <a:r>
              <a:rPr lang="fr-BE" sz="1400" dirty="0" smtClean="0">
                <a:solidFill>
                  <a:schemeClr val="bg1"/>
                </a:solidFill>
                <a:latin typeface="Avenir Next LT Pro" pitchFamily="50" charset="0"/>
              </a:rPr>
              <a:t> </a:t>
            </a:r>
          </a:p>
          <a:p>
            <a:pPr lvl="1" algn="l">
              <a:defRPr/>
            </a:pPr>
            <a:endParaRPr lang="fr-BE" sz="1400" dirty="0">
              <a:solidFill>
                <a:schemeClr val="bg1"/>
              </a:solidFill>
              <a:latin typeface="Avenir Next LT Pro" pitchFamily="50" charset="0"/>
            </a:endParaRPr>
          </a:p>
          <a:p>
            <a:pPr lvl="1" algn="l">
              <a:defRPr/>
            </a:pPr>
            <a:r>
              <a:rPr lang="fr-BE" sz="1600" dirty="0" smtClean="0">
                <a:solidFill>
                  <a:schemeClr val="bg1"/>
                </a:solidFill>
                <a:latin typeface="Avenir Next LT Pro" pitchFamily="50" charset="0"/>
              </a:rPr>
              <a:t>Les ressortissants d’un Etat membre qui se déplacent vers le territoire de la Belgique pour la première fois pour exercer, de façon temporaire et occasionnelle, la profession d’agent immobilier, en informent préalablement l’Institut par une </a:t>
            </a:r>
            <a:r>
              <a:rPr lang="fr-BE" sz="1600" u="sng" dirty="0" smtClean="0">
                <a:solidFill>
                  <a:schemeClr val="bg1"/>
                </a:solidFill>
                <a:latin typeface="Avenir Next LT Pro" pitchFamily="50" charset="0"/>
              </a:rPr>
              <a:t>déclaration écrite</a:t>
            </a:r>
            <a:r>
              <a:rPr lang="fr-BE" sz="1600" dirty="0" smtClean="0">
                <a:solidFill>
                  <a:schemeClr val="bg1"/>
                </a:solidFill>
                <a:latin typeface="Avenir Next LT Pro" pitchFamily="50" charset="0"/>
              </a:rPr>
              <a:t>.</a:t>
            </a:r>
            <a:endParaRPr lang="fr-BE" sz="1600" dirty="0">
              <a:solidFill>
                <a:schemeClr val="bg1"/>
              </a:solidFill>
              <a:latin typeface="Avenir Next LT Pro" pitchFamily="50" charset="0"/>
            </a:endParaRPr>
          </a:p>
        </p:txBody>
      </p:sp>
    </p:spTree>
    <p:extLst>
      <p:ext uri="{BB962C8B-B14F-4D97-AF65-F5344CB8AC3E}">
        <p14:creationId xmlns:p14="http://schemas.microsoft.com/office/powerpoint/2010/main" val="3647954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BE" sz="3600" dirty="0">
                <a:solidFill>
                  <a:schemeClr val="tx1">
                    <a:lumMod val="95000"/>
                    <a:lumOff val="5000"/>
                  </a:schemeClr>
                </a:solidFill>
                <a:latin typeface="Avenir Next LT Pro" panose="020B0504020202020204" pitchFamily="34" charset="0"/>
              </a:rPr>
              <a:t>QUESTIONS ?</a:t>
            </a:r>
          </a:p>
        </p:txBody>
      </p:sp>
      <p:sp>
        <p:nvSpPr>
          <p:cNvPr id="9" name="Espace réservé du contenu 2">
            <a:extLst>
              <a:ext uri="{FF2B5EF4-FFF2-40B4-BE49-F238E27FC236}">
                <a16:creationId xmlns="" xmlns:a16="http://schemas.microsoft.com/office/drawing/2014/main" id="{2CED3033-930E-4A22-9400-9DBDC7B5C63E}"/>
              </a:ext>
            </a:extLst>
          </p:cNvPr>
          <p:cNvSpPr txBox="1">
            <a:spLocks/>
          </p:cNvSpPr>
          <p:nvPr/>
        </p:nvSpPr>
        <p:spPr>
          <a:xfrm>
            <a:off x="1167041" y="1960684"/>
            <a:ext cx="8676338" cy="30929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sz="3600" dirty="0">
                <a:solidFill>
                  <a:schemeClr val="bg1"/>
                </a:solidFill>
                <a:latin typeface="Avenir Next LT Pro" pitchFamily="50" charset="0"/>
              </a:rPr>
              <a:t>Des questions ?</a:t>
            </a:r>
          </a:p>
          <a:p>
            <a:endParaRPr lang="fr-FR" sz="3600" dirty="0">
              <a:solidFill>
                <a:schemeClr val="bg1"/>
              </a:solidFill>
              <a:latin typeface="Avenir Next LT Pro" pitchFamily="50" charset="0"/>
            </a:endParaRPr>
          </a:p>
          <a:p>
            <a:r>
              <a:rPr lang="fr-FR" sz="3600" dirty="0">
                <a:solidFill>
                  <a:schemeClr val="bg1"/>
                </a:solidFill>
                <a:latin typeface="Avenir Next LT Pro" pitchFamily="50" charset="0"/>
              </a:rPr>
              <a:t>Merci !</a:t>
            </a:r>
          </a:p>
          <a:p>
            <a:endParaRPr lang="fr-FR" sz="3600" dirty="0">
              <a:solidFill>
                <a:schemeClr val="bg1"/>
              </a:solidFill>
              <a:latin typeface="Avenir Next LT Pro" pitchFamily="50" charset="0"/>
            </a:endParaRPr>
          </a:p>
          <a:p>
            <a:r>
              <a:rPr lang="fr-FR" sz="3600" dirty="0" err="1" smtClean="0">
                <a:solidFill>
                  <a:schemeClr val="bg1"/>
                </a:solidFill>
                <a:latin typeface="Avenir Next LT Pro" pitchFamily="50" charset="0"/>
              </a:rPr>
              <a:t>www.tordoirmarc.com</a:t>
            </a:r>
            <a:endParaRPr lang="fr-FR" sz="3600" dirty="0">
              <a:solidFill>
                <a:schemeClr val="bg1"/>
              </a:solidFill>
              <a:latin typeface="Avenir Next LT Pro" pitchFamily="50" charset="0"/>
            </a:endParaRPr>
          </a:p>
          <a:p>
            <a:pPr algn="l"/>
            <a:endParaRPr lang="fr-FR" sz="2800" dirty="0">
              <a:solidFill>
                <a:schemeClr val="bg1"/>
              </a:solidFill>
              <a:latin typeface="Avenir Next LT Pro" pitchFamily="50" charset="0"/>
            </a:endParaRPr>
          </a:p>
        </p:txBody>
      </p:sp>
    </p:spTree>
    <p:extLst>
      <p:ext uri="{BB962C8B-B14F-4D97-AF65-F5344CB8AC3E}">
        <p14:creationId xmlns:p14="http://schemas.microsoft.com/office/powerpoint/2010/main" val="1858094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11227281" y="6216354"/>
            <a:ext cx="627438" cy="641646"/>
          </a:xfrm>
          <a:prstGeom prst="rect">
            <a:avLst/>
          </a:prstGeom>
        </p:spPr>
      </p:pic>
      <p:cxnSp>
        <p:nvCxnSpPr>
          <p:cNvPr id="3" name="Connecteur droit 2">
            <a:extLst>
              <a:ext uri="{FF2B5EF4-FFF2-40B4-BE49-F238E27FC236}">
                <a16:creationId xmlns="" xmlns:a16="http://schemas.microsoft.com/office/drawing/2014/main" id="{17F28442-2CCF-48F2-BFFD-AC882848C8ED}"/>
              </a:ext>
            </a:extLst>
          </p:cNvPr>
          <p:cNvCxnSpPr>
            <a:cxnSpLocks/>
          </p:cNvCxnSpPr>
          <p:nvPr/>
        </p:nvCxnSpPr>
        <p:spPr>
          <a:xfrm>
            <a:off x="3396339" y="1920205"/>
            <a:ext cx="0" cy="4696257"/>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4" name="ZoneTexte 3">
            <a:extLst>
              <a:ext uri="{FF2B5EF4-FFF2-40B4-BE49-F238E27FC236}">
                <a16:creationId xmlns="" xmlns:a16="http://schemas.microsoft.com/office/drawing/2014/main" id="{A12642D9-BD7D-49AF-BF8F-0DC8BB2CA312}"/>
              </a:ext>
            </a:extLst>
          </p:cNvPr>
          <p:cNvSpPr txBox="1"/>
          <p:nvPr/>
        </p:nvSpPr>
        <p:spPr>
          <a:xfrm>
            <a:off x="3635826" y="1546167"/>
            <a:ext cx="7591453" cy="1754326"/>
          </a:xfrm>
          <a:prstGeom prst="rect">
            <a:avLst/>
          </a:prstGeom>
          <a:solidFill>
            <a:schemeClr val="bg1">
              <a:lumMod val="95000"/>
            </a:schemeClr>
          </a:solidFill>
        </p:spPr>
        <p:txBody>
          <a:bodyPr wrap="square" rtlCol="0">
            <a:spAutoFit/>
          </a:bodyPr>
          <a:lstStyle/>
          <a:p>
            <a:pPr algn="ctr"/>
            <a:r>
              <a:rPr lang="fr-FR" sz="3600" b="1" dirty="0" smtClean="0">
                <a:solidFill>
                  <a:schemeClr val="bg2">
                    <a:lumMod val="25000"/>
                  </a:schemeClr>
                </a:solidFill>
                <a:latin typeface="Avenir Next LT Pro" panose="020B0504020202020204" pitchFamily="34" charset="0"/>
              </a:rPr>
              <a:t>Cours de déontologie des agents immobiliers </a:t>
            </a:r>
          </a:p>
          <a:p>
            <a:pPr algn="ctr"/>
            <a:r>
              <a:rPr lang="fr-FR" sz="3600" b="1" dirty="0" smtClean="0">
                <a:solidFill>
                  <a:schemeClr val="bg2">
                    <a:lumMod val="25000"/>
                  </a:schemeClr>
                </a:solidFill>
                <a:latin typeface="Avenir Next LT Pro" panose="020B0504020202020204" pitchFamily="34" charset="0"/>
              </a:rPr>
              <a:t>1</a:t>
            </a:r>
            <a:r>
              <a:rPr lang="fr-FR" sz="3600" b="1" baseline="30000" dirty="0" smtClean="0">
                <a:solidFill>
                  <a:schemeClr val="bg2">
                    <a:lumMod val="25000"/>
                  </a:schemeClr>
                </a:solidFill>
                <a:latin typeface="Avenir Next LT Pro" panose="020B0504020202020204" pitchFamily="34" charset="0"/>
              </a:rPr>
              <a:t>ère</a:t>
            </a:r>
            <a:r>
              <a:rPr lang="fr-FR" sz="3600" b="1" dirty="0" smtClean="0">
                <a:solidFill>
                  <a:schemeClr val="bg2">
                    <a:lumMod val="25000"/>
                  </a:schemeClr>
                </a:solidFill>
                <a:latin typeface="Avenir Next LT Pro" panose="020B0504020202020204" pitchFamily="34" charset="0"/>
              </a:rPr>
              <a:t> partie </a:t>
            </a:r>
            <a:endParaRPr lang="fr-BE" sz="3600" b="1" dirty="0">
              <a:solidFill>
                <a:schemeClr val="bg2">
                  <a:lumMod val="25000"/>
                </a:schemeClr>
              </a:solidFill>
              <a:latin typeface="Avenir Next LT Pro" panose="020B0504020202020204" pitchFamily="34" charset="0"/>
            </a:endParaRPr>
          </a:p>
        </p:txBody>
      </p:sp>
      <p:sp>
        <p:nvSpPr>
          <p:cNvPr id="11" name="ZoneTexte 10">
            <a:extLst>
              <a:ext uri="{FF2B5EF4-FFF2-40B4-BE49-F238E27FC236}">
                <a16:creationId xmlns="" xmlns:a16="http://schemas.microsoft.com/office/drawing/2014/main" id="{DD895C3E-AAB5-4D7E-B393-D80AD725DB5F}"/>
              </a:ext>
            </a:extLst>
          </p:cNvPr>
          <p:cNvSpPr txBox="1"/>
          <p:nvPr/>
        </p:nvSpPr>
        <p:spPr>
          <a:xfrm>
            <a:off x="3635827" y="3417512"/>
            <a:ext cx="7591451" cy="646331"/>
          </a:xfrm>
          <a:prstGeom prst="rect">
            <a:avLst/>
          </a:prstGeom>
          <a:solidFill>
            <a:schemeClr val="bg1">
              <a:lumMod val="95000"/>
            </a:schemeClr>
          </a:solidFill>
        </p:spPr>
        <p:txBody>
          <a:bodyPr wrap="square" rtlCol="0">
            <a:spAutoFit/>
          </a:bodyPr>
          <a:lstStyle/>
          <a:p>
            <a:r>
              <a:rPr lang="fr-BE" sz="3600" dirty="0">
                <a:solidFill>
                  <a:schemeClr val="tx1">
                    <a:lumMod val="95000"/>
                    <a:lumOff val="5000"/>
                  </a:schemeClr>
                </a:solidFill>
                <a:latin typeface="Avenir Next LT Pro" panose="020B0504020202020204" pitchFamily="34" charset="0"/>
              </a:rPr>
              <a:t>Me Marc-Philippe TORDOIR </a:t>
            </a:r>
          </a:p>
        </p:txBody>
      </p:sp>
      <p:sp>
        <p:nvSpPr>
          <p:cNvPr id="13" name="ZoneTexte 12">
            <a:extLst>
              <a:ext uri="{FF2B5EF4-FFF2-40B4-BE49-F238E27FC236}">
                <a16:creationId xmlns="" xmlns:a16="http://schemas.microsoft.com/office/drawing/2014/main" id="{10EF5ABC-9E48-4D4F-83E8-949977A6F6EB}"/>
              </a:ext>
            </a:extLst>
          </p:cNvPr>
          <p:cNvSpPr txBox="1"/>
          <p:nvPr/>
        </p:nvSpPr>
        <p:spPr>
          <a:xfrm>
            <a:off x="3635826" y="4369693"/>
            <a:ext cx="7591451" cy="2246769"/>
          </a:xfrm>
          <a:prstGeom prst="rect">
            <a:avLst/>
          </a:prstGeom>
          <a:solidFill>
            <a:schemeClr val="bg1">
              <a:lumMod val="95000"/>
            </a:schemeClr>
          </a:solidFill>
        </p:spPr>
        <p:txBody>
          <a:bodyPr wrap="square" rtlCol="0">
            <a:spAutoFit/>
          </a:bodyPr>
          <a:lstStyle/>
          <a:p>
            <a:pPr marL="914400" lvl="1" indent="-457200">
              <a:buFont typeface="Avenir Next LT Pro" panose="020B0504020202020204" pitchFamily="34" charset="0"/>
              <a:buChar char="›"/>
            </a:pPr>
            <a:r>
              <a:rPr lang="fr-BE" sz="2800" dirty="0">
                <a:solidFill>
                  <a:schemeClr val="tx1">
                    <a:lumMod val="95000"/>
                    <a:lumOff val="5000"/>
                  </a:schemeClr>
                </a:solidFill>
                <a:latin typeface="Avenir Next LT Pro" panose="020B0504020202020204" pitchFamily="34" charset="0"/>
              </a:rPr>
              <a:t>Webcam allumée</a:t>
            </a:r>
          </a:p>
          <a:p>
            <a:pPr marL="914400" lvl="1" indent="-457200">
              <a:buFont typeface="Avenir Next LT Pro" panose="020B0504020202020204" pitchFamily="34" charset="0"/>
              <a:buChar char="›"/>
            </a:pPr>
            <a:r>
              <a:rPr lang="fr-BE" sz="2800" dirty="0">
                <a:solidFill>
                  <a:schemeClr val="tx1">
                    <a:lumMod val="95000"/>
                    <a:lumOff val="5000"/>
                  </a:schemeClr>
                </a:solidFill>
                <a:latin typeface="Avenir Next LT Pro" panose="020B0504020202020204" pitchFamily="34" charset="0"/>
              </a:rPr>
              <a:t>Micro activé</a:t>
            </a:r>
          </a:p>
          <a:p>
            <a:pPr marL="914400" lvl="1" indent="-457200">
              <a:buFont typeface="Avenir Next LT Pro" panose="020B0504020202020204" pitchFamily="34" charset="0"/>
              <a:buChar char="›"/>
            </a:pPr>
            <a:r>
              <a:rPr lang="fr-BE" sz="2800" dirty="0">
                <a:solidFill>
                  <a:schemeClr val="tx1">
                    <a:lumMod val="95000"/>
                    <a:lumOff val="5000"/>
                  </a:schemeClr>
                </a:solidFill>
                <a:latin typeface="Avenir Next LT Pro" panose="020B0504020202020204" pitchFamily="34" charset="0"/>
              </a:rPr>
              <a:t>Mode conversation</a:t>
            </a:r>
          </a:p>
          <a:p>
            <a:endParaRPr lang="fr-BE" sz="2800" dirty="0">
              <a:solidFill>
                <a:schemeClr val="tx1">
                  <a:lumMod val="95000"/>
                  <a:lumOff val="5000"/>
                </a:schemeClr>
              </a:solidFill>
              <a:latin typeface="Avenir Next LT Pro" panose="020B0504020202020204" pitchFamily="34" charset="0"/>
            </a:endParaRPr>
          </a:p>
          <a:p>
            <a:r>
              <a:rPr lang="fr-BE" sz="2800" dirty="0">
                <a:solidFill>
                  <a:schemeClr val="tx1">
                    <a:lumMod val="95000"/>
                    <a:lumOff val="5000"/>
                  </a:schemeClr>
                </a:solidFill>
                <a:latin typeface="Avenir Next LT Pro" panose="020B0504020202020204" pitchFamily="34" charset="0"/>
              </a:rPr>
              <a:t>Merci pour votre participation</a:t>
            </a:r>
          </a:p>
        </p:txBody>
      </p:sp>
      <p:pic>
        <p:nvPicPr>
          <p:cNvPr id="9" name="Image 2"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66" y="3559018"/>
            <a:ext cx="2024453" cy="710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756442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285051"/>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552424" y="-274708"/>
            <a:ext cx="10539266" cy="6740308"/>
          </a:xfrm>
          <a:prstGeom prst="rect">
            <a:avLst/>
          </a:prstGeom>
          <a:solidFill>
            <a:schemeClr val="bg1">
              <a:lumMod val="95000"/>
            </a:schemeClr>
          </a:solidFill>
        </p:spPr>
        <p:txBody>
          <a:bodyPr wrap="square" rtlCol="0">
            <a:spAutoFit/>
          </a:bodyPr>
          <a:lstStyle/>
          <a:p>
            <a:pPr algn="ctr"/>
            <a:endParaRPr lang="fr-FR" sz="3600" dirty="0" smtClean="0">
              <a:solidFill>
                <a:srgbClr val="4F81BD"/>
              </a:solidFill>
              <a:latin typeface="Avenir Next LT Pro" panose="020B0504020202020204" pitchFamily="34" charset="0"/>
            </a:endParaRPr>
          </a:p>
          <a:p>
            <a:pPr algn="ctr"/>
            <a:r>
              <a:rPr lang="fr-FR" sz="3600" dirty="0" smtClean="0">
                <a:solidFill>
                  <a:srgbClr val="4F81BD"/>
                </a:solidFill>
                <a:latin typeface="Avenir Next LT Pro" panose="020B0504020202020204" pitchFamily="34" charset="0"/>
              </a:rPr>
              <a:t>PLAN GENERAL DU COURS</a:t>
            </a:r>
          </a:p>
          <a:p>
            <a:pPr algn="ctr"/>
            <a:endParaRPr lang="fr-FR" sz="3600" dirty="0" smtClean="0">
              <a:solidFill>
                <a:schemeClr val="tx1">
                  <a:lumMod val="95000"/>
                  <a:lumOff val="5000"/>
                </a:schemeClr>
              </a:solidFill>
              <a:latin typeface="Avenir Next LT Pro" panose="020B0504020202020204" pitchFamily="34" charset="0"/>
            </a:endParaRPr>
          </a:p>
          <a:p>
            <a:r>
              <a:rPr lang="fr-FR" sz="3600" dirty="0" smtClean="0">
                <a:solidFill>
                  <a:schemeClr val="tx1">
                    <a:lumMod val="95000"/>
                    <a:lumOff val="5000"/>
                  </a:schemeClr>
                </a:solidFill>
                <a:latin typeface="Avenir Next LT Pro" panose="020B0504020202020204" pitchFamily="34" charset="0"/>
              </a:rPr>
              <a:t>1</a:t>
            </a:r>
            <a:r>
              <a:rPr lang="fr-FR" sz="3600" baseline="30000" dirty="0" smtClean="0">
                <a:solidFill>
                  <a:schemeClr val="tx1">
                    <a:lumMod val="95000"/>
                    <a:lumOff val="5000"/>
                  </a:schemeClr>
                </a:solidFill>
                <a:latin typeface="Avenir Next LT Pro" panose="020B0504020202020204" pitchFamily="34" charset="0"/>
              </a:rPr>
              <a:t>ère</a:t>
            </a:r>
            <a:r>
              <a:rPr lang="fr-FR" sz="3600" dirty="0" smtClean="0">
                <a:solidFill>
                  <a:schemeClr val="tx1">
                    <a:lumMod val="95000"/>
                    <a:lumOff val="5000"/>
                  </a:schemeClr>
                </a:solidFill>
                <a:latin typeface="Avenir Next LT Pro" panose="020B0504020202020204" pitchFamily="34" charset="0"/>
              </a:rPr>
              <a:t> PARTIE : L’AGENT IMMOBILIER :« Le professionnel »</a:t>
            </a:r>
          </a:p>
          <a:p>
            <a:endParaRPr lang="fr-FR" sz="3600" dirty="0" smtClean="0">
              <a:solidFill>
                <a:schemeClr val="tx1">
                  <a:lumMod val="95000"/>
                  <a:lumOff val="5000"/>
                </a:schemeClr>
              </a:solidFill>
              <a:latin typeface="Avenir Next LT Pro" panose="020B0504020202020204" pitchFamily="34" charset="0"/>
            </a:endParaRPr>
          </a:p>
          <a:p>
            <a:r>
              <a:rPr lang="fr-FR" sz="3600" dirty="0" smtClean="0">
                <a:solidFill>
                  <a:schemeClr val="tx1">
                    <a:lumMod val="95000"/>
                    <a:lumOff val="5000"/>
                  </a:schemeClr>
                </a:solidFill>
                <a:latin typeface="Avenir Next LT Pro" panose="020B0504020202020204" pitchFamily="34" charset="0"/>
              </a:rPr>
              <a:t>2</a:t>
            </a:r>
            <a:r>
              <a:rPr lang="fr-FR" sz="3600" baseline="30000" dirty="0" smtClean="0">
                <a:solidFill>
                  <a:schemeClr val="tx1">
                    <a:lumMod val="95000"/>
                    <a:lumOff val="5000"/>
                  </a:schemeClr>
                </a:solidFill>
                <a:latin typeface="Avenir Next LT Pro" panose="020B0504020202020204" pitchFamily="34" charset="0"/>
              </a:rPr>
              <a:t>ère</a:t>
            </a:r>
            <a:r>
              <a:rPr lang="fr-FR" sz="3600" dirty="0" smtClean="0">
                <a:solidFill>
                  <a:schemeClr val="tx1">
                    <a:lumMod val="95000"/>
                    <a:lumOff val="5000"/>
                  </a:schemeClr>
                </a:solidFill>
                <a:latin typeface="Avenir Next LT Pro" panose="020B0504020202020204" pitchFamily="34" charset="0"/>
              </a:rPr>
              <a:t> </a:t>
            </a:r>
            <a:r>
              <a:rPr lang="fr-FR" sz="3600" dirty="0">
                <a:solidFill>
                  <a:schemeClr val="tx1">
                    <a:lumMod val="95000"/>
                    <a:lumOff val="5000"/>
                  </a:schemeClr>
                </a:solidFill>
                <a:latin typeface="Avenir Next LT Pro" panose="020B0504020202020204" pitchFamily="34" charset="0"/>
              </a:rPr>
              <a:t>PARTIE : </a:t>
            </a:r>
            <a:r>
              <a:rPr lang="fr-FR" sz="3600" dirty="0" smtClean="0">
                <a:solidFill>
                  <a:schemeClr val="tx1">
                    <a:lumMod val="95000"/>
                    <a:lumOff val="5000"/>
                  </a:schemeClr>
                </a:solidFill>
                <a:latin typeface="Avenir Next LT Pro" panose="020B0504020202020204" pitchFamily="34" charset="0"/>
              </a:rPr>
              <a:t>LA PROFESSION D’AGENT </a:t>
            </a:r>
            <a:r>
              <a:rPr lang="fr-FR" sz="3600" dirty="0">
                <a:solidFill>
                  <a:schemeClr val="tx1">
                    <a:lumMod val="95000"/>
                    <a:lumOff val="5000"/>
                  </a:schemeClr>
                </a:solidFill>
                <a:latin typeface="Avenir Next LT Pro" panose="020B0504020202020204" pitchFamily="34" charset="0"/>
              </a:rPr>
              <a:t>IMMOBILIER :« </a:t>
            </a:r>
            <a:r>
              <a:rPr lang="fr-FR" sz="3600" dirty="0" smtClean="0">
                <a:solidFill>
                  <a:schemeClr val="tx1">
                    <a:lumMod val="95000"/>
                    <a:lumOff val="5000"/>
                  </a:schemeClr>
                </a:solidFill>
                <a:latin typeface="Avenir Next LT Pro" panose="020B0504020202020204" pitchFamily="34" charset="0"/>
              </a:rPr>
              <a:t>L’organisation et le fonctionnement de la profession</a:t>
            </a:r>
            <a:r>
              <a:rPr lang="fr-FR" sz="3600" dirty="0">
                <a:solidFill>
                  <a:schemeClr val="tx1">
                    <a:lumMod val="95000"/>
                    <a:lumOff val="5000"/>
                  </a:schemeClr>
                </a:solidFill>
                <a:latin typeface="Avenir Next LT Pro" panose="020B0504020202020204" pitchFamily="34" charset="0"/>
              </a:rPr>
              <a:t> </a:t>
            </a:r>
            <a:r>
              <a:rPr lang="fr-FR" sz="3600" dirty="0" smtClean="0">
                <a:solidFill>
                  <a:schemeClr val="tx1">
                    <a:lumMod val="95000"/>
                    <a:lumOff val="5000"/>
                  </a:schemeClr>
                </a:solidFill>
                <a:latin typeface="Avenir Next LT Pro" panose="020B0504020202020204" pitchFamily="34" charset="0"/>
              </a:rPr>
              <a:t>»</a:t>
            </a:r>
          </a:p>
          <a:p>
            <a:endParaRPr lang="fr-FR" sz="3600" dirty="0">
              <a:solidFill>
                <a:schemeClr val="tx1">
                  <a:lumMod val="95000"/>
                  <a:lumOff val="5000"/>
                </a:schemeClr>
              </a:solidFill>
              <a:latin typeface="Avenir Next LT Pro" panose="020B0504020202020204" pitchFamily="34" charset="0"/>
            </a:endParaRPr>
          </a:p>
          <a:p>
            <a:r>
              <a:rPr lang="fr-FR" sz="3600" dirty="0" smtClean="0">
                <a:solidFill>
                  <a:schemeClr val="tx1">
                    <a:lumMod val="95000"/>
                    <a:lumOff val="5000"/>
                  </a:schemeClr>
                </a:solidFill>
                <a:latin typeface="Avenir Next LT Pro" panose="020B0504020202020204" pitchFamily="34" charset="0"/>
              </a:rPr>
              <a:t>3</a:t>
            </a:r>
            <a:r>
              <a:rPr lang="fr-FR" sz="3600" baseline="30000" dirty="0" smtClean="0">
                <a:solidFill>
                  <a:schemeClr val="tx1">
                    <a:lumMod val="95000"/>
                    <a:lumOff val="5000"/>
                  </a:schemeClr>
                </a:solidFill>
                <a:latin typeface="Avenir Next LT Pro" panose="020B0504020202020204" pitchFamily="34" charset="0"/>
              </a:rPr>
              <a:t>ère</a:t>
            </a:r>
            <a:r>
              <a:rPr lang="fr-FR" sz="3600" dirty="0" smtClean="0">
                <a:solidFill>
                  <a:schemeClr val="tx1">
                    <a:lumMod val="95000"/>
                    <a:lumOff val="5000"/>
                  </a:schemeClr>
                </a:solidFill>
                <a:latin typeface="Avenir Next LT Pro" panose="020B0504020202020204" pitchFamily="34" charset="0"/>
              </a:rPr>
              <a:t> </a:t>
            </a:r>
            <a:r>
              <a:rPr lang="fr-FR" sz="3600" dirty="0">
                <a:solidFill>
                  <a:schemeClr val="tx1">
                    <a:lumMod val="95000"/>
                    <a:lumOff val="5000"/>
                  </a:schemeClr>
                </a:solidFill>
                <a:latin typeface="Avenir Next LT Pro" panose="020B0504020202020204" pitchFamily="34" charset="0"/>
              </a:rPr>
              <a:t>PARTIE : </a:t>
            </a:r>
            <a:r>
              <a:rPr lang="fr-FR" sz="3600" dirty="0" smtClean="0">
                <a:solidFill>
                  <a:schemeClr val="tx1">
                    <a:lumMod val="95000"/>
                    <a:lumOff val="5000"/>
                  </a:schemeClr>
                </a:solidFill>
                <a:latin typeface="Avenir Next LT Pro" panose="020B0504020202020204" pitchFamily="34" charset="0"/>
              </a:rPr>
              <a:t>LA DEONTOLOGIE</a:t>
            </a:r>
            <a:endParaRPr lang="fr-FR" sz="3600" dirty="0">
              <a:solidFill>
                <a:schemeClr val="tx1">
                  <a:lumMod val="95000"/>
                  <a:lumOff val="5000"/>
                </a:schemeClr>
              </a:solidFill>
              <a:latin typeface="Avenir Next LT Pro" panose="020B0504020202020204" pitchFamily="34" charset="0"/>
            </a:endParaRPr>
          </a:p>
          <a:p>
            <a:endParaRPr lang="fr-BE" sz="3600" dirty="0">
              <a:solidFill>
                <a:schemeClr val="tx1">
                  <a:lumMod val="95000"/>
                  <a:lumOff val="5000"/>
                </a:schemeClr>
              </a:solidFill>
              <a:latin typeface="Avenir Next LT Pro" panose="020B0504020202020204" pitchFamily="34" charset="0"/>
            </a:endParaRPr>
          </a:p>
        </p:txBody>
      </p:sp>
    </p:spTree>
    <p:extLst>
      <p:ext uri="{BB962C8B-B14F-4D97-AF65-F5344CB8AC3E}">
        <p14:creationId xmlns:p14="http://schemas.microsoft.com/office/powerpoint/2010/main" val="219040394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16042"/>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802681" y="2516034"/>
            <a:ext cx="10539266" cy="1200329"/>
          </a:xfrm>
          <a:prstGeom prst="rect">
            <a:avLst/>
          </a:prstGeom>
          <a:solidFill>
            <a:schemeClr val="bg1">
              <a:lumMod val="95000"/>
            </a:schemeClr>
          </a:solidFill>
        </p:spPr>
        <p:txBody>
          <a:bodyPr wrap="square" rtlCol="0">
            <a:spAutoFit/>
          </a:bodyPr>
          <a:lstStyle/>
          <a:p>
            <a:r>
              <a:rPr lang="fr-FR" sz="3600" dirty="0" smtClean="0">
                <a:solidFill>
                  <a:schemeClr val="tx1">
                    <a:lumMod val="95000"/>
                    <a:lumOff val="5000"/>
                  </a:schemeClr>
                </a:solidFill>
                <a:latin typeface="Avenir Next LT Pro" panose="020B0504020202020204" pitchFamily="34" charset="0"/>
              </a:rPr>
              <a:t>1</a:t>
            </a:r>
            <a:r>
              <a:rPr lang="fr-FR" sz="3600" baseline="30000" dirty="0" smtClean="0">
                <a:solidFill>
                  <a:schemeClr val="tx1">
                    <a:lumMod val="95000"/>
                    <a:lumOff val="5000"/>
                  </a:schemeClr>
                </a:solidFill>
                <a:latin typeface="Avenir Next LT Pro" panose="020B0504020202020204" pitchFamily="34" charset="0"/>
              </a:rPr>
              <a:t>ère</a:t>
            </a:r>
            <a:r>
              <a:rPr lang="fr-FR" sz="3600" dirty="0" smtClean="0">
                <a:solidFill>
                  <a:schemeClr val="tx1">
                    <a:lumMod val="95000"/>
                    <a:lumOff val="5000"/>
                  </a:schemeClr>
                </a:solidFill>
                <a:latin typeface="Avenir Next LT Pro" panose="020B0504020202020204" pitchFamily="34" charset="0"/>
              </a:rPr>
              <a:t> PARTIE : L’AGENT IMMOBILIER</a:t>
            </a:r>
            <a:endParaRPr lang="fr-FR" sz="3600" dirty="0">
              <a:solidFill>
                <a:schemeClr val="tx1">
                  <a:lumMod val="95000"/>
                  <a:lumOff val="5000"/>
                </a:schemeClr>
              </a:solidFill>
              <a:latin typeface="Avenir Next LT Pro" panose="020B0504020202020204" pitchFamily="34" charset="0"/>
            </a:endParaRPr>
          </a:p>
          <a:p>
            <a:pPr algn="ctr"/>
            <a:r>
              <a:rPr lang="fr-FR" sz="3600" dirty="0" smtClean="0">
                <a:solidFill>
                  <a:schemeClr val="tx1">
                    <a:lumMod val="95000"/>
                    <a:lumOff val="5000"/>
                  </a:schemeClr>
                </a:solidFill>
                <a:latin typeface="Avenir Next LT Pro" panose="020B0504020202020204" pitchFamily="34" charset="0"/>
              </a:rPr>
              <a:t>« Le professionnel »</a:t>
            </a:r>
            <a:endParaRPr lang="fr-BE" sz="3600" dirty="0">
              <a:solidFill>
                <a:schemeClr val="tx1">
                  <a:lumMod val="95000"/>
                  <a:lumOff val="5000"/>
                </a:schemeClr>
              </a:solidFill>
              <a:latin typeface="Avenir Next LT Pro" panose="020B0504020202020204" pitchFamily="34" charset="0"/>
            </a:endParaRPr>
          </a:p>
        </p:txBody>
      </p:sp>
    </p:spTree>
    <p:extLst>
      <p:ext uri="{BB962C8B-B14F-4D97-AF65-F5344CB8AC3E}">
        <p14:creationId xmlns:p14="http://schemas.microsoft.com/office/powerpoint/2010/main" val="219834328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16042"/>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FR" sz="3600" dirty="0" smtClean="0">
                <a:solidFill>
                  <a:schemeClr val="tx1">
                    <a:lumMod val="95000"/>
                    <a:lumOff val="5000"/>
                  </a:schemeClr>
                </a:solidFill>
                <a:latin typeface="Avenir Next LT Pro" panose="020B0504020202020204"/>
              </a:rPr>
              <a:t>LE CADRE L</a:t>
            </a:r>
            <a:r>
              <a:rPr lang="fr-FR" sz="3600" dirty="0" smtClean="0">
                <a:solidFill>
                  <a:schemeClr val="tx1">
                    <a:lumMod val="95000"/>
                    <a:lumOff val="5000"/>
                  </a:schemeClr>
                </a:solidFill>
                <a:latin typeface="Avenir Next LT Pro" panose="020B0504020202020204"/>
                <a:cs typeface="Calibri" panose="020F0502020204030204" pitchFamily="34" charset="0"/>
              </a:rPr>
              <a:t>É</a:t>
            </a:r>
            <a:r>
              <a:rPr lang="fr-FR" sz="3600" dirty="0" smtClean="0">
                <a:solidFill>
                  <a:schemeClr val="tx1">
                    <a:lumMod val="95000"/>
                    <a:lumOff val="5000"/>
                  </a:schemeClr>
                </a:solidFill>
                <a:latin typeface="Avenir Next LT Pro" panose="020B0504020202020204"/>
              </a:rPr>
              <a:t>GAL</a:t>
            </a:r>
            <a:r>
              <a:rPr lang="fr-FR" sz="3600" dirty="0">
                <a:solidFill>
                  <a:schemeClr val="tx1">
                    <a:lumMod val="95000"/>
                    <a:lumOff val="5000"/>
                  </a:schemeClr>
                </a:solidFill>
                <a:latin typeface="Avenir Next LT Pro" panose="020B0504020202020204"/>
              </a:rPr>
              <a:t> </a:t>
            </a:r>
            <a:r>
              <a:rPr lang="fr-FR" sz="3600" dirty="0" smtClean="0">
                <a:solidFill>
                  <a:schemeClr val="tx1">
                    <a:lumMod val="95000"/>
                    <a:lumOff val="5000"/>
                  </a:schemeClr>
                </a:solidFill>
                <a:latin typeface="Avenir Next LT Pro" panose="020B0504020202020204"/>
              </a:rPr>
              <a:t> </a:t>
            </a:r>
            <a:r>
              <a:rPr lang="fr-FR" sz="1600" dirty="0" smtClean="0">
                <a:solidFill>
                  <a:schemeClr val="tx1">
                    <a:lumMod val="95000"/>
                    <a:lumOff val="5000"/>
                  </a:schemeClr>
                </a:solidFill>
                <a:latin typeface="Avenir Next LT Pro" panose="020B0504020202020204"/>
              </a:rPr>
              <a:t>(de base)</a:t>
            </a:r>
            <a:endParaRPr lang="fr-BE" sz="1600" dirty="0">
              <a:solidFill>
                <a:schemeClr val="tx1">
                  <a:lumMod val="95000"/>
                  <a:lumOff val="5000"/>
                </a:schemeClr>
              </a:solidFill>
              <a:latin typeface="Avenir Next LT Pro" panose="020B0504020202020204"/>
            </a:endParaRPr>
          </a:p>
        </p:txBody>
      </p:sp>
      <p:sp>
        <p:nvSpPr>
          <p:cNvPr id="2" name="ZoneTexte 1">
            <a:extLst>
              <a:ext uri="{FF2B5EF4-FFF2-40B4-BE49-F238E27FC236}">
                <a16:creationId xmlns="" xmlns:a16="http://schemas.microsoft.com/office/drawing/2014/main" id="{D3321A02-6466-448D-B621-38ED502E2946}"/>
              </a:ext>
            </a:extLst>
          </p:cNvPr>
          <p:cNvSpPr txBox="1"/>
          <p:nvPr/>
        </p:nvSpPr>
        <p:spPr>
          <a:xfrm>
            <a:off x="1134208" y="1670541"/>
            <a:ext cx="9876213" cy="3508653"/>
          </a:xfrm>
          <a:prstGeom prst="rect">
            <a:avLst/>
          </a:prstGeom>
          <a:noFill/>
        </p:spPr>
        <p:txBody>
          <a:bodyPr wrap="square" rtlCol="0">
            <a:spAutoFit/>
          </a:bodyPr>
          <a:lstStyle/>
          <a:p>
            <a:pPr lvl="0"/>
            <a:endParaRPr lang="fr-FR" sz="1400" b="1" dirty="0" smtClean="0">
              <a:solidFill>
                <a:srgbClr val="EC8D1C"/>
              </a:solidFill>
              <a:latin typeface="Avenir Next LT Pro" pitchFamily="50" charset="0"/>
            </a:endParaRPr>
          </a:p>
          <a:p>
            <a:pPr lvl="0"/>
            <a:endParaRPr lang="fr-FR" sz="1400" b="1" dirty="0">
              <a:solidFill>
                <a:srgbClr val="EC8D1C"/>
              </a:solidFill>
              <a:latin typeface="Avenir Next LT Pro" pitchFamily="50" charset="0"/>
            </a:endParaRPr>
          </a:p>
          <a:p>
            <a:pPr marL="285750" lvl="0" indent="-285750">
              <a:buFont typeface="Arial" panose="020B0604020202020204" pitchFamily="34" charset="0"/>
              <a:buChar char="•"/>
            </a:pPr>
            <a:r>
              <a:rPr lang="fr-FR" dirty="0" smtClean="0">
                <a:latin typeface="+mj-lt"/>
              </a:rPr>
              <a:t>La </a:t>
            </a:r>
            <a:r>
              <a:rPr lang="fr-FR" dirty="0">
                <a:latin typeface="+mj-lt"/>
              </a:rPr>
              <a:t>Loi-cadre du 1er mars 1976 réglementant la protection du titre professionnel et l'exercice des professions intellectuelles prestataires de services (</a:t>
            </a:r>
            <a:r>
              <a:rPr lang="fr-FR" i="1" dirty="0">
                <a:latin typeface="+mj-lt"/>
              </a:rPr>
              <a:t>M.B</a:t>
            </a:r>
            <a:r>
              <a:rPr lang="fr-FR" dirty="0">
                <a:latin typeface="+mj-lt"/>
              </a:rPr>
              <a:t>., 27 mars 1976) telle que codifiée par l’Arrêté royal du 3 août 2007 (</a:t>
            </a:r>
            <a:r>
              <a:rPr lang="fr-FR" i="1" dirty="0">
                <a:latin typeface="+mj-lt"/>
              </a:rPr>
              <a:t>M.B.,</a:t>
            </a:r>
            <a:r>
              <a:rPr lang="fr-FR" dirty="0">
                <a:latin typeface="+mj-lt"/>
              </a:rPr>
              <a:t> 18 septembre 2007)</a:t>
            </a:r>
            <a:endParaRPr lang="fr-BE" dirty="0">
              <a:latin typeface="+mj-lt"/>
            </a:endParaRPr>
          </a:p>
          <a:p>
            <a:pPr marL="285750" indent="-285750">
              <a:buFont typeface="Arial" panose="020B0604020202020204" pitchFamily="34" charset="0"/>
              <a:buChar char="•"/>
            </a:pPr>
            <a:r>
              <a:rPr lang="fr-FR" dirty="0" smtClean="0">
                <a:latin typeface="+mj-lt"/>
              </a:rPr>
              <a:t>L’Arrêté </a:t>
            </a:r>
            <a:r>
              <a:rPr lang="fr-FR" dirty="0">
                <a:latin typeface="+mj-lt"/>
              </a:rPr>
              <a:t>royal du 6 septembre 1993 protégeant le titre professionnel et l'exercice de la profession d'agent immobilier (</a:t>
            </a:r>
            <a:r>
              <a:rPr lang="fr-FR" i="1" dirty="0">
                <a:latin typeface="+mj-lt"/>
              </a:rPr>
              <a:t>M.B.,</a:t>
            </a:r>
            <a:r>
              <a:rPr lang="fr-FR" dirty="0">
                <a:latin typeface="+mj-lt"/>
              </a:rPr>
              <a:t> 13 octobre 1993) uniquement article 1 et 7.</a:t>
            </a:r>
            <a:endParaRPr lang="fr-BE" dirty="0">
              <a:latin typeface="+mj-lt"/>
            </a:endParaRPr>
          </a:p>
          <a:p>
            <a:pPr marL="285750" lvl="0" indent="-285750">
              <a:buFont typeface="Arial" panose="020B0604020202020204" pitchFamily="34" charset="0"/>
              <a:buChar char="•"/>
            </a:pPr>
            <a:r>
              <a:rPr lang="fr-FR" dirty="0" smtClean="0">
                <a:latin typeface="+mj-lt"/>
              </a:rPr>
              <a:t>La </a:t>
            </a:r>
            <a:r>
              <a:rPr lang="fr-FR" b="1" dirty="0" smtClean="0">
                <a:latin typeface="+mj-lt"/>
              </a:rPr>
              <a:t>Loi </a:t>
            </a:r>
            <a:r>
              <a:rPr lang="fr-FR" b="1" dirty="0">
                <a:latin typeface="+mj-lt"/>
              </a:rPr>
              <a:t>du 11 février 2013 </a:t>
            </a:r>
            <a:r>
              <a:rPr lang="fr-FR" dirty="0">
                <a:latin typeface="+mj-lt"/>
              </a:rPr>
              <a:t>organisant la profession d’agent immobilier (</a:t>
            </a:r>
            <a:r>
              <a:rPr lang="fr-FR" i="1" dirty="0">
                <a:latin typeface="+mj-lt"/>
              </a:rPr>
              <a:t>M.B.,</a:t>
            </a:r>
            <a:r>
              <a:rPr lang="fr-FR" dirty="0">
                <a:latin typeface="+mj-lt"/>
              </a:rPr>
              <a:t> 22 août 2013)</a:t>
            </a:r>
            <a:endParaRPr lang="fr-BE" dirty="0">
              <a:latin typeface="+mj-lt"/>
            </a:endParaRPr>
          </a:p>
          <a:p>
            <a:pPr marL="285750" lvl="0" indent="-285750">
              <a:buFont typeface="Arial" panose="020B0604020202020204" pitchFamily="34" charset="0"/>
              <a:buChar char="•"/>
            </a:pPr>
            <a:r>
              <a:rPr lang="fr-FR" dirty="0" smtClean="0">
                <a:latin typeface="+mj-lt"/>
              </a:rPr>
              <a:t>L’Arrêté </a:t>
            </a:r>
            <a:r>
              <a:rPr lang="fr-FR" dirty="0">
                <a:latin typeface="+mj-lt"/>
              </a:rPr>
              <a:t>royal du 23 juillet 2013 définissant le Règlement de stage de l'Institut professionnel des agents immobiliers (</a:t>
            </a:r>
            <a:r>
              <a:rPr lang="fr-FR" i="1" dirty="0">
                <a:latin typeface="+mj-lt"/>
              </a:rPr>
              <a:t>M.B.,</a:t>
            </a:r>
            <a:r>
              <a:rPr lang="fr-FR" dirty="0">
                <a:latin typeface="+mj-lt"/>
              </a:rPr>
              <a:t> 6 septembre </a:t>
            </a:r>
            <a:r>
              <a:rPr lang="fr-FR" dirty="0" smtClean="0">
                <a:latin typeface="+mj-lt"/>
              </a:rPr>
              <a:t>2013)</a:t>
            </a:r>
            <a:endParaRPr lang="fr-BE" dirty="0">
              <a:latin typeface="+mj-lt"/>
            </a:endParaRPr>
          </a:p>
          <a:p>
            <a:pPr marL="285750" lvl="0" indent="-285750">
              <a:buFont typeface="Arial" panose="020B0604020202020204" pitchFamily="34" charset="0"/>
              <a:buChar char="•"/>
            </a:pPr>
            <a:r>
              <a:rPr lang="fr-FR" dirty="0" smtClean="0">
                <a:latin typeface="+mj-lt"/>
              </a:rPr>
              <a:t>L’Arrêté </a:t>
            </a:r>
            <a:r>
              <a:rPr lang="fr-FR" dirty="0">
                <a:latin typeface="+mj-lt"/>
              </a:rPr>
              <a:t>royal du 30 août 2013 relatif à l’accès à la profession d’agent immobilier (</a:t>
            </a:r>
            <a:r>
              <a:rPr lang="fr-FR" i="1" dirty="0">
                <a:latin typeface="+mj-lt"/>
              </a:rPr>
              <a:t>M.B.,</a:t>
            </a:r>
            <a:r>
              <a:rPr lang="fr-FR" dirty="0">
                <a:latin typeface="+mj-lt"/>
              </a:rPr>
              <a:t> 6 septembre 2013)</a:t>
            </a:r>
            <a:endParaRPr lang="fr-BE" dirty="0">
              <a:latin typeface="+mj-lt"/>
            </a:endParaRPr>
          </a:p>
          <a:p>
            <a:endParaRPr lang="fr-FR" sz="1400" dirty="0">
              <a:latin typeface="Avenir Next LT Pro" pitchFamily="50" charset="0"/>
            </a:endParaRPr>
          </a:p>
        </p:txBody>
      </p:sp>
    </p:spTree>
    <p:extLst>
      <p:ext uri="{BB962C8B-B14F-4D97-AF65-F5344CB8AC3E}">
        <p14:creationId xmlns:p14="http://schemas.microsoft.com/office/powerpoint/2010/main" val="196633254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337281" y="271051"/>
            <a:ext cx="10335859" cy="1754326"/>
          </a:xfrm>
          <a:prstGeom prst="rect">
            <a:avLst/>
          </a:prstGeom>
          <a:solidFill>
            <a:schemeClr val="bg1">
              <a:lumMod val="95000"/>
            </a:schemeClr>
          </a:solidFill>
        </p:spPr>
        <p:txBody>
          <a:bodyPr wrap="square" rtlCol="0">
            <a:spAutoFit/>
          </a:bodyPr>
          <a:lstStyle/>
          <a:p>
            <a:r>
              <a:rPr lang="fr-FR" sz="3600" dirty="0" smtClean="0">
                <a:solidFill>
                  <a:schemeClr val="tx1">
                    <a:lumMod val="95000"/>
                    <a:lumOff val="5000"/>
                  </a:schemeClr>
                </a:solidFill>
                <a:latin typeface="Avenir Next LT Pro" panose="020B0504020202020204" pitchFamily="34" charset="0"/>
              </a:rPr>
              <a:t>L’HISTORIQUE LIÉ À LA CR</a:t>
            </a:r>
            <a:r>
              <a:rPr lang="fr-FR" sz="3600" dirty="0" smtClean="0">
                <a:solidFill>
                  <a:schemeClr val="tx1">
                    <a:lumMod val="95000"/>
                    <a:lumOff val="5000"/>
                  </a:schemeClr>
                </a:solidFill>
                <a:latin typeface="Avenir Next LT Pro" panose="020B0504020202020204"/>
                <a:cs typeface="Calibri" panose="020F0502020204030204" pitchFamily="34" charset="0"/>
              </a:rPr>
              <a:t>É</a:t>
            </a:r>
            <a:r>
              <a:rPr lang="fr-FR" sz="3600" dirty="0" smtClean="0">
                <a:solidFill>
                  <a:schemeClr val="tx1">
                    <a:lumMod val="95000"/>
                    <a:lumOff val="5000"/>
                  </a:schemeClr>
                </a:solidFill>
                <a:latin typeface="Avenir Next LT Pro" panose="020B0504020202020204" pitchFamily="34" charset="0"/>
              </a:rPr>
              <a:t>ATION DE LA PROFESSION RÉGLEMENTÉE</a:t>
            </a:r>
          </a:p>
          <a:p>
            <a:endParaRPr lang="fr-BE" sz="3600" dirty="0">
              <a:solidFill>
                <a:schemeClr val="tx1">
                  <a:lumMod val="95000"/>
                  <a:lumOff val="5000"/>
                </a:schemeClr>
              </a:solidFill>
              <a:latin typeface="Avenir Next LT Pro" panose="020B0504020202020204" pitchFamily="34" charset="0"/>
            </a:endParaRPr>
          </a:p>
        </p:txBody>
      </p:sp>
      <p:sp>
        <p:nvSpPr>
          <p:cNvPr id="9" name="ZoneTexte 8">
            <a:extLst>
              <a:ext uri="{FF2B5EF4-FFF2-40B4-BE49-F238E27FC236}">
                <a16:creationId xmlns="" xmlns:a16="http://schemas.microsoft.com/office/drawing/2014/main" id="{5DCECA52-D985-4BF0-BD9F-85ABC52546F4}"/>
              </a:ext>
            </a:extLst>
          </p:cNvPr>
          <p:cNvSpPr txBox="1"/>
          <p:nvPr/>
        </p:nvSpPr>
        <p:spPr>
          <a:xfrm>
            <a:off x="337281" y="1858708"/>
            <a:ext cx="9876213" cy="4524315"/>
          </a:xfrm>
          <a:prstGeom prst="rect">
            <a:avLst/>
          </a:prstGeom>
          <a:noFill/>
        </p:spPr>
        <p:txBody>
          <a:bodyPr wrap="square" rtlCol="0">
            <a:spAutoFit/>
          </a:bodyPr>
          <a:lstStyle/>
          <a:p>
            <a:endParaRPr lang="fr-FR" sz="1700" b="1" dirty="0" smtClean="0">
              <a:solidFill>
                <a:schemeClr val="bg1"/>
              </a:solidFill>
              <a:latin typeface="Avenir Next LT Pro" pitchFamily="50" charset="0"/>
            </a:endParaRPr>
          </a:p>
          <a:p>
            <a:pPr marL="285750" indent="-285750">
              <a:buFont typeface="Arial" panose="020B0604020202020204" pitchFamily="34" charset="0"/>
              <a:buChar char="•"/>
            </a:pPr>
            <a:r>
              <a:rPr lang="fr-FR" sz="1700" b="1" dirty="0" smtClean="0">
                <a:latin typeface="Avenir Next LT Pro" pitchFamily="50" charset="0"/>
              </a:rPr>
              <a:t>La loi-cadre du 1</a:t>
            </a:r>
            <a:r>
              <a:rPr lang="fr-FR" sz="1700" b="1" baseline="30000" dirty="0" smtClean="0">
                <a:latin typeface="Avenir Next LT Pro" pitchFamily="50" charset="0"/>
              </a:rPr>
              <a:t>er</a:t>
            </a:r>
            <a:r>
              <a:rPr lang="fr-FR" sz="1700" b="1" dirty="0" smtClean="0">
                <a:latin typeface="Avenir Next LT Pro" pitchFamily="50" charset="0"/>
              </a:rPr>
              <a:t> mars 1976</a:t>
            </a:r>
            <a:r>
              <a:rPr lang="fr-FR" sz="1700" dirty="0" smtClean="0">
                <a:latin typeface="Avenir Next LT Pro" pitchFamily="50" charset="0"/>
              </a:rPr>
              <a:t> : canevas légal devant permettre la règlementation d’un ensemble de professions prestataires de services</a:t>
            </a:r>
          </a:p>
          <a:p>
            <a:endParaRPr lang="fr-FR" sz="1700" dirty="0" smtClean="0">
              <a:latin typeface="Avenir Next LT Pro" pitchFamily="50" charset="0"/>
            </a:endParaRPr>
          </a:p>
          <a:p>
            <a:pPr marL="285750" indent="-285750">
              <a:buFont typeface="Arial" panose="020B0604020202020204" pitchFamily="34" charset="0"/>
              <a:buChar char="•"/>
            </a:pPr>
            <a:r>
              <a:rPr lang="fr-FR" sz="1700" dirty="0" smtClean="0">
                <a:latin typeface="Avenir Next LT Pro" pitchFamily="50" charset="0"/>
              </a:rPr>
              <a:t>Nécessité d’une </a:t>
            </a:r>
            <a:r>
              <a:rPr lang="fr-FR" sz="1700" b="1" dirty="0" smtClean="0">
                <a:latin typeface="Avenir Next LT Pro" pitchFamily="50" charset="0"/>
              </a:rPr>
              <a:t>règlementation</a:t>
            </a:r>
            <a:r>
              <a:rPr lang="fr-FR" sz="1700" dirty="0" smtClean="0">
                <a:latin typeface="Avenir Next LT Pro" pitchFamily="50" charset="0"/>
              </a:rPr>
              <a:t> définissant des accès à la profession</a:t>
            </a:r>
          </a:p>
          <a:p>
            <a:pPr marL="285750" indent="-285750">
              <a:buFont typeface="Arial" panose="020B0604020202020204" pitchFamily="34" charset="0"/>
              <a:buChar char="•"/>
            </a:pPr>
            <a:endParaRPr lang="fr-FR" sz="1700" dirty="0">
              <a:latin typeface="Avenir Next LT Pro" pitchFamily="50" charset="0"/>
            </a:endParaRPr>
          </a:p>
          <a:p>
            <a:pPr marL="285750" indent="-285750">
              <a:buFont typeface="Arial" panose="020B0604020202020204" pitchFamily="34" charset="0"/>
              <a:buChar char="•"/>
            </a:pPr>
            <a:r>
              <a:rPr lang="fr-FR" sz="1700" dirty="0" smtClean="0">
                <a:latin typeface="Avenir Next LT Pro" pitchFamily="50" charset="0"/>
              </a:rPr>
              <a:t>Etablissement d’une </a:t>
            </a:r>
            <a:r>
              <a:rPr lang="fr-FR" sz="1700" b="1" dirty="0" smtClean="0">
                <a:latin typeface="Avenir Next LT Pro" pitchFamily="50" charset="0"/>
              </a:rPr>
              <a:t>déontologie</a:t>
            </a:r>
            <a:r>
              <a:rPr lang="fr-FR" sz="1700" dirty="0" smtClean="0">
                <a:latin typeface="Avenir Next LT Pro" pitchFamily="50" charset="0"/>
              </a:rPr>
              <a:t> professionnelle</a:t>
            </a:r>
          </a:p>
          <a:p>
            <a:pPr lvl="2"/>
            <a:endParaRPr lang="fr-FR" sz="1700" dirty="0" smtClean="0">
              <a:latin typeface="Avenir Next LT Pro" pitchFamily="50" charset="0"/>
            </a:endParaRPr>
          </a:p>
          <a:p>
            <a:pPr lvl="2"/>
            <a:r>
              <a:rPr lang="fr-FR" sz="1600" dirty="0" smtClean="0">
                <a:latin typeface="Avenir Next LT Pro" pitchFamily="50" charset="0"/>
              </a:rPr>
              <a:t>= définition des « règles du jeu » impactant uniquement les professionnels </a:t>
            </a:r>
          </a:p>
          <a:p>
            <a:endParaRPr lang="fr-FR" sz="1700" dirty="0">
              <a:latin typeface="Avenir Next LT Pro" pitchFamily="50" charset="0"/>
            </a:endParaRPr>
          </a:p>
          <a:p>
            <a:pPr marL="285750" indent="-285750">
              <a:buFont typeface="Arial" panose="020B0604020202020204" pitchFamily="34" charset="0"/>
              <a:buChar char="•"/>
            </a:pPr>
            <a:r>
              <a:rPr lang="fr-FR" sz="1700" dirty="0" smtClean="0">
                <a:latin typeface="Avenir Next LT Pro" pitchFamily="50" charset="0"/>
              </a:rPr>
              <a:t>Procédure visant la protection et la réglementation de la profession : dépôt de requête à l’initiative des unions professionnelles</a:t>
            </a:r>
          </a:p>
          <a:p>
            <a:pPr marL="285750" indent="-285750">
              <a:buFont typeface="Arial" panose="020B0604020202020204" pitchFamily="34" charset="0"/>
              <a:buChar char="•"/>
            </a:pPr>
            <a:endParaRPr lang="fr-FR" sz="1700" dirty="0">
              <a:latin typeface="Avenir Next LT Pro" pitchFamily="50" charset="0"/>
            </a:endParaRPr>
          </a:p>
          <a:p>
            <a:pPr marL="285750" indent="-285750">
              <a:buFont typeface="Arial" panose="020B0604020202020204" pitchFamily="34" charset="0"/>
              <a:buChar char="•"/>
            </a:pPr>
            <a:r>
              <a:rPr lang="fr-FR" sz="1700" b="1" dirty="0" smtClean="0">
                <a:latin typeface="Avenir Next LT Pro" pitchFamily="50" charset="0"/>
              </a:rPr>
              <a:t>L’arrêté royal du 6 septembre 1993</a:t>
            </a:r>
            <a:r>
              <a:rPr lang="fr-FR" sz="1700" dirty="0" smtClean="0">
                <a:latin typeface="Avenir Next LT Pro" pitchFamily="50" charset="0"/>
              </a:rPr>
              <a:t> : règlemente la protection du titre professionnel et l’exercice de la profession d’agent immobilier </a:t>
            </a:r>
            <a:endParaRPr lang="fr-FR" sz="1700" dirty="0">
              <a:latin typeface="Avenir Next LT Pro" pitchFamily="50" charset="0"/>
            </a:endParaRPr>
          </a:p>
          <a:p>
            <a:pPr marL="285750" indent="-285750">
              <a:buFont typeface="Arial" panose="020B0604020202020204" pitchFamily="34" charset="0"/>
              <a:buChar char="•"/>
            </a:pPr>
            <a:endParaRPr lang="fr-FR" sz="1700" dirty="0">
              <a:solidFill>
                <a:schemeClr val="bg1"/>
              </a:solidFill>
              <a:latin typeface="Avenir Next LT Pro" pitchFamily="50" charset="0"/>
            </a:endParaRPr>
          </a:p>
          <a:p>
            <a:endParaRPr lang="fr-FR" sz="1700" b="1" dirty="0">
              <a:solidFill>
                <a:schemeClr val="bg1"/>
              </a:solidFill>
              <a:latin typeface="Avenir Next LT Pro" pitchFamily="50" charset="0"/>
            </a:endParaRPr>
          </a:p>
        </p:txBody>
      </p:sp>
    </p:spTree>
    <p:extLst>
      <p:ext uri="{BB962C8B-B14F-4D97-AF65-F5344CB8AC3E}">
        <p14:creationId xmlns:p14="http://schemas.microsoft.com/office/powerpoint/2010/main" val="2597940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11" name="ZoneTexte 10">
            <a:extLst>
              <a:ext uri="{FF2B5EF4-FFF2-40B4-BE49-F238E27FC236}">
                <a16:creationId xmlns="" xmlns:a16="http://schemas.microsoft.com/office/drawing/2014/main" id="{77D643F3-2F0A-48B0-8095-6C2887C93B37}"/>
              </a:ext>
            </a:extLst>
          </p:cNvPr>
          <p:cNvSpPr txBox="1"/>
          <p:nvPr/>
        </p:nvSpPr>
        <p:spPr>
          <a:xfrm>
            <a:off x="10394584"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546A5A3C-694D-4E04-9AED-E45C09E43B41}"/>
              </a:ext>
            </a:extLst>
          </p:cNvPr>
          <p:cNvSpPr txBox="1"/>
          <p:nvPr/>
        </p:nvSpPr>
        <p:spPr>
          <a:xfrm>
            <a:off x="337281" y="271051"/>
            <a:ext cx="10335859" cy="646331"/>
          </a:xfrm>
          <a:prstGeom prst="rect">
            <a:avLst/>
          </a:prstGeom>
          <a:solidFill>
            <a:schemeClr val="bg1">
              <a:lumMod val="95000"/>
            </a:schemeClr>
          </a:solidFill>
        </p:spPr>
        <p:txBody>
          <a:bodyPr wrap="square" rtlCol="0">
            <a:spAutoFit/>
          </a:bodyPr>
          <a:lstStyle/>
          <a:p>
            <a:r>
              <a:rPr lang="fr-FR" sz="3600" dirty="0" smtClean="0">
                <a:solidFill>
                  <a:schemeClr val="tx1">
                    <a:lumMod val="95000"/>
                    <a:lumOff val="5000"/>
                  </a:schemeClr>
                </a:solidFill>
                <a:latin typeface="Avenir Next LT Pro" panose="020B0504020202020204" pitchFamily="34" charset="0"/>
              </a:rPr>
              <a:t>Une profession toujours en évolution</a:t>
            </a:r>
            <a:r>
              <a:rPr lang="mr-IN" sz="3600" dirty="0" smtClean="0">
                <a:solidFill>
                  <a:schemeClr val="tx1">
                    <a:lumMod val="95000"/>
                    <a:lumOff val="5000"/>
                  </a:schemeClr>
                </a:solidFill>
                <a:latin typeface="Avenir Next LT Pro" panose="020B0504020202020204" pitchFamily="34" charset="0"/>
              </a:rPr>
              <a:t>…</a:t>
            </a:r>
            <a:endParaRPr lang="fr-BE" sz="3600" dirty="0">
              <a:solidFill>
                <a:schemeClr val="tx1">
                  <a:lumMod val="95000"/>
                  <a:lumOff val="5000"/>
                </a:schemeClr>
              </a:solidFill>
              <a:latin typeface="Avenir Next LT Pro" panose="020B0504020202020204" pitchFamily="34" charset="0"/>
            </a:endParaRPr>
          </a:p>
        </p:txBody>
      </p:sp>
      <p:sp>
        <p:nvSpPr>
          <p:cNvPr id="9" name="ZoneTexte 8">
            <a:extLst>
              <a:ext uri="{FF2B5EF4-FFF2-40B4-BE49-F238E27FC236}">
                <a16:creationId xmlns="" xmlns:a16="http://schemas.microsoft.com/office/drawing/2014/main" id="{5DCECA52-D985-4BF0-BD9F-85ABC52546F4}"/>
              </a:ext>
            </a:extLst>
          </p:cNvPr>
          <p:cNvSpPr txBox="1"/>
          <p:nvPr/>
        </p:nvSpPr>
        <p:spPr>
          <a:xfrm>
            <a:off x="1134208" y="1670541"/>
            <a:ext cx="9876213" cy="4693593"/>
          </a:xfrm>
          <a:prstGeom prst="rect">
            <a:avLst/>
          </a:prstGeom>
          <a:solidFill>
            <a:schemeClr val="accent1"/>
          </a:solidFill>
        </p:spPr>
        <p:txBody>
          <a:bodyPr wrap="square" rtlCol="0">
            <a:spAutoFit/>
          </a:bodyPr>
          <a:lstStyle/>
          <a:p>
            <a:endParaRPr lang="fr-FR" sz="1700" b="1" dirty="0" smtClean="0">
              <a:solidFill>
                <a:schemeClr val="bg1"/>
              </a:solidFill>
              <a:latin typeface="Avenir Next LT Pro" pitchFamily="50" charset="0"/>
            </a:endParaRPr>
          </a:p>
          <a:p>
            <a:pPr marL="285750" indent="-285750">
              <a:buFont typeface="Arial" panose="020B0604020202020204" pitchFamily="34" charset="0"/>
              <a:buChar char="•"/>
            </a:pPr>
            <a:r>
              <a:rPr lang="fr-FR" b="1" dirty="0" smtClean="0">
                <a:solidFill>
                  <a:schemeClr val="bg1"/>
                </a:solidFill>
                <a:latin typeface="Avenir Next LT Pro" pitchFamily="50" charset="0"/>
              </a:rPr>
              <a:t>la loi du 11 février 2013 : un nouveau cadre légal ? Pour une </a:t>
            </a:r>
            <a:r>
              <a:rPr lang="fr-FR" dirty="0" smtClean="0">
                <a:solidFill>
                  <a:schemeClr val="bg1"/>
                </a:solidFill>
                <a:latin typeface="Avenir Next LT Pro" pitchFamily="50" charset="0"/>
              </a:rPr>
              <a:t>profession en pleine </a:t>
            </a:r>
            <a:r>
              <a:rPr lang="fr-FR" b="1" dirty="0" smtClean="0">
                <a:solidFill>
                  <a:schemeClr val="bg1"/>
                </a:solidFill>
                <a:latin typeface="Avenir Next LT Pro" pitchFamily="50" charset="0"/>
              </a:rPr>
              <a:t>mutation</a:t>
            </a:r>
          </a:p>
          <a:p>
            <a:endParaRPr lang="fr-FR" b="1" dirty="0">
              <a:solidFill>
                <a:schemeClr val="bg1"/>
              </a:solidFill>
              <a:latin typeface="Avenir Next LT Pro" pitchFamily="50" charset="0"/>
            </a:endParaRPr>
          </a:p>
          <a:p>
            <a:pPr marL="742950" lvl="1" indent="-285750">
              <a:buFont typeface="Wingdings" panose="05000000000000000000" pitchFamily="2" charset="2"/>
              <a:buChar char="Ø"/>
            </a:pPr>
            <a:r>
              <a:rPr lang="fr-FR" dirty="0" smtClean="0">
                <a:solidFill>
                  <a:schemeClr val="bg1"/>
                </a:solidFill>
                <a:latin typeface="Avenir Next LT Pro" pitchFamily="50" charset="0"/>
              </a:rPr>
              <a:t>Différents métiers ? : </a:t>
            </a:r>
            <a:r>
              <a:rPr lang="fr-FR" i="1" dirty="0" smtClean="0">
                <a:solidFill>
                  <a:schemeClr val="bg1"/>
                </a:solidFill>
                <a:latin typeface="Avenir Next LT Pro" pitchFamily="50" charset="0"/>
              </a:rPr>
              <a:t>intermédiaire, syndic, régisseur </a:t>
            </a:r>
          </a:p>
          <a:p>
            <a:pPr lvl="1"/>
            <a:endParaRPr lang="fr-FR" dirty="0" smtClean="0">
              <a:solidFill>
                <a:schemeClr val="bg1"/>
              </a:solidFill>
              <a:latin typeface="Avenir Next LT Pro" pitchFamily="50" charset="0"/>
            </a:endParaRPr>
          </a:p>
          <a:p>
            <a:pPr marL="742950" lvl="1" indent="-285750">
              <a:buFont typeface="Wingdings" panose="05000000000000000000" pitchFamily="2" charset="2"/>
              <a:buChar char="Ø"/>
            </a:pPr>
            <a:r>
              <a:rPr lang="fr-FR" dirty="0" smtClean="0">
                <a:solidFill>
                  <a:schemeClr val="bg1"/>
                </a:solidFill>
                <a:latin typeface="Avenir Next LT Pro" pitchFamily="50" charset="0"/>
              </a:rPr>
              <a:t>Un tableau des agents immobiliers et une liste de stagiaires scindés en deux colonnes : </a:t>
            </a:r>
          </a:p>
          <a:p>
            <a:pPr marL="1200150" lvl="2" indent="-285750">
              <a:buFont typeface="Arial" panose="020B0604020202020204" pitchFamily="34" charset="0"/>
              <a:buChar char="•"/>
            </a:pPr>
            <a:r>
              <a:rPr lang="fr-FR" sz="1700" i="1" dirty="0" smtClean="0">
                <a:solidFill>
                  <a:schemeClr val="bg1"/>
                </a:solidFill>
                <a:latin typeface="Avenir Next LT Pro" pitchFamily="50" charset="0"/>
              </a:rPr>
              <a:t>Les agents immobiliers intermédiaires </a:t>
            </a:r>
          </a:p>
          <a:p>
            <a:pPr marL="1200150" lvl="2" indent="-285750">
              <a:buFont typeface="Arial" panose="020B0604020202020204" pitchFamily="34" charset="0"/>
              <a:buChar char="•"/>
            </a:pPr>
            <a:r>
              <a:rPr lang="fr-FR" sz="1700" i="1" dirty="0" smtClean="0">
                <a:solidFill>
                  <a:schemeClr val="bg1"/>
                </a:solidFill>
                <a:latin typeface="Avenir Next LT Pro" pitchFamily="50" charset="0"/>
              </a:rPr>
              <a:t>Les agents immobiliers syndics </a:t>
            </a:r>
          </a:p>
          <a:p>
            <a:pPr marL="1200150" lvl="2" indent="-285750">
              <a:buFont typeface="Arial" panose="020B0604020202020204" pitchFamily="34" charset="0"/>
              <a:buChar char="•"/>
            </a:pPr>
            <a:r>
              <a:rPr lang="fr-FR" sz="1700" i="1" dirty="0" smtClean="0">
                <a:solidFill>
                  <a:schemeClr val="bg1"/>
                </a:solidFill>
                <a:latin typeface="Avenir Next LT Pro" pitchFamily="50" charset="0"/>
              </a:rPr>
              <a:t>Quid des régisseurs?</a:t>
            </a:r>
          </a:p>
          <a:p>
            <a:pPr lvl="2"/>
            <a:endParaRPr lang="fr-FR" sz="1700" dirty="0" smtClean="0">
              <a:solidFill>
                <a:schemeClr val="bg1"/>
              </a:solidFill>
              <a:latin typeface="Avenir Next LT Pro" pitchFamily="50" charset="0"/>
            </a:endParaRPr>
          </a:p>
          <a:p>
            <a:pPr marL="742950" lvl="1" indent="-285750">
              <a:buFont typeface="Wingdings" panose="05000000000000000000" pitchFamily="2" charset="2"/>
              <a:buChar char="Ø"/>
            </a:pPr>
            <a:r>
              <a:rPr lang="fr-FR" dirty="0" smtClean="0">
                <a:solidFill>
                  <a:schemeClr val="bg1"/>
                </a:solidFill>
                <a:latin typeface="Avenir Next LT Pro" pitchFamily="50" charset="0"/>
              </a:rPr>
              <a:t>Obligations de </a:t>
            </a:r>
            <a:r>
              <a:rPr lang="fr-FR" i="1" dirty="0" smtClean="0">
                <a:solidFill>
                  <a:schemeClr val="bg1"/>
                </a:solidFill>
                <a:latin typeface="Avenir Next LT Pro" pitchFamily="50" charset="0"/>
              </a:rPr>
              <a:t>formation</a:t>
            </a:r>
            <a:r>
              <a:rPr lang="fr-FR" dirty="0" smtClean="0">
                <a:solidFill>
                  <a:schemeClr val="bg1"/>
                </a:solidFill>
                <a:latin typeface="Avenir Next LT Pro" pitchFamily="50" charset="0"/>
              </a:rPr>
              <a:t> et </a:t>
            </a:r>
            <a:r>
              <a:rPr lang="fr-FR" i="1" dirty="0" smtClean="0">
                <a:solidFill>
                  <a:schemeClr val="bg1"/>
                </a:solidFill>
                <a:latin typeface="Avenir Next LT Pro" pitchFamily="50" charset="0"/>
              </a:rPr>
              <a:t>contrôles</a:t>
            </a:r>
            <a:r>
              <a:rPr lang="fr-FR" dirty="0" smtClean="0">
                <a:solidFill>
                  <a:schemeClr val="bg1"/>
                </a:solidFill>
                <a:latin typeface="Avenir Next LT Pro" pitchFamily="50" charset="0"/>
              </a:rPr>
              <a:t> particuliers </a:t>
            </a:r>
          </a:p>
          <a:p>
            <a:pPr lvl="1"/>
            <a:endParaRPr lang="fr-FR" dirty="0" smtClean="0">
              <a:solidFill>
                <a:schemeClr val="bg1"/>
              </a:solidFill>
              <a:latin typeface="Avenir Next LT Pro" pitchFamily="50" charset="0"/>
            </a:endParaRPr>
          </a:p>
          <a:p>
            <a:pPr marL="742950" lvl="1" indent="-285750">
              <a:buFont typeface="Wingdings" panose="05000000000000000000" pitchFamily="2" charset="2"/>
              <a:buChar char="Ø"/>
            </a:pPr>
            <a:r>
              <a:rPr lang="fr-FR" dirty="0" smtClean="0">
                <a:solidFill>
                  <a:schemeClr val="bg1"/>
                </a:solidFill>
                <a:latin typeface="Avenir Next LT Pro" pitchFamily="50" charset="0"/>
              </a:rPr>
              <a:t>Nouvelles obligations en cas d’exercice de l’activité dans le cadre d’une</a:t>
            </a:r>
            <a:r>
              <a:rPr lang="fr-FR" i="1" dirty="0" smtClean="0">
                <a:solidFill>
                  <a:schemeClr val="bg1"/>
                </a:solidFill>
                <a:latin typeface="Avenir Next LT Pro" pitchFamily="50" charset="0"/>
              </a:rPr>
              <a:t> personne morale </a:t>
            </a:r>
            <a:r>
              <a:rPr lang="fr-FR" dirty="0" smtClean="0">
                <a:solidFill>
                  <a:schemeClr val="bg1"/>
                </a:solidFill>
                <a:latin typeface="Avenir Next LT Pro" pitchFamily="50" charset="0"/>
              </a:rPr>
              <a:t> </a:t>
            </a:r>
          </a:p>
          <a:p>
            <a:pPr marL="285750" indent="-285750">
              <a:buFont typeface="Arial" panose="020B0604020202020204" pitchFamily="34" charset="0"/>
              <a:buChar char="•"/>
            </a:pPr>
            <a:endParaRPr lang="fr-FR" sz="1700" dirty="0">
              <a:solidFill>
                <a:schemeClr val="bg1"/>
              </a:solidFill>
              <a:latin typeface="Avenir Next LT Pro" pitchFamily="50" charset="0"/>
            </a:endParaRPr>
          </a:p>
          <a:p>
            <a:endParaRPr lang="fr-FR" sz="1700" b="1" dirty="0">
              <a:solidFill>
                <a:schemeClr val="bg1"/>
              </a:solidFill>
              <a:latin typeface="Avenir Next LT Pro" pitchFamily="50" charset="0"/>
            </a:endParaRPr>
          </a:p>
        </p:txBody>
      </p:sp>
    </p:spTree>
    <p:extLst>
      <p:ext uri="{BB962C8B-B14F-4D97-AF65-F5344CB8AC3E}">
        <p14:creationId xmlns:p14="http://schemas.microsoft.com/office/powerpoint/2010/main" val="2155726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337281" y="271051"/>
            <a:ext cx="10335859" cy="1200329"/>
          </a:xfrm>
          <a:prstGeom prst="rect">
            <a:avLst/>
          </a:prstGeom>
          <a:solidFill>
            <a:schemeClr val="bg1">
              <a:lumMod val="95000"/>
            </a:schemeClr>
          </a:solidFill>
        </p:spPr>
        <p:txBody>
          <a:bodyPr wrap="square" rtlCol="0">
            <a:spAutoFit/>
          </a:bodyPr>
          <a:lstStyle/>
          <a:p>
            <a:r>
              <a:rPr lang="fr-FR" sz="3600" dirty="0" smtClean="0">
                <a:solidFill>
                  <a:schemeClr val="tx1">
                    <a:lumMod val="95000"/>
                    <a:lumOff val="5000"/>
                  </a:schemeClr>
                </a:solidFill>
                <a:latin typeface="Avenir Next LT Pro" panose="020B0504020202020204"/>
              </a:rPr>
              <a:t>L’ACC</a:t>
            </a:r>
            <a:r>
              <a:rPr lang="fr-FR" sz="3600" dirty="0" smtClean="0">
                <a:solidFill>
                  <a:schemeClr val="tx1">
                    <a:lumMod val="95000"/>
                    <a:lumOff val="5000"/>
                  </a:schemeClr>
                </a:solidFill>
                <a:latin typeface="Avenir Next LT Pro" panose="020B0504020202020204"/>
                <a:cs typeface="Calibri" panose="020F0502020204030204" pitchFamily="34" charset="0"/>
              </a:rPr>
              <a:t>È</a:t>
            </a:r>
            <a:r>
              <a:rPr lang="fr-FR" sz="3600" dirty="0" smtClean="0">
                <a:solidFill>
                  <a:schemeClr val="tx1">
                    <a:lumMod val="95000"/>
                    <a:lumOff val="5000"/>
                  </a:schemeClr>
                </a:solidFill>
                <a:latin typeface="Avenir Next LT Pro" panose="020B0504020202020204"/>
              </a:rPr>
              <a:t>S </a:t>
            </a:r>
            <a:r>
              <a:rPr lang="fr-FR" sz="3600" dirty="0">
                <a:solidFill>
                  <a:schemeClr val="tx1">
                    <a:lumMod val="95000"/>
                    <a:lumOff val="5000"/>
                  </a:schemeClr>
                </a:solidFill>
                <a:latin typeface="Avenir Next LT Pro" panose="020B0504020202020204"/>
                <a:cs typeface="Calibri" panose="020F0502020204030204" pitchFamily="34" charset="0"/>
              </a:rPr>
              <a:t>À</a:t>
            </a:r>
            <a:r>
              <a:rPr lang="fr-FR" sz="3600" dirty="0">
                <a:solidFill>
                  <a:schemeClr val="tx1">
                    <a:lumMod val="95000"/>
                    <a:lumOff val="5000"/>
                  </a:schemeClr>
                </a:solidFill>
                <a:latin typeface="Avenir Next LT Pro" panose="020B0504020202020204"/>
              </a:rPr>
              <a:t> LA </a:t>
            </a:r>
            <a:r>
              <a:rPr lang="fr-FR" sz="3600" dirty="0" smtClean="0">
                <a:solidFill>
                  <a:schemeClr val="tx1">
                    <a:lumMod val="95000"/>
                    <a:lumOff val="5000"/>
                  </a:schemeClr>
                </a:solidFill>
                <a:latin typeface="Avenir Next LT Pro" panose="020B0504020202020204"/>
              </a:rPr>
              <a:t>PROFESSION ET LE TITRE PROFESSIONNEL D’AGENT IMMOBILIER </a:t>
            </a: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 xmlns:a16="http://schemas.microsoft.com/office/drawing/2014/main" id="{7CA1310E-1426-49F1-BF56-9C815B846355}"/>
              </a:ext>
            </a:extLst>
          </p:cNvPr>
          <p:cNvSpPr txBox="1">
            <a:spLocks/>
          </p:cNvSpPr>
          <p:nvPr/>
        </p:nvSpPr>
        <p:spPr>
          <a:xfrm>
            <a:off x="1014046" y="1772041"/>
            <a:ext cx="9996375" cy="476513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r>
              <a:rPr lang="fr-BE" sz="2000" b="1" u="sng" dirty="0" smtClean="0">
                <a:solidFill>
                  <a:srgbClr val="4F81BD"/>
                </a:solidFill>
                <a:latin typeface="Avenir Next LT Pro" panose="020B0504020202020204"/>
              </a:rPr>
              <a:t>LE PRINCIPE : seul l’agent immobilier agréé peut exercer l’activité règlementée et porter le titre professionnel</a:t>
            </a:r>
            <a:endParaRPr lang="fr-BE" sz="2000" b="1" dirty="0">
              <a:solidFill>
                <a:srgbClr val="4F81BD"/>
              </a:solidFill>
              <a:latin typeface="Avenir Next LT Pro" panose="020B0504020202020204"/>
            </a:endParaRPr>
          </a:p>
          <a:p>
            <a:pPr algn="l">
              <a:defRPr/>
            </a:pPr>
            <a:endParaRPr lang="fr-FR" sz="1000" b="1" dirty="0">
              <a:latin typeface="Avenir Next LT Pro" panose="020B0504020202020204"/>
            </a:endParaRPr>
          </a:p>
          <a:p>
            <a:pPr algn="l"/>
            <a:r>
              <a:rPr lang="fr-FR" sz="1800" b="1" dirty="0" smtClean="0">
                <a:latin typeface="Avenir Next LT Pro" panose="020B0504020202020204"/>
              </a:rPr>
              <a:t>Article 5 de la loi du 11 f</a:t>
            </a:r>
            <a:r>
              <a:rPr lang="fr-FR" sz="1800" b="1" dirty="0" smtClean="0">
                <a:latin typeface="Avenir Next LT Pro" panose="020B0504020202020204"/>
                <a:cs typeface="Calibri" panose="020F0502020204030204" pitchFamily="34" charset="0"/>
              </a:rPr>
              <a:t>évrier 2013 </a:t>
            </a:r>
            <a:r>
              <a:rPr lang="fr-FR" sz="1800" dirty="0" smtClean="0">
                <a:latin typeface="Avenir Next LT Pro" panose="020B0504020202020204"/>
                <a:cs typeface="Calibri" panose="020F0502020204030204" pitchFamily="34" charset="0"/>
              </a:rPr>
              <a:t>: le port du titre et l’exercice de la profession </a:t>
            </a:r>
            <a:r>
              <a:rPr lang="fr-FR" sz="1800" b="1" dirty="0">
                <a:latin typeface="Avenir Next LT Pro" panose="020B0504020202020204"/>
              </a:rPr>
              <a:t/>
            </a:r>
            <a:br>
              <a:rPr lang="fr-FR" sz="1800" b="1" dirty="0">
                <a:latin typeface="Avenir Next LT Pro" panose="020B0504020202020204"/>
              </a:rPr>
            </a:br>
            <a:r>
              <a:rPr lang="fr-FR" sz="1800" b="1" dirty="0">
                <a:latin typeface="Avenir Next LT Pro" panose="020B0504020202020204"/>
              </a:rPr>
              <a:t> </a:t>
            </a:r>
            <a:br>
              <a:rPr lang="fr-FR" sz="1800" b="1" dirty="0">
                <a:latin typeface="Avenir Next LT Pro" panose="020B0504020202020204"/>
              </a:rPr>
            </a:br>
            <a:r>
              <a:rPr lang="fr-FR" sz="2000" i="1" dirty="0">
                <a:latin typeface="Avenir Next LT Pro" panose="020B0504020202020204"/>
              </a:rPr>
              <a:t>  </a:t>
            </a:r>
            <a:r>
              <a:rPr lang="fr-FR" sz="2000" i="1" u="sng" dirty="0">
                <a:latin typeface="Avenir Next LT Pro" panose="020B0504020202020204"/>
              </a:rPr>
              <a:t>Art.</a:t>
            </a:r>
            <a:r>
              <a:rPr lang="fr-FR" sz="2000" i="1" dirty="0">
                <a:latin typeface="Avenir Next LT Pro" panose="020B0504020202020204"/>
              </a:rPr>
              <a:t> </a:t>
            </a:r>
            <a:r>
              <a:rPr lang="fr-FR" sz="2000" i="1" u="sng" dirty="0">
                <a:latin typeface="Avenir Next LT Pro" panose="020B0504020202020204"/>
              </a:rPr>
              <a:t>5</a:t>
            </a:r>
            <a:r>
              <a:rPr lang="fr-FR" sz="2000" i="1" dirty="0">
                <a:latin typeface="Avenir Next LT Pro" panose="020B0504020202020204"/>
              </a:rPr>
              <a:t>. § 1er. Nul ne peut </a:t>
            </a:r>
            <a:r>
              <a:rPr lang="fr-FR" sz="2000" b="1" i="1" dirty="0">
                <a:latin typeface="Avenir Next LT Pro" panose="020B0504020202020204"/>
              </a:rPr>
              <a:t>exercer</a:t>
            </a:r>
            <a:r>
              <a:rPr lang="fr-FR" sz="2000" i="1" dirty="0">
                <a:latin typeface="Avenir Next LT Pro" panose="020B0504020202020204"/>
              </a:rPr>
              <a:t> en qualité d'indépendant, à titre principal ou accessoire, la profession d'agent immobilier intermédiaire ou syndic, ou en </a:t>
            </a:r>
            <a:r>
              <a:rPr lang="fr-FR" sz="2000" b="1" i="1" dirty="0">
                <a:latin typeface="Avenir Next LT Pro" panose="020B0504020202020204"/>
              </a:rPr>
              <a:t>porter le titre</a:t>
            </a:r>
            <a:r>
              <a:rPr lang="fr-FR" sz="2000" i="1" dirty="0">
                <a:latin typeface="Avenir Next LT Pro" panose="020B0504020202020204"/>
              </a:rPr>
              <a:t>, s'il n'est inscrit dans la colonne de la profession qu'il exerce du tableau des titulaires ou dans la colonne de la profession qu'il exerce de la liste des stagiaires.</a:t>
            </a:r>
            <a:endParaRPr lang="fr-BE" sz="2000" dirty="0">
              <a:latin typeface="Avenir Next LT Pro" panose="020B0504020202020204"/>
            </a:endParaRPr>
          </a:p>
          <a:p>
            <a:pPr algn="l"/>
            <a:r>
              <a:rPr lang="fr-FR" sz="2000" i="1" dirty="0">
                <a:latin typeface="Avenir Next LT Pro" panose="020B0504020202020204"/>
              </a:rPr>
              <a:t> </a:t>
            </a:r>
            <a:r>
              <a:rPr lang="fr-FR" sz="2000" i="1" dirty="0" smtClean="0">
                <a:latin typeface="Avenir Next LT Pro" panose="020B0504020202020204"/>
              </a:rPr>
              <a:t>Nul </a:t>
            </a:r>
            <a:r>
              <a:rPr lang="fr-FR" sz="2000" i="1" dirty="0">
                <a:latin typeface="Avenir Next LT Pro" panose="020B0504020202020204"/>
              </a:rPr>
              <a:t>ne peut exercer en qualité d'agent immobilier régisseur s'il n'est inscrit à au moins une des deux colonnes dudit tableau</a:t>
            </a:r>
            <a:r>
              <a:rPr lang="fr-FR" sz="2000" i="1" dirty="0" smtClean="0">
                <a:latin typeface="Avenir Next LT Pro" panose="020B0504020202020204"/>
              </a:rPr>
              <a:t>.</a:t>
            </a:r>
          </a:p>
          <a:p>
            <a:pPr algn="l"/>
            <a:endParaRPr lang="fr-FR" sz="900" i="1" dirty="0">
              <a:latin typeface="Avenir Next LT Pro" panose="020B0504020202020204"/>
            </a:endParaRPr>
          </a:p>
          <a:p>
            <a:pPr algn="l"/>
            <a:endParaRPr lang="fr-BE" sz="1800" dirty="0">
              <a:latin typeface="Avenir Next LT Pro" panose="020B0504020202020204"/>
            </a:endParaRPr>
          </a:p>
          <a:p>
            <a:pPr algn="l">
              <a:defRPr/>
            </a:pPr>
            <a:endParaRPr lang="fr-BE" sz="1600" dirty="0">
              <a:solidFill>
                <a:schemeClr val="tx1">
                  <a:lumMod val="75000"/>
                  <a:lumOff val="25000"/>
                </a:schemeClr>
              </a:solidFill>
              <a:latin typeface="Avenir Next LT Pro" pitchFamily="50" charset="0"/>
            </a:endParaRPr>
          </a:p>
        </p:txBody>
      </p:sp>
      <p:sp>
        <p:nvSpPr>
          <p:cNvPr id="13" name="ZoneTexte 12">
            <a:extLst>
              <a:ext uri="{FF2B5EF4-FFF2-40B4-BE49-F238E27FC236}">
                <a16:creationId xmlns="" xmlns:a16="http://schemas.microsoft.com/office/drawing/2014/main" id="{F7D2BCFD-C303-4700-9E23-026B1171F04F}"/>
              </a:ext>
            </a:extLst>
          </p:cNvPr>
          <p:cNvSpPr txBox="1"/>
          <p:nvPr/>
        </p:nvSpPr>
        <p:spPr>
          <a:xfrm>
            <a:off x="9072351" y="2538635"/>
            <a:ext cx="3040521" cy="338554"/>
          </a:xfrm>
          <a:prstGeom prst="rect">
            <a:avLst/>
          </a:prstGeom>
          <a:noFill/>
        </p:spPr>
        <p:txBody>
          <a:bodyPr wrap="square" rtlCol="0">
            <a:spAutoFit/>
          </a:bodyPr>
          <a:lstStyle/>
          <a:p>
            <a:r>
              <a:rPr lang="fr-FR" sz="1600" dirty="0">
                <a:solidFill>
                  <a:schemeClr val="bg1"/>
                </a:solidFill>
                <a:latin typeface="Avenir Next LT Pro" pitchFamily="50" charset="0"/>
              </a:rPr>
              <a:t>POUR TOUS LES AGENTS</a:t>
            </a:r>
          </a:p>
        </p:txBody>
      </p:sp>
    </p:spTree>
    <p:extLst>
      <p:ext uri="{BB962C8B-B14F-4D97-AF65-F5344CB8AC3E}">
        <p14:creationId xmlns:p14="http://schemas.microsoft.com/office/powerpoint/2010/main" val="2083319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C5B0693-90FC-4A2F-ACCF-EFE9B7A642D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pic>
        <p:nvPicPr>
          <p:cNvPr id="8" name="Image 7" descr="Une image contenant assis, noir, blanc, ordinateur&#10;&#10;Description générée automatiquement">
            <a:extLst>
              <a:ext uri="{FF2B5EF4-FFF2-40B4-BE49-F238E27FC236}">
                <a16:creationId xmlns="" xmlns:a16="http://schemas.microsoft.com/office/drawing/2014/main" id="{743E402E-F1C0-4B09-B176-23A2CEFA3C3B}"/>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050" t="1" b="33270"/>
          <a:stretch/>
        </p:blipFill>
        <p:spPr>
          <a:xfrm>
            <a:off x="341566" y="6216354"/>
            <a:ext cx="627438" cy="641646"/>
          </a:xfrm>
          <a:prstGeom prst="rect">
            <a:avLst/>
          </a:prstGeom>
        </p:spPr>
      </p:pic>
      <p:sp>
        <p:nvSpPr>
          <p:cNvPr id="5" name="ZoneTexte 4">
            <a:extLst>
              <a:ext uri="{FF2B5EF4-FFF2-40B4-BE49-F238E27FC236}">
                <a16:creationId xmlns="" xmlns:a16="http://schemas.microsoft.com/office/drawing/2014/main" id="{A4DE12DD-BA6E-4BE9-8092-E363D0ADD08B}"/>
              </a:ext>
            </a:extLst>
          </p:cNvPr>
          <p:cNvSpPr txBox="1"/>
          <p:nvPr/>
        </p:nvSpPr>
        <p:spPr>
          <a:xfrm>
            <a:off x="10394587" y="6537177"/>
            <a:ext cx="575799" cy="261610"/>
          </a:xfrm>
          <a:prstGeom prst="rect">
            <a:avLst/>
          </a:prstGeom>
          <a:noFill/>
        </p:spPr>
        <p:txBody>
          <a:bodyPr wrap="none" rtlCol="0">
            <a:spAutoFit/>
          </a:bodyPr>
          <a:lstStyle/>
          <a:p>
            <a:pPr algn="ctr"/>
            <a:r>
              <a:rPr lang="fr-BE" sz="1100" spc="300" dirty="0" smtClean="0">
                <a:solidFill>
                  <a:schemeClr val="tx1">
                    <a:lumMod val="75000"/>
                    <a:lumOff val="25000"/>
                  </a:schemeClr>
                </a:solidFill>
                <a:latin typeface="Avenir Next LT Pro" panose="020B0504020202020204" pitchFamily="34" charset="0"/>
              </a:rPr>
              <a:t>EFP</a:t>
            </a:r>
            <a:endParaRPr lang="fr-BE" sz="1100" spc="300" dirty="0">
              <a:solidFill>
                <a:schemeClr val="tx1">
                  <a:lumMod val="75000"/>
                  <a:lumOff val="25000"/>
                </a:schemeClr>
              </a:solidFill>
              <a:latin typeface="Avenir Next LT Pro" panose="020B0504020202020204" pitchFamily="34" charset="0"/>
            </a:endParaRPr>
          </a:p>
        </p:txBody>
      </p:sp>
      <p:sp>
        <p:nvSpPr>
          <p:cNvPr id="6" name="ZoneTexte 5">
            <a:extLst>
              <a:ext uri="{FF2B5EF4-FFF2-40B4-BE49-F238E27FC236}">
                <a16:creationId xmlns="" xmlns:a16="http://schemas.microsoft.com/office/drawing/2014/main" id="{1BF0A7D5-62ED-42B2-8E7C-DEEBED82DB92}"/>
              </a:ext>
            </a:extLst>
          </p:cNvPr>
          <p:cNvSpPr txBox="1"/>
          <p:nvPr/>
        </p:nvSpPr>
        <p:spPr>
          <a:xfrm>
            <a:off x="337281" y="271051"/>
            <a:ext cx="10335859" cy="1200329"/>
          </a:xfrm>
          <a:prstGeom prst="rect">
            <a:avLst/>
          </a:prstGeom>
          <a:solidFill>
            <a:schemeClr val="bg1">
              <a:lumMod val="95000"/>
            </a:schemeClr>
          </a:solidFill>
        </p:spPr>
        <p:txBody>
          <a:bodyPr wrap="square" rtlCol="0">
            <a:spAutoFit/>
          </a:bodyPr>
          <a:lstStyle/>
          <a:p>
            <a:r>
              <a:rPr lang="fr-FR" sz="3600" dirty="0" smtClean="0">
                <a:solidFill>
                  <a:schemeClr val="tx1">
                    <a:lumMod val="95000"/>
                    <a:lumOff val="5000"/>
                  </a:schemeClr>
                </a:solidFill>
                <a:latin typeface="Avenir Next LT Pro" panose="020B0504020202020204"/>
              </a:rPr>
              <a:t>L’ACC</a:t>
            </a:r>
            <a:r>
              <a:rPr lang="fr-FR" sz="3600" dirty="0" smtClean="0">
                <a:solidFill>
                  <a:schemeClr val="tx1">
                    <a:lumMod val="95000"/>
                    <a:lumOff val="5000"/>
                  </a:schemeClr>
                </a:solidFill>
                <a:latin typeface="Avenir Next LT Pro" panose="020B0504020202020204"/>
                <a:cs typeface="Calibri" panose="020F0502020204030204" pitchFamily="34" charset="0"/>
              </a:rPr>
              <a:t>È</a:t>
            </a:r>
            <a:r>
              <a:rPr lang="fr-FR" sz="3600" dirty="0" smtClean="0">
                <a:solidFill>
                  <a:schemeClr val="tx1">
                    <a:lumMod val="95000"/>
                    <a:lumOff val="5000"/>
                  </a:schemeClr>
                </a:solidFill>
                <a:latin typeface="Avenir Next LT Pro" panose="020B0504020202020204"/>
              </a:rPr>
              <a:t>S </a:t>
            </a:r>
            <a:r>
              <a:rPr lang="fr-FR" sz="3600" dirty="0">
                <a:solidFill>
                  <a:schemeClr val="tx1">
                    <a:lumMod val="95000"/>
                    <a:lumOff val="5000"/>
                  </a:schemeClr>
                </a:solidFill>
                <a:latin typeface="Avenir Next LT Pro" panose="020B0504020202020204"/>
                <a:cs typeface="Calibri" panose="020F0502020204030204" pitchFamily="34" charset="0"/>
              </a:rPr>
              <a:t>À</a:t>
            </a:r>
            <a:r>
              <a:rPr lang="fr-FR" sz="3600" dirty="0">
                <a:solidFill>
                  <a:schemeClr val="tx1">
                    <a:lumMod val="95000"/>
                    <a:lumOff val="5000"/>
                  </a:schemeClr>
                </a:solidFill>
                <a:latin typeface="Avenir Next LT Pro" panose="020B0504020202020204"/>
              </a:rPr>
              <a:t> LA </a:t>
            </a:r>
            <a:r>
              <a:rPr lang="fr-FR" sz="3600" dirty="0" smtClean="0">
                <a:solidFill>
                  <a:schemeClr val="tx1">
                    <a:lumMod val="95000"/>
                    <a:lumOff val="5000"/>
                  </a:schemeClr>
                </a:solidFill>
                <a:latin typeface="Avenir Next LT Pro" panose="020B0504020202020204"/>
              </a:rPr>
              <a:t>PROFESSION ET LE TITRE D’AGENT IMMOBILIER </a:t>
            </a:r>
            <a:endParaRPr lang="fr-BE" sz="3600" dirty="0">
              <a:solidFill>
                <a:schemeClr val="tx1">
                  <a:lumMod val="95000"/>
                  <a:lumOff val="5000"/>
                </a:schemeClr>
              </a:solidFill>
              <a:latin typeface="Avenir Next LT Pro" panose="020B0504020202020204" pitchFamily="34" charset="0"/>
            </a:endParaRPr>
          </a:p>
        </p:txBody>
      </p:sp>
      <p:sp>
        <p:nvSpPr>
          <p:cNvPr id="9" name="Espace réservé du contenu 2">
            <a:extLst>
              <a:ext uri="{FF2B5EF4-FFF2-40B4-BE49-F238E27FC236}">
                <a16:creationId xmlns="" xmlns:a16="http://schemas.microsoft.com/office/drawing/2014/main" id="{7CA1310E-1426-49F1-BF56-9C815B846355}"/>
              </a:ext>
            </a:extLst>
          </p:cNvPr>
          <p:cNvSpPr txBox="1">
            <a:spLocks/>
          </p:cNvSpPr>
          <p:nvPr/>
        </p:nvSpPr>
        <p:spPr>
          <a:xfrm>
            <a:off x="1014046" y="1772041"/>
            <a:ext cx="9996375" cy="476513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r>
              <a:rPr lang="fr-BE" sz="1800" b="1" u="sng" dirty="0" smtClean="0">
                <a:solidFill>
                  <a:srgbClr val="4F81BD"/>
                </a:solidFill>
                <a:latin typeface="Avenir Next LT Pro" panose="020B0504020202020204"/>
              </a:rPr>
              <a:t>CONS</a:t>
            </a:r>
            <a:r>
              <a:rPr lang="fr-BE" sz="1800" b="1" u="sng" dirty="0" smtClean="0">
                <a:solidFill>
                  <a:srgbClr val="4F81BD"/>
                </a:solidFill>
                <a:latin typeface="Avenir Next LT Pro" panose="020B0504020202020204"/>
                <a:cs typeface="Calibri" panose="020F0502020204030204" pitchFamily="34" charset="0"/>
              </a:rPr>
              <a:t>ÉQUENCES </a:t>
            </a:r>
            <a:endParaRPr lang="fr-BE" sz="1800" dirty="0" smtClean="0">
              <a:solidFill>
                <a:srgbClr val="4F81BD"/>
              </a:solidFill>
              <a:latin typeface="Avenir Next LT Pro" panose="020B0504020202020204"/>
            </a:endParaRPr>
          </a:p>
          <a:p>
            <a:pPr marL="285750" indent="-285750" algn="l">
              <a:buFont typeface="Arial" panose="020B0604020202020204" pitchFamily="34" charset="0"/>
              <a:buChar char="•"/>
              <a:defRPr/>
            </a:pPr>
            <a:r>
              <a:rPr lang="fr-BE" sz="1600" b="1" dirty="0" smtClean="0">
                <a:latin typeface="Avenir Next LT Pro" panose="020B0504020202020204"/>
              </a:rPr>
              <a:t>Obligation </a:t>
            </a:r>
            <a:r>
              <a:rPr lang="fr-BE" sz="1600" b="1" dirty="0">
                <a:latin typeface="Avenir Next LT Pro" panose="020B0504020202020204"/>
              </a:rPr>
              <a:t>d’inscription </a:t>
            </a:r>
            <a:r>
              <a:rPr lang="fr-BE" sz="1600" dirty="0">
                <a:latin typeface="Avenir Next LT Pro" panose="020B0504020202020204"/>
              </a:rPr>
              <a:t>au tableau ou à la liste des stagiaires pour exercer la profession </a:t>
            </a:r>
          </a:p>
          <a:p>
            <a:pPr marL="285750" indent="-285750" algn="l">
              <a:buFont typeface="Arial" panose="020B0604020202020204" pitchFamily="34" charset="0"/>
              <a:buChar char="•"/>
              <a:defRPr/>
            </a:pPr>
            <a:r>
              <a:rPr lang="fr-BE" sz="1600" dirty="0" smtClean="0">
                <a:latin typeface="Avenir Next LT Pro" panose="020B0504020202020204"/>
              </a:rPr>
              <a:t>Existence </a:t>
            </a:r>
            <a:r>
              <a:rPr lang="fr-BE" sz="1600" dirty="0">
                <a:latin typeface="Avenir Next LT Pro" panose="020B0504020202020204"/>
              </a:rPr>
              <a:t>d’une </a:t>
            </a:r>
            <a:r>
              <a:rPr lang="fr-BE" sz="1600" b="1" dirty="0">
                <a:latin typeface="Avenir Next LT Pro" panose="020B0504020202020204"/>
              </a:rPr>
              <a:t>liste</a:t>
            </a:r>
            <a:r>
              <a:rPr lang="fr-BE" sz="1600" dirty="0">
                <a:latin typeface="Avenir Next LT Pro" panose="020B0504020202020204"/>
              </a:rPr>
              <a:t> scindée en deux colonnes </a:t>
            </a:r>
            <a:r>
              <a:rPr lang="fr-BE" sz="1600" dirty="0" smtClean="0">
                <a:latin typeface="Avenir Next LT Pro" panose="020B0504020202020204"/>
              </a:rPr>
              <a:t>:</a:t>
            </a:r>
          </a:p>
          <a:p>
            <a:pPr marL="742950" lvl="1" indent="-285750" algn="l">
              <a:buFont typeface="Wingdings" panose="05000000000000000000" pitchFamily="2" charset="2"/>
              <a:buChar char="Ø"/>
              <a:defRPr/>
            </a:pPr>
            <a:r>
              <a:rPr lang="fr-BE" sz="1200" dirty="0" smtClean="0">
                <a:latin typeface="Avenir Next LT Pro" panose="020B0504020202020204"/>
              </a:rPr>
              <a:t>Agents immobiliers intermédiaires </a:t>
            </a:r>
          </a:p>
          <a:p>
            <a:pPr marL="742950" lvl="1" indent="-285750" algn="l">
              <a:buFont typeface="Wingdings" panose="05000000000000000000" pitchFamily="2" charset="2"/>
              <a:buChar char="Ø"/>
              <a:defRPr/>
            </a:pPr>
            <a:r>
              <a:rPr lang="fr-BE" sz="1200" dirty="0" smtClean="0">
                <a:latin typeface="Avenir Next LT Pro" panose="020B0504020202020204"/>
              </a:rPr>
              <a:t>Agents immobiliers syndics </a:t>
            </a:r>
            <a:endParaRPr lang="fr-BE" sz="1200" dirty="0">
              <a:latin typeface="Avenir Next LT Pro" panose="020B0504020202020204"/>
            </a:endParaRPr>
          </a:p>
          <a:p>
            <a:pPr marL="285750" indent="-285750" algn="l">
              <a:buFont typeface="Arial" panose="020B0604020202020204" pitchFamily="34" charset="0"/>
              <a:buChar char="•"/>
              <a:defRPr/>
            </a:pPr>
            <a:r>
              <a:rPr lang="fr-BE" sz="1600" dirty="0" smtClean="0">
                <a:latin typeface="Avenir Next LT Pro" panose="020B0504020202020204"/>
              </a:rPr>
              <a:t>Deux </a:t>
            </a:r>
            <a:r>
              <a:rPr lang="fr-BE" sz="1600" dirty="0">
                <a:latin typeface="Avenir Next LT Pro" panose="020B0504020202020204"/>
              </a:rPr>
              <a:t>éléments visés : </a:t>
            </a:r>
            <a:endParaRPr lang="fr-BE" sz="1600" dirty="0" smtClean="0">
              <a:latin typeface="Avenir Next LT Pro" panose="020B0504020202020204"/>
            </a:endParaRPr>
          </a:p>
          <a:p>
            <a:pPr marL="742950" lvl="1" indent="-285750" algn="l">
              <a:buFont typeface="Wingdings" panose="05000000000000000000" pitchFamily="2" charset="2"/>
              <a:buChar char="Ø"/>
              <a:defRPr/>
            </a:pPr>
            <a:r>
              <a:rPr lang="fr-BE" sz="1200" dirty="0">
                <a:latin typeface="Avenir Next LT Pro" panose="020B0504020202020204"/>
              </a:rPr>
              <a:t>P</a:t>
            </a:r>
            <a:r>
              <a:rPr lang="fr-BE" sz="1200" dirty="0" smtClean="0">
                <a:latin typeface="Avenir Next LT Pro" panose="020B0504020202020204"/>
              </a:rPr>
              <a:t>ort </a:t>
            </a:r>
            <a:r>
              <a:rPr lang="fr-BE" sz="1200" dirty="0">
                <a:latin typeface="Avenir Next LT Pro" panose="020B0504020202020204"/>
              </a:rPr>
              <a:t>du titre </a:t>
            </a:r>
            <a:endParaRPr lang="fr-BE" sz="1200" dirty="0" smtClean="0">
              <a:latin typeface="Avenir Next LT Pro" panose="020B0504020202020204"/>
            </a:endParaRPr>
          </a:p>
          <a:p>
            <a:pPr marL="742950" lvl="1" indent="-285750" algn="l">
              <a:buFont typeface="Wingdings" panose="05000000000000000000" pitchFamily="2" charset="2"/>
              <a:buChar char="Ø"/>
              <a:defRPr/>
            </a:pPr>
            <a:r>
              <a:rPr lang="fr-BE" sz="1200" dirty="0">
                <a:latin typeface="Avenir Next LT Pro" panose="020B0504020202020204"/>
              </a:rPr>
              <a:t>E</a:t>
            </a:r>
            <a:r>
              <a:rPr lang="fr-BE" sz="1200" dirty="0" smtClean="0">
                <a:latin typeface="Avenir Next LT Pro" panose="020B0504020202020204"/>
              </a:rPr>
              <a:t>xercice </a:t>
            </a:r>
            <a:r>
              <a:rPr lang="fr-BE" sz="1200" dirty="0">
                <a:latin typeface="Avenir Next LT Pro" panose="020B0504020202020204"/>
              </a:rPr>
              <a:t>de la profession </a:t>
            </a:r>
            <a:endParaRPr lang="fr-BE" sz="1200" dirty="0" smtClean="0">
              <a:latin typeface="Avenir Next LT Pro" panose="020B0504020202020204"/>
            </a:endParaRPr>
          </a:p>
          <a:p>
            <a:pPr marL="285750" indent="-285750" algn="l">
              <a:buFont typeface="Arial" panose="020B0604020202020204" pitchFamily="34" charset="0"/>
              <a:buChar char="•"/>
              <a:defRPr/>
            </a:pPr>
            <a:r>
              <a:rPr lang="fr-BE" sz="1600" dirty="0" smtClean="0">
                <a:latin typeface="Avenir Next LT Pro" panose="020B0504020202020204"/>
              </a:rPr>
              <a:t>Nul ne peut porter un titre ni ajouter à celui sous lequel il est inscrit au tableau, une mention pouvant prêter à confusion avec le titre professionnel d’agent immobilier intermédiaire, syndic ou régisseur</a:t>
            </a:r>
          </a:p>
          <a:p>
            <a:pPr marL="285750" indent="-285750" algn="l">
              <a:buFont typeface="Arial" panose="020B0604020202020204" pitchFamily="34" charset="0"/>
              <a:buChar char="•"/>
              <a:defRPr/>
            </a:pPr>
            <a:r>
              <a:rPr lang="fr-BE" sz="1600" dirty="0" smtClean="0">
                <a:latin typeface="Avenir Next LT Pro" panose="020B0504020202020204"/>
              </a:rPr>
              <a:t>Toute personne physique inscrite dans une des colonnes du tableau des agents immobiliers ou de la liste des stagiaires est tenue de porter, dans l’exercice de ses activités professionnelles, le titre professionnel sous lequel elle est inscrite dans la colonne du tableau des agents immobiliers ou de la liste des stagiaires </a:t>
            </a:r>
            <a:endParaRPr lang="fr-BE" sz="1800" dirty="0">
              <a:latin typeface="Avenir Next LT Pro" panose="020B0504020202020204"/>
            </a:endParaRPr>
          </a:p>
          <a:p>
            <a:pPr algn="l">
              <a:defRPr/>
            </a:pPr>
            <a:endParaRPr lang="fr-BE" sz="1600" dirty="0">
              <a:solidFill>
                <a:schemeClr val="tx1">
                  <a:lumMod val="75000"/>
                  <a:lumOff val="25000"/>
                </a:schemeClr>
              </a:solidFill>
              <a:latin typeface="Avenir Next LT Pro" pitchFamily="50" charset="0"/>
            </a:endParaRPr>
          </a:p>
        </p:txBody>
      </p:sp>
      <p:sp>
        <p:nvSpPr>
          <p:cNvPr id="13" name="ZoneTexte 12">
            <a:extLst>
              <a:ext uri="{FF2B5EF4-FFF2-40B4-BE49-F238E27FC236}">
                <a16:creationId xmlns="" xmlns:a16="http://schemas.microsoft.com/office/drawing/2014/main" id="{F7D2BCFD-C303-4700-9E23-026B1171F04F}"/>
              </a:ext>
            </a:extLst>
          </p:cNvPr>
          <p:cNvSpPr txBox="1"/>
          <p:nvPr/>
        </p:nvSpPr>
        <p:spPr>
          <a:xfrm>
            <a:off x="9072351" y="2538635"/>
            <a:ext cx="3040521" cy="338554"/>
          </a:xfrm>
          <a:prstGeom prst="rect">
            <a:avLst/>
          </a:prstGeom>
          <a:noFill/>
        </p:spPr>
        <p:txBody>
          <a:bodyPr wrap="square" rtlCol="0">
            <a:spAutoFit/>
          </a:bodyPr>
          <a:lstStyle/>
          <a:p>
            <a:r>
              <a:rPr lang="fr-FR" sz="1600" dirty="0">
                <a:solidFill>
                  <a:schemeClr val="bg1"/>
                </a:solidFill>
                <a:latin typeface="Avenir Next LT Pro" pitchFamily="50" charset="0"/>
              </a:rPr>
              <a:t>POUR TOUS LES AGENTS</a:t>
            </a:r>
          </a:p>
        </p:txBody>
      </p:sp>
    </p:spTree>
    <p:extLst>
      <p:ext uri="{BB962C8B-B14F-4D97-AF65-F5344CB8AC3E}">
        <p14:creationId xmlns:p14="http://schemas.microsoft.com/office/powerpoint/2010/main" val="206226111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6833</TotalTime>
  <Words>1286</Words>
  <Application>Microsoft Macintosh PowerPoint</Application>
  <PresentationFormat>Personnalisé</PresentationFormat>
  <Paragraphs>175</Paragraphs>
  <Slides>16</Slides>
  <Notes>0</Notes>
  <HiddenSlides>2</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Jonathan Delhez</dc:creator>
  <cp:lastModifiedBy>MARC TORDOIR</cp:lastModifiedBy>
  <cp:revision>562</cp:revision>
  <dcterms:created xsi:type="dcterms:W3CDTF">2020-03-24T18:27:47Z</dcterms:created>
  <dcterms:modified xsi:type="dcterms:W3CDTF">2021-10-27T07:02:01Z</dcterms:modified>
</cp:coreProperties>
</file>