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67" r:id="rId3"/>
    <p:sldId id="352" r:id="rId4"/>
    <p:sldId id="358" r:id="rId5"/>
    <p:sldId id="341" r:id="rId6"/>
    <p:sldId id="351" r:id="rId7"/>
    <p:sldId id="350" r:id="rId8"/>
    <p:sldId id="349" r:id="rId9"/>
    <p:sldId id="347" r:id="rId10"/>
    <p:sldId id="271" r:id="rId11"/>
    <p:sldId id="348" r:id="rId12"/>
    <p:sldId id="354" r:id="rId13"/>
    <p:sldId id="346" r:id="rId14"/>
    <p:sldId id="273" r:id="rId15"/>
    <p:sldId id="310" r:id="rId16"/>
    <p:sldId id="281" r:id="rId17"/>
    <p:sldId id="312" r:id="rId18"/>
    <p:sldId id="272" r:id="rId19"/>
    <p:sldId id="314" r:id="rId20"/>
    <p:sldId id="280" r:id="rId21"/>
    <p:sldId id="315" r:id="rId22"/>
    <p:sldId id="318" r:id="rId23"/>
    <p:sldId id="359" r:id="rId24"/>
    <p:sldId id="360" r:id="rId25"/>
    <p:sldId id="362" r:id="rId26"/>
    <p:sldId id="323" r:id="rId27"/>
    <p:sldId id="356" r:id="rId28"/>
    <p:sldId id="357" r:id="rId29"/>
    <p:sldId id="363" r:id="rId30"/>
    <p:sldId id="371" r:id="rId31"/>
    <p:sldId id="364" r:id="rId32"/>
    <p:sldId id="365" r:id="rId33"/>
    <p:sldId id="366" r:id="rId34"/>
    <p:sldId id="367" r:id="rId35"/>
    <p:sldId id="368" r:id="rId36"/>
    <p:sldId id="372" r:id="rId37"/>
    <p:sldId id="369" r:id="rId38"/>
    <p:sldId id="297" r:id="rId39"/>
    <p:sldId id="355" r:id="rId40"/>
    <p:sldId id="353" r:id="rId4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ianne CEULENAERE" initials="OC" lastIdx="0" clrIdx="0">
    <p:extLst>
      <p:ext uri="{19B8F6BF-5375-455C-9EA6-DF929625EA0E}">
        <p15:presenceInfo xmlns:p15="http://schemas.microsoft.com/office/powerpoint/2012/main" xmlns="" userId="S-1-5-21-1933533894-1083539037-1548708106-1174" providerId="AD"/>
      </p:ext>
    </p:extLst>
  </p:cmAuthor>
  <p:cmAuthor id="2" name="Davinia TORDOIR" initials="DT" lastIdx="1" clrIdx="1">
    <p:extLst>
      <p:ext uri="{19B8F6BF-5375-455C-9EA6-DF929625EA0E}">
        <p15:presenceInfo xmlns:p15="http://schemas.microsoft.com/office/powerpoint/2012/main" xmlns="" userId="S-1-5-21-1933533894-1083539037-1548708106-1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D1C"/>
    <a:srgbClr val="EA8C00"/>
    <a:srgbClr val="E65A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24" autoAdjust="0"/>
    <p:restoredTop sz="94660"/>
  </p:normalViewPr>
  <p:slideViewPr>
    <p:cSldViewPr snapToGrid="0">
      <p:cViewPr varScale="1">
        <p:scale>
          <a:sx n="130" d="100"/>
          <a:sy n="130" d="100"/>
        </p:scale>
        <p:origin x="-104" y="-2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commentAuthors" Target="commentAuthors.xml"/><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01BECE-C2B7-41C5-BC2D-26D70DFAC148}" type="doc">
      <dgm:prSet loTypeId="urn:microsoft.com/office/officeart/2005/8/layout/chart3" loCatId="relationship" qsTypeId="urn:microsoft.com/office/officeart/2005/8/quickstyle/3d4" qsCatId="3D" csTypeId="urn:microsoft.com/office/officeart/2005/8/colors/colorful2" csCatId="colorful" phldr="1"/>
      <dgm:spPr/>
    </dgm:pt>
    <dgm:pt modelId="{64261103-D1E8-4968-AD01-A7DDF0203104}">
      <dgm:prSet phldrT="[Texte]"/>
      <dgm:spPr/>
      <dgm:t>
        <a:bodyPr/>
        <a:lstStyle/>
        <a:p>
          <a:r>
            <a:rPr lang="fr-FR" dirty="0"/>
            <a:t>Les Chambres</a:t>
          </a:r>
        </a:p>
        <a:p>
          <a:r>
            <a:rPr lang="fr-FR" dirty="0"/>
            <a:t>exécutives et d’appel</a:t>
          </a:r>
        </a:p>
      </dgm:t>
    </dgm:pt>
    <dgm:pt modelId="{BBD863A2-7B64-4E30-A2AA-C08223E86DB3}" type="parTrans" cxnId="{E1B081BA-BCC1-4078-857B-73FF2CF2D643}">
      <dgm:prSet/>
      <dgm:spPr/>
      <dgm:t>
        <a:bodyPr/>
        <a:lstStyle/>
        <a:p>
          <a:endParaRPr lang="fr-FR"/>
        </a:p>
      </dgm:t>
    </dgm:pt>
    <dgm:pt modelId="{DA10A3A7-76A3-436F-B582-D0E66FFA967C}" type="sibTrans" cxnId="{E1B081BA-BCC1-4078-857B-73FF2CF2D643}">
      <dgm:prSet/>
      <dgm:spPr/>
      <dgm:t>
        <a:bodyPr/>
        <a:lstStyle/>
        <a:p>
          <a:endParaRPr lang="fr-FR"/>
        </a:p>
      </dgm:t>
    </dgm:pt>
    <dgm:pt modelId="{8AC36653-92F5-4154-9763-5C8950954D57}">
      <dgm:prSet phldrT="[Texte]"/>
      <dgm:spPr/>
      <dgm:t>
        <a:bodyPr/>
        <a:lstStyle/>
        <a:p>
          <a:r>
            <a:rPr lang="fr-FR" dirty="0"/>
            <a:t>Le Conseil National</a:t>
          </a:r>
        </a:p>
      </dgm:t>
    </dgm:pt>
    <dgm:pt modelId="{B241416C-93FA-47D5-9FDD-B9EDCCED5105}" type="parTrans" cxnId="{C84ED950-F567-4AB4-B5AD-FB79699A9DF7}">
      <dgm:prSet/>
      <dgm:spPr/>
      <dgm:t>
        <a:bodyPr/>
        <a:lstStyle/>
        <a:p>
          <a:endParaRPr lang="fr-FR"/>
        </a:p>
      </dgm:t>
    </dgm:pt>
    <dgm:pt modelId="{AFF4D41C-6D8B-442C-8CBD-1B2C1791D9FC}" type="sibTrans" cxnId="{C84ED950-F567-4AB4-B5AD-FB79699A9DF7}">
      <dgm:prSet/>
      <dgm:spPr/>
      <dgm:t>
        <a:bodyPr/>
        <a:lstStyle/>
        <a:p>
          <a:endParaRPr lang="fr-FR"/>
        </a:p>
      </dgm:t>
    </dgm:pt>
    <dgm:pt modelId="{6A3EC9BB-822C-4AA1-AAA9-541C1AD0EE5C}">
      <dgm:prSet phldrT="[Texte]"/>
      <dgm:spPr/>
      <dgm:t>
        <a:bodyPr/>
        <a:lstStyle/>
        <a:p>
          <a:r>
            <a:rPr lang="fr-FR" dirty="0"/>
            <a:t>Le Bureau</a:t>
          </a:r>
        </a:p>
      </dgm:t>
    </dgm:pt>
    <dgm:pt modelId="{6C684CBA-FD43-4536-803E-B94BC26FCC2C}" type="parTrans" cxnId="{5956D2A8-46E6-408D-875E-77CE4C14E1A6}">
      <dgm:prSet/>
      <dgm:spPr/>
      <dgm:t>
        <a:bodyPr/>
        <a:lstStyle/>
        <a:p>
          <a:endParaRPr lang="fr-FR"/>
        </a:p>
      </dgm:t>
    </dgm:pt>
    <dgm:pt modelId="{E101E021-EE43-418C-92BC-2A3654852ECD}" type="sibTrans" cxnId="{5956D2A8-46E6-408D-875E-77CE4C14E1A6}">
      <dgm:prSet/>
      <dgm:spPr/>
      <dgm:t>
        <a:bodyPr/>
        <a:lstStyle/>
        <a:p>
          <a:endParaRPr lang="fr-FR"/>
        </a:p>
      </dgm:t>
    </dgm:pt>
    <dgm:pt modelId="{7AB69372-95DD-49B1-81C1-EDE72E75CD04}" type="pres">
      <dgm:prSet presAssocID="{8301BECE-C2B7-41C5-BC2D-26D70DFAC148}" presName="compositeShape" presStyleCnt="0">
        <dgm:presLayoutVars>
          <dgm:chMax val="7"/>
          <dgm:dir/>
          <dgm:resizeHandles val="exact"/>
        </dgm:presLayoutVars>
      </dgm:prSet>
      <dgm:spPr/>
    </dgm:pt>
    <dgm:pt modelId="{18930B25-2246-4B7E-983E-CF320B61EF87}" type="pres">
      <dgm:prSet presAssocID="{8301BECE-C2B7-41C5-BC2D-26D70DFAC148}" presName="wedge1" presStyleLbl="node1" presStyleIdx="0" presStyleCnt="3"/>
      <dgm:spPr/>
      <dgm:t>
        <a:bodyPr/>
        <a:lstStyle/>
        <a:p>
          <a:endParaRPr lang="fr-FR"/>
        </a:p>
      </dgm:t>
    </dgm:pt>
    <dgm:pt modelId="{2E43A3F8-4FF3-4D54-8D07-5564A859BEAF}" type="pres">
      <dgm:prSet presAssocID="{8301BECE-C2B7-41C5-BC2D-26D70DFAC148}" presName="wedge1Tx" presStyleLbl="node1" presStyleIdx="0" presStyleCnt="3">
        <dgm:presLayoutVars>
          <dgm:chMax val="0"/>
          <dgm:chPref val="0"/>
          <dgm:bulletEnabled val="1"/>
        </dgm:presLayoutVars>
      </dgm:prSet>
      <dgm:spPr/>
      <dgm:t>
        <a:bodyPr/>
        <a:lstStyle/>
        <a:p>
          <a:endParaRPr lang="fr-FR"/>
        </a:p>
      </dgm:t>
    </dgm:pt>
    <dgm:pt modelId="{9FAAFBB9-8BC8-4739-9440-DF91262F0530}" type="pres">
      <dgm:prSet presAssocID="{8301BECE-C2B7-41C5-BC2D-26D70DFAC148}" presName="wedge2" presStyleLbl="node1" presStyleIdx="1" presStyleCnt="3" custScaleY="118287" custLinFactNeighborX="2449" custLinFactNeighborY="980"/>
      <dgm:spPr/>
      <dgm:t>
        <a:bodyPr/>
        <a:lstStyle/>
        <a:p>
          <a:endParaRPr lang="fr-FR"/>
        </a:p>
      </dgm:t>
    </dgm:pt>
    <dgm:pt modelId="{BDE562A6-9936-4EA2-A2E3-0D50823FB277}" type="pres">
      <dgm:prSet presAssocID="{8301BECE-C2B7-41C5-BC2D-26D70DFAC148}" presName="wedge2Tx" presStyleLbl="node1" presStyleIdx="1" presStyleCnt="3">
        <dgm:presLayoutVars>
          <dgm:chMax val="0"/>
          <dgm:chPref val="0"/>
          <dgm:bulletEnabled val="1"/>
        </dgm:presLayoutVars>
      </dgm:prSet>
      <dgm:spPr/>
      <dgm:t>
        <a:bodyPr/>
        <a:lstStyle/>
        <a:p>
          <a:endParaRPr lang="fr-FR"/>
        </a:p>
      </dgm:t>
    </dgm:pt>
    <dgm:pt modelId="{CA99F900-BE42-4BD8-AB9D-651B1467EFA3}" type="pres">
      <dgm:prSet presAssocID="{8301BECE-C2B7-41C5-BC2D-26D70DFAC148}" presName="wedge3" presStyleLbl="node1" presStyleIdx="2" presStyleCnt="3" custScaleX="100621" custScaleY="107305"/>
      <dgm:spPr/>
      <dgm:t>
        <a:bodyPr/>
        <a:lstStyle/>
        <a:p>
          <a:endParaRPr lang="fr-FR"/>
        </a:p>
      </dgm:t>
    </dgm:pt>
    <dgm:pt modelId="{15A44104-D3AE-4B6E-882A-ADD7F425169D}" type="pres">
      <dgm:prSet presAssocID="{8301BECE-C2B7-41C5-BC2D-26D70DFAC148}" presName="wedge3Tx" presStyleLbl="node1" presStyleIdx="2" presStyleCnt="3">
        <dgm:presLayoutVars>
          <dgm:chMax val="0"/>
          <dgm:chPref val="0"/>
          <dgm:bulletEnabled val="1"/>
        </dgm:presLayoutVars>
      </dgm:prSet>
      <dgm:spPr/>
      <dgm:t>
        <a:bodyPr/>
        <a:lstStyle/>
        <a:p>
          <a:endParaRPr lang="fr-FR"/>
        </a:p>
      </dgm:t>
    </dgm:pt>
  </dgm:ptLst>
  <dgm:cxnLst>
    <dgm:cxn modelId="{9AB94D68-D886-4C8C-B61B-0E999E66A1E8}" type="presOf" srcId="{8301BECE-C2B7-41C5-BC2D-26D70DFAC148}" destId="{7AB69372-95DD-49B1-81C1-EDE72E75CD04}" srcOrd="0" destOrd="0" presId="urn:microsoft.com/office/officeart/2005/8/layout/chart3"/>
    <dgm:cxn modelId="{E1B081BA-BCC1-4078-857B-73FF2CF2D643}" srcId="{8301BECE-C2B7-41C5-BC2D-26D70DFAC148}" destId="{64261103-D1E8-4968-AD01-A7DDF0203104}" srcOrd="0" destOrd="0" parTransId="{BBD863A2-7B64-4E30-A2AA-C08223E86DB3}" sibTransId="{DA10A3A7-76A3-436F-B582-D0E66FFA967C}"/>
    <dgm:cxn modelId="{5956D2A8-46E6-408D-875E-77CE4C14E1A6}" srcId="{8301BECE-C2B7-41C5-BC2D-26D70DFAC148}" destId="{6A3EC9BB-822C-4AA1-AAA9-541C1AD0EE5C}" srcOrd="2" destOrd="0" parTransId="{6C684CBA-FD43-4536-803E-B94BC26FCC2C}" sibTransId="{E101E021-EE43-418C-92BC-2A3654852ECD}"/>
    <dgm:cxn modelId="{7BCE6420-DBD7-418E-9695-BDE55473C0BA}" type="presOf" srcId="{6A3EC9BB-822C-4AA1-AAA9-541C1AD0EE5C}" destId="{15A44104-D3AE-4B6E-882A-ADD7F425169D}" srcOrd="1" destOrd="0" presId="urn:microsoft.com/office/officeart/2005/8/layout/chart3"/>
    <dgm:cxn modelId="{4DE2107D-AD82-470A-A4E2-EA09B700BB0E}" type="presOf" srcId="{8AC36653-92F5-4154-9763-5C8950954D57}" destId="{BDE562A6-9936-4EA2-A2E3-0D50823FB277}" srcOrd="1" destOrd="0" presId="urn:microsoft.com/office/officeart/2005/8/layout/chart3"/>
    <dgm:cxn modelId="{C84ED950-F567-4AB4-B5AD-FB79699A9DF7}" srcId="{8301BECE-C2B7-41C5-BC2D-26D70DFAC148}" destId="{8AC36653-92F5-4154-9763-5C8950954D57}" srcOrd="1" destOrd="0" parTransId="{B241416C-93FA-47D5-9FDD-B9EDCCED5105}" sibTransId="{AFF4D41C-6D8B-442C-8CBD-1B2C1791D9FC}"/>
    <dgm:cxn modelId="{7C0FA16F-61AE-40BA-AE84-03D36C032BD9}" type="presOf" srcId="{8AC36653-92F5-4154-9763-5C8950954D57}" destId="{9FAAFBB9-8BC8-4739-9440-DF91262F0530}" srcOrd="0" destOrd="0" presId="urn:microsoft.com/office/officeart/2005/8/layout/chart3"/>
    <dgm:cxn modelId="{5124FAB1-55DD-4149-9FF8-220C3AAB8255}" type="presOf" srcId="{64261103-D1E8-4968-AD01-A7DDF0203104}" destId="{2E43A3F8-4FF3-4D54-8D07-5564A859BEAF}" srcOrd="1" destOrd="0" presId="urn:microsoft.com/office/officeart/2005/8/layout/chart3"/>
    <dgm:cxn modelId="{6DF24E4C-061F-4503-AD0D-E001FC020DB5}" type="presOf" srcId="{64261103-D1E8-4968-AD01-A7DDF0203104}" destId="{18930B25-2246-4B7E-983E-CF320B61EF87}" srcOrd="0" destOrd="0" presId="urn:microsoft.com/office/officeart/2005/8/layout/chart3"/>
    <dgm:cxn modelId="{298283B4-7F67-49DF-812C-94CBA51D7C4D}" type="presOf" srcId="{6A3EC9BB-822C-4AA1-AAA9-541C1AD0EE5C}" destId="{CA99F900-BE42-4BD8-AB9D-651B1467EFA3}" srcOrd="0" destOrd="0" presId="urn:microsoft.com/office/officeart/2005/8/layout/chart3"/>
    <dgm:cxn modelId="{4D233FEC-C10D-44EF-90D2-F35FC37D4B3E}" type="presParOf" srcId="{7AB69372-95DD-49B1-81C1-EDE72E75CD04}" destId="{18930B25-2246-4B7E-983E-CF320B61EF87}" srcOrd="0" destOrd="0" presId="urn:microsoft.com/office/officeart/2005/8/layout/chart3"/>
    <dgm:cxn modelId="{9664FB7D-F6DE-4EE5-893A-83463CDD75D5}" type="presParOf" srcId="{7AB69372-95DD-49B1-81C1-EDE72E75CD04}" destId="{2E43A3F8-4FF3-4D54-8D07-5564A859BEAF}" srcOrd="1" destOrd="0" presId="urn:microsoft.com/office/officeart/2005/8/layout/chart3"/>
    <dgm:cxn modelId="{65512137-9F6F-47D9-9B2D-0EEA72D0FECA}" type="presParOf" srcId="{7AB69372-95DD-49B1-81C1-EDE72E75CD04}" destId="{9FAAFBB9-8BC8-4739-9440-DF91262F0530}" srcOrd="2" destOrd="0" presId="urn:microsoft.com/office/officeart/2005/8/layout/chart3"/>
    <dgm:cxn modelId="{3FE9AB94-5E26-42E2-93C4-23175EF0839B}" type="presParOf" srcId="{7AB69372-95DD-49B1-81C1-EDE72E75CD04}" destId="{BDE562A6-9936-4EA2-A2E3-0D50823FB277}" srcOrd="3" destOrd="0" presId="urn:microsoft.com/office/officeart/2005/8/layout/chart3"/>
    <dgm:cxn modelId="{2769E76F-AFD3-47A3-B09F-7217FC5D59BF}" type="presParOf" srcId="{7AB69372-95DD-49B1-81C1-EDE72E75CD04}" destId="{CA99F900-BE42-4BD8-AB9D-651B1467EFA3}" srcOrd="4" destOrd="0" presId="urn:microsoft.com/office/officeart/2005/8/layout/chart3"/>
    <dgm:cxn modelId="{EE597D8F-65A5-4391-9EC3-C4E5E191A085}" type="presParOf" srcId="{7AB69372-95DD-49B1-81C1-EDE72E75CD04}" destId="{15A44104-D3AE-4B6E-882A-ADD7F425169D}"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01BECE-C2B7-41C5-BC2D-26D70DFAC148}" type="doc">
      <dgm:prSet loTypeId="urn:microsoft.com/office/officeart/2005/8/layout/chart3" loCatId="relationship" qsTypeId="urn:microsoft.com/office/officeart/2005/8/quickstyle/3d4" qsCatId="3D" csTypeId="urn:microsoft.com/office/officeart/2005/8/colors/colorful2" csCatId="colorful" phldr="1"/>
      <dgm:spPr/>
    </dgm:pt>
    <dgm:pt modelId="{64261103-D1E8-4968-AD01-A7DDF0203104}">
      <dgm:prSet phldrT="[Texte]"/>
      <dgm:spPr/>
      <dgm:t>
        <a:bodyPr/>
        <a:lstStyle/>
        <a:p>
          <a:r>
            <a:rPr lang="fr-FR" dirty="0"/>
            <a:t>Les Chambres</a:t>
          </a:r>
        </a:p>
        <a:p>
          <a:r>
            <a:rPr lang="fr-FR" dirty="0"/>
            <a:t>exécutives et d’appel</a:t>
          </a:r>
        </a:p>
      </dgm:t>
    </dgm:pt>
    <dgm:pt modelId="{BBD863A2-7B64-4E30-A2AA-C08223E86DB3}" type="parTrans" cxnId="{E1B081BA-BCC1-4078-857B-73FF2CF2D643}">
      <dgm:prSet/>
      <dgm:spPr/>
      <dgm:t>
        <a:bodyPr/>
        <a:lstStyle/>
        <a:p>
          <a:endParaRPr lang="fr-FR"/>
        </a:p>
      </dgm:t>
    </dgm:pt>
    <dgm:pt modelId="{DA10A3A7-76A3-436F-B582-D0E66FFA967C}" type="sibTrans" cxnId="{E1B081BA-BCC1-4078-857B-73FF2CF2D643}">
      <dgm:prSet/>
      <dgm:spPr/>
      <dgm:t>
        <a:bodyPr/>
        <a:lstStyle/>
        <a:p>
          <a:endParaRPr lang="fr-FR"/>
        </a:p>
      </dgm:t>
    </dgm:pt>
    <dgm:pt modelId="{8AC36653-92F5-4154-9763-5C8950954D57}">
      <dgm:prSet phldrT="[Texte]"/>
      <dgm:spPr/>
      <dgm:t>
        <a:bodyPr/>
        <a:lstStyle/>
        <a:p>
          <a:r>
            <a:rPr lang="fr-FR" dirty="0"/>
            <a:t>Le Conseil National</a:t>
          </a:r>
        </a:p>
      </dgm:t>
    </dgm:pt>
    <dgm:pt modelId="{B241416C-93FA-47D5-9FDD-B9EDCCED5105}" type="parTrans" cxnId="{C84ED950-F567-4AB4-B5AD-FB79699A9DF7}">
      <dgm:prSet/>
      <dgm:spPr/>
      <dgm:t>
        <a:bodyPr/>
        <a:lstStyle/>
        <a:p>
          <a:endParaRPr lang="fr-FR"/>
        </a:p>
      </dgm:t>
    </dgm:pt>
    <dgm:pt modelId="{AFF4D41C-6D8B-442C-8CBD-1B2C1791D9FC}" type="sibTrans" cxnId="{C84ED950-F567-4AB4-B5AD-FB79699A9DF7}">
      <dgm:prSet/>
      <dgm:spPr/>
      <dgm:t>
        <a:bodyPr/>
        <a:lstStyle/>
        <a:p>
          <a:endParaRPr lang="fr-FR"/>
        </a:p>
      </dgm:t>
    </dgm:pt>
    <dgm:pt modelId="{6A3EC9BB-822C-4AA1-AAA9-541C1AD0EE5C}">
      <dgm:prSet phldrT="[Texte]"/>
      <dgm:spPr/>
      <dgm:t>
        <a:bodyPr/>
        <a:lstStyle/>
        <a:p>
          <a:r>
            <a:rPr lang="fr-FR" dirty="0"/>
            <a:t>Le Bureau</a:t>
          </a:r>
        </a:p>
      </dgm:t>
    </dgm:pt>
    <dgm:pt modelId="{6C684CBA-FD43-4536-803E-B94BC26FCC2C}" type="parTrans" cxnId="{5956D2A8-46E6-408D-875E-77CE4C14E1A6}">
      <dgm:prSet/>
      <dgm:spPr/>
      <dgm:t>
        <a:bodyPr/>
        <a:lstStyle/>
        <a:p>
          <a:endParaRPr lang="fr-FR"/>
        </a:p>
      </dgm:t>
    </dgm:pt>
    <dgm:pt modelId="{E101E021-EE43-418C-92BC-2A3654852ECD}" type="sibTrans" cxnId="{5956D2A8-46E6-408D-875E-77CE4C14E1A6}">
      <dgm:prSet/>
      <dgm:spPr/>
      <dgm:t>
        <a:bodyPr/>
        <a:lstStyle/>
        <a:p>
          <a:endParaRPr lang="fr-FR"/>
        </a:p>
      </dgm:t>
    </dgm:pt>
    <dgm:pt modelId="{7AB69372-95DD-49B1-81C1-EDE72E75CD04}" type="pres">
      <dgm:prSet presAssocID="{8301BECE-C2B7-41C5-BC2D-26D70DFAC148}" presName="compositeShape" presStyleCnt="0">
        <dgm:presLayoutVars>
          <dgm:chMax val="7"/>
          <dgm:dir/>
          <dgm:resizeHandles val="exact"/>
        </dgm:presLayoutVars>
      </dgm:prSet>
      <dgm:spPr/>
    </dgm:pt>
    <dgm:pt modelId="{18930B25-2246-4B7E-983E-CF320B61EF87}" type="pres">
      <dgm:prSet presAssocID="{8301BECE-C2B7-41C5-BC2D-26D70DFAC148}" presName="wedge1" presStyleLbl="node1" presStyleIdx="0" presStyleCnt="3"/>
      <dgm:spPr/>
      <dgm:t>
        <a:bodyPr/>
        <a:lstStyle/>
        <a:p>
          <a:endParaRPr lang="fr-FR"/>
        </a:p>
      </dgm:t>
    </dgm:pt>
    <dgm:pt modelId="{2E43A3F8-4FF3-4D54-8D07-5564A859BEAF}" type="pres">
      <dgm:prSet presAssocID="{8301BECE-C2B7-41C5-BC2D-26D70DFAC148}" presName="wedge1Tx" presStyleLbl="node1" presStyleIdx="0" presStyleCnt="3">
        <dgm:presLayoutVars>
          <dgm:chMax val="0"/>
          <dgm:chPref val="0"/>
          <dgm:bulletEnabled val="1"/>
        </dgm:presLayoutVars>
      </dgm:prSet>
      <dgm:spPr/>
      <dgm:t>
        <a:bodyPr/>
        <a:lstStyle/>
        <a:p>
          <a:endParaRPr lang="fr-FR"/>
        </a:p>
      </dgm:t>
    </dgm:pt>
    <dgm:pt modelId="{9FAAFBB9-8BC8-4739-9440-DF91262F0530}" type="pres">
      <dgm:prSet presAssocID="{8301BECE-C2B7-41C5-BC2D-26D70DFAC148}" presName="wedge2" presStyleLbl="node1" presStyleIdx="1" presStyleCnt="3" custScaleY="118287" custLinFactNeighborX="2449" custLinFactNeighborY="980"/>
      <dgm:spPr/>
      <dgm:t>
        <a:bodyPr/>
        <a:lstStyle/>
        <a:p>
          <a:endParaRPr lang="fr-FR"/>
        </a:p>
      </dgm:t>
    </dgm:pt>
    <dgm:pt modelId="{BDE562A6-9936-4EA2-A2E3-0D50823FB277}" type="pres">
      <dgm:prSet presAssocID="{8301BECE-C2B7-41C5-BC2D-26D70DFAC148}" presName="wedge2Tx" presStyleLbl="node1" presStyleIdx="1" presStyleCnt="3">
        <dgm:presLayoutVars>
          <dgm:chMax val="0"/>
          <dgm:chPref val="0"/>
          <dgm:bulletEnabled val="1"/>
        </dgm:presLayoutVars>
      </dgm:prSet>
      <dgm:spPr/>
      <dgm:t>
        <a:bodyPr/>
        <a:lstStyle/>
        <a:p>
          <a:endParaRPr lang="fr-FR"/>
        </a:p>
      </dgm:t>
    </dgm:pt>
    <dgm:pt modelId="{CA99F900-BE42-4BD8-AB9D-651B1467EFA3}" type="pres">
      <dgm:prSet presAssocID="{8301BECE-C2B7-41C5-BC2D-26D70DFAC148}" presName="wedge3" presStyleLbl="node1" presStyleIdx="2" presStyleCnt="3" custScaleX="100621" custScaleY="107305"/>
      <dgm:spPr/>
      <dgm:t>
        <a:bodyPr/>
        <a:lstStyle/>
        <a:p>
          <a:endParaRPr lang="fr-FR"/>
        </a:p>
      </dgm:t>
    </dgm:pt>
    <dgm:pt modelId="{15A44104-D3AE-4B6E-882A-ADD7F425169D}" type="pres">
      <dgm:prSet presAssocID="{8301BECE-C2B7-41C5-BC2D-26D70DFAC148}" presName="wedge3Tx" presStyleLbl="node1" presStyleIdx="2" presStyleCnt="3">
        <dgm:presLayoutVars>
          <dgm:chMax val="0"/>
          <dgm:chPref val="0"/>
          <dgm:bulletEnabled val="1"/>
        </dgm:presLayoutVars>
      </dgm:prSet>
      <dgm:spPr/>
      <dgm:t>
        <a:bodyPr/>
        <a:lstStyle/>
        <a:p>
          <a:endParaRPr lang="fr-FR"/>
        </a:p>
      </dgm:t>
    </dgm:pt>
  </dgm:ptLst>
  <dgm:cxnLst>
    <dgm:cxn modelId="{2DE4F59E-7576-3443-B20B-3F11233295AE}" type="presOf" srcId="{64261103-D1E8-4968-AD01-A7DDF0203104}" destId="{2E43A3F8-4FF3-4D54-8D07-5564A859BEAF}" srcOrd="1" destOrd="0" presId="urn:microsoft.com/office/officeart/2005/8/layout/chart3"/>
    <dgm:cxn modelId="{8FBD3C00-CA84-3241-8298-5588A7A2F4B4}" type="presOf" srcId="{8AC36653-92F5-4154-9763-5C8950954D57}" destId="{9FAAFBB9-8BC8-4739-9440-DF91262F0530}" srcOrd="0" destOrd="0" presId="urn:microsoft.com/office/officeart/2005/8/layout/chart3"/>
    <dgm:cxn modelId="{1446A024-AF57-084B-A2A1-D1AA4FF65AC4}" type="presOf" srcId="{8301BECE-C2B7-41C5-BC2D-26D70DFAC148}" destId="{7AB69372-95DD-49B1-81C1-EDE72E75CD04}" srcOrd="0" destOrd="0" presId="urn:microsoft.com/office/officeart/2005/8/layout/chart3"/>
    <dgm:cxn modelId="{588A7667-8087-7941-AD46-AB2480A49BDE}" type="presOf" srcId="{6A3EC9BB-822C-4AA1-AAA9-541C1AD0EE5C}" destId="{15A44104-D3AE-4B6E-882A-ADD7F425169D}" srcOrd="1" destOrd="0" presId="urn:microsoft.com/office/officeart/2005/8/layout/chart3"/>
    <dgm:cxn modelId="{A2B3F816-91D0-3B45-8F0F-81D829E89743}" type="presOf" srcId="{64261103-D1E8-4968-AD01-A7DDF0203104}" destId="{18930B25-2246-4B7E-983E-CF320B61EF87}" srcOrd="0" destOrd="0" presId="urn:microsoft.com/office/officeart/2005/8/layout/chart3"/>
    <dgm:cxn modelId="{5956D2A8-46E6-408D-875E-77CE4C14E1A6}" srcId="{8301BECE-C2B7-41C5-BC2D-26D70DFAC148}" destId="{6A3EC9BB-822C-4AA1-AAA9-541C1AD0EE5C}" srcOrd="2" destOrd="0" parTransId="{6C684CBA-FD43-4536-803E-B94BC26FCC2C}" sibTransId="{E101E021-EE43-418C-92BC-2A3654852ECD}"/>
    <dgm:cxn modelId="{E7403B0F-7178-1F4B-822D-32158F740C11}" type="presOf" srcId="{8AC36653-92F5-4154-9763-5C8950954D57}" destId="{BDE562A6-9936-4EA2-A2E3-0D50823FB277}" srcOrd="1" destOrd="0" presId="urn:microsoft.com/office/officeart/2005/8/layout/chart3"/>
    <dgm:cxn modelId="{92E6AC99-D81A-6649-95DF-641B533C2A56}" type="presOf" srcId="{6A3EC9BB-822C-4AA1-AAA9-541C1AD0EE5C}" destId="{CA99F900-BE42-4BD8-AB9D-651B1467EFA3}" srcOrd="0" destOrd="0" presId="urn:microsoft.com/office/officeart/2005/8/layout/chart3"/>
    <dgm:cxn modelId="{C84ED950-F567-4AB4-B5AD-FB79699A9DF7}" srcId="{8301BECE-C2B7-41C5-BC2D-26D70DFAC148}" destId="{8AC36653-92F5-4154-9763-5C8950954D57}" srcOrd="1" destOrd="0" parTransId="{B241416C-93FA-47D5-9FDD-B9EDCCED5105}" sibTransId="{AFF4D41C-6D8B-442C-8CBD-1B2C1791D9FC}"/>
    <dgm:cxn modelId="{E1B081BA-BCC1-4078-857B-73FF2CF2D643}" srcId="{8301BECE-C2B7-41C5-BC2D-26D70DFAC148}" destId="{64261103-D1E8-4968-AD01-A7DDF0203104}" srcOrd="0" destOrd="0" parTransId="{BBD863A2-7B64-4E30-A2AA-C08223E86DB3}" sibTransId="{DA10A3A7-76A3-436F-B582-D0E66FFA967C}"/>
    <dgm:cxn modelId="{334414B0-83FD-BE4E-91A8-CCEE8E2F3F50}" type="presParOf" srcId="{7AB69372-95DD-49B1-81C1-EDE72E75CD04}" destId="{18930B25-2246-4B7E-983E-CF320B61EF87}" srcOrd="0" destOrd="0" presId="urn:microsoft.com/office/officeart/2005/8/layout/chart3"/>
    <dgm:cxn modelId="{B7FE478D-E712-A04D-A688-14E22F906C12}" type="presParOf" srcId="{7AB69372-95DD-49B1-81C1-EDE72E75CD04}" destId="{2E43A3F8-4FF3-4D54-8D07-5564A859BEAF}" srcOrd="1" destOrd="0" presId="urn:microsoft.com/office/officeart/2005/8/layout/chart3"/>
    <dgm:cxn modelId="{FA2E6FAE-765E-6045-97CE-1684A71E4664}" type="presParOf" srcId="{7AB69372-95DD-49B1-81C1-EDE72E75CD04}" destId="{9FAAFBB9-8BC8-4739-9440-DF91262F0530}" srcOrd="2" destOrd="0" presId="urn:microsoft.com/office/officeart/2005/8/layout/chart3"/>
    <dgm:cxn modelId="{BA73E67F-45F7-BC4D-8C67-44A8A0EA80B5}" type="presParOf" srcId="{7AB69372-95DD-49B1-81C1-EDE72E75CD04}" destId="{BDE562A6-9936-4EA2-A2E3-0D50823FB277}" srcOrd="3" destOrd="0" presId="urn:microsoft.com/office/officeart/2005/8/layout/chart3"/>
    <dgm:cxn modelId="{5E2554C8-7D11-B541-8F71-F3644FAF1CB4}" type="presParOf" srcId="{7AB69372-95DD-49B1-81C1-EDE72E75CD04}" destId="{CA99F900-BE42-4BD8-AB9D-651B1467EFA3}" srcOrd="4" destOrd="0" presId="urn:microsoft.com/office/officeart/2005/8/layout/chart3"/>
    <dgm:cxn modelId="{12A545EA-1C28-DA4F-B1AB-5DB18E717EF7}" type="presParOf" srcId="{7AB69372-95DD-49B1-81C1-EDE72E75CD04}" destId="{15A44104-D3AE-4B6E-882A-ADD7F425169D}"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01BECE-C2B7-41C5-BC2D-26D70DFAC148}" type="doc">
      <dgm:prSet loTypeId="urn:microsoft.com/office/officeart/2005/8/layout/chart3" loCatId="relationship" qsTypeId="urn:microsoft.com/office/officeart/2005/8/quickstyle/3d4" qsCatId="3D" csTypeId="urn:microsoft.com/office/officeart/2005/8/colors/colorful2" csCatId="colorful" phldr="1"/>
      <dgm:spPr/>
    </dgm:pt>
    <dgm:pt modelId="{64261103-D1E8-4968-AD01-A7DDF0203104}">
      <dgm:prSet phldrT="[Texte]"/>
      <dgm:spPr/>
      <dgm:t>
        <a:bodyPr/>
        <a:lstStyle/>
        <a:p>
          <a:r>
            <a:rPr lang="fr-FR" dirty="0"/>
            <a:t>Les Chambres</a:t>
          </a:r>
        </a:p>
        <a:p>
          <a:r>
            <a:rPr lang="fr-FR" dirty="0"/>
            <a:t>exécutives et d’appel</a:t>
          </a:r>
        </a:p>
      </dgm:t>
    </dgm:pt>
    <dgm:pt modelId="{BBD863A2-7B64-4E30-A2AA-C08223E86DB3}" type="parTrans" cxnId="{E1B081BA-BCC1-4078-857B-73FF2CF2D643}">
      <dgm:prSet/>
      <dgm:spPr/>
      <dgm:t>
        <a:bodyPr/>
        <a:lstStyle/>
        <a:p>
          <a:endParaRPr lang="fr-FR"/>
        </a:p>
      </dgm:t>
    </dgm:pt>
    <dgm:pt modelId="{DA10A3A7-76A3-436F-B582-D0E66FFA967C}" type="sibTrans" cxnId="{E1B081BA-BCC1-4078-857B-73FF2CF2D643}">
      <dgm:prSet/>
      <dgm:spPr/>
      <dgm:t>
        <a:bodyPr/>
        <a:lstStyle/>
        <a:p>
          <a:endParaRPr lang="fr-FR"/>
        </a:p>
      </dgm:t>
    </dgm:pt>
    <dgm:pt modelId="{8AC36653-92F5-4154-9763-5C8950954D57}">
      <dgm:prSet phldrT="[Texte]"/>
      <dgm:spPr/>
      <dgm:t>
        <a:bodyPr/>
        <a:lstStyle/>
        <a:p>
          <a:r>
            <a:rPr lang="fr-FR" dirty="0"/>
            <a:t>Le Conseil National</a:t>
          </a:r>
        </a:p>
      </dgm:t>
    </dgm:pt>
    <dgm:pt modelId="{B241416C-93FA-47D5-9FDD-B9EDCCED5105}" type="parTrans" cxnId="{C84ED950-F567-4AB4-B5AD-FB79699A9DF7}">
      <dgm:prSet/>
      <dgm:spPr/>
      <dgm:t>
        <a:bodyPr/>
        <a:lstStyle/>
        <a:p>
          <a:endParaRPr lang="fr-FR"/>
        </a:p>
      </dgm:t>
    </dgm:pt>
    <dgm:pt modelId="{AFF4D41C-6D8B-442C-8CBD-1B2C1791D9FC}" type="sibTrans" cxnId="{C84ED950-F567-4AB4-B5AD-FB79699A9DF7}">
      <dgm:prSet/>
      <dgm:spPr/>
      <dgm:t>
        <a:bodyPr/>
        <a:lstStyle/>
        <a:p>
          <a:endParaRPr lang="fr-FR"/>
        </a:p>
      </dgm:t>
    </dgm:pt>
    <dgm:pt modelId="{6A3EC9BB-822C-4AA1-AAA9-541C1AD0EE5C}">
      <dgm:prSet phldrT="[Texte]"/>
      <dgm:spPr/>
      <dgm:t>
        <a:bodyPr/>
        <a:lstStyle/>
        <a:p>
          <a:r>
            <a:rPr lang="fr-FR" dirty="0"/>
            <a:t>Le Bureau</a:t>
          </a:r>
        </a:p>
      </dgm:t>
    </dgm:pt>
    <dgm:pt modelId="{6C684CBA-FD43-4536-803E-B94BC26FCC2C}" type="parTrans" cxnId="{5956D2A8-46E6-408D-875E-77CE4C14E1A6}">
      <dgm:prSet/>
      <dgm:spPr/>
      <dgm:t>
        <a:bodyPr/>
        <a:lstStyle/>
        <a:p>
          <a:endParaRPr lang="fr-FR"/>
        </a:p>
      </dgm:t>
    </dgm:pt>
    <dgm:pt modelId="{E101E021-EE43-418C-92BC-2A3654852ECD}" type="sibTrans" cxnId="{5956D2A8-46E6-408D-875E-77CE4C14E1A6}">
      <dgm:prSet/>
      <dgm:spPr/>
      <dgm:t>
        <a:bodyPr/>
        <a:lstStyle/>
        <a:p>
          <a:endParaRPr lang="fr-FR"/>
        </a:p>
      </dgm:t>
    </dgm:pt>
    <dgm:pt modelId="{7AB69372-95DD-49B1-81C1-EDE72E75CD04}" type="pres">
      <dgm:prSet presAssocID="{8301BECE-C2B7-41C5-BC2D-26D70DFAC148}" presName="compositeShape" presStyleCnt="0">
        <dgm:presLayoutVars>
          <dgm:chMax val="7"/>
          <dgm:dir/>
          <dgm:resizeHandles val="exact"/>
        </dgm:presLayoutVars>
      </dgm:prSet>
      <dgm:spPr/>
    </dgm:pt>
    <dgm:pt modelId="{18930B25-2246-4B7E-983E-CF320B61EF87}" type="pres">
      <dgm:prSet presAssocID="{8301BECE-C2B7-41C5-BC2D-26D70DFAC148}" presName="wedge1" presStyleLbl="node1" presStyleIdx="0" presStyleCnt="3"/>
      <dgm:spPr/>
      <dgm:t>
        <a:bodyPr/>
        <a:lstStyle/>
        <a:p>
          <a:endParaRPr lang="fr-FR"/>
        </a:p>
      </dgm:t>
    </dgm:pt>
    <dgm:pt modelId="{2E43A3F8-4FF3-4D54-8D07-5564A859BEAF}" type="pres">
      <dgm:prSet presAssocID="{8301BECE-C2B7-41C5-BC2D-26D70DFAC148}" presName="wedge1Tx" presStyleLbl="node1" presStyleIdx="0" presStyleCnt="3">
        <dgm:presLayoutVars>
          <dgm:chMax val="0"/>
          <dgm:chPref val="0"/>
          <dgm:bulletEnabled val="1"/>
        </dgm:presLayoutVars>
      </dgm:prSet>
      <dgm:spPr/>
      <dgm:t>
        <a:bodyPr/>
        <a:lstStyle/>
        <a:p>
          <a:endParaRPr lang="fr-FR"/>
        </a:p>
      </dgm:t>
    </dgm:pt>
    <dgm:pt modelId="{9FAAFBB9-8BC8-4739-9440-DF91262F0530}" type="pres">
      <dgm:prSet presAssocID="{8301BECE-C2B7-41C5-BC2D-26D70DFAC148}" presName="wedge2" presStyleLbl="node1" presStyleIdx="1" presStyleCnt="3" custScaleY="118287" custLinFactNeighborX="3429" custLinFactNeighborY="2205"/>
      <dgm:spPr/>
      <dgm:t>
        <a:bodyPr/>
        <a:lstStyle/>
        <a:p>
          <a:endParaRPr lang="fr-FR"/>
        </a:p>
      </dgm:t>
    </dgm:pt>
    <dgm:pt modelId="{BDE562A6-9936-4EA2-A2E3-0D50823FB277}" type="pres">
      <dgm:prSet presAssocID="{8301BECE-C2B7-41C5-BC2D-26D70DFAC148}" presName="wedge2Tx" presStyleLbl="node1" presStyleIdx="1" presStyleCnt="3">
        <dgm:presLayoutVars>
          <dgm:chMax val="0"/>
          <dgm:chPref val="0"/>
          <dgm:bulletEnabled val="1"/>
        </dgm:presLayoutVars>
      </dgm:prSet>
      <dgm:spPr/>
      <dgm:t>
        <a:bodyPr/>
        <a:lstStyle/>
        <a:p>
          <a:endParaRPr lang="fr-FR"/>
        </a:p>
      </dgm:t>
    </dgm:pt>
    <dgm:pt modelId="{CA99F900-BE42-4BD8-AB9D-651B1467EFA3}" type="pres">
      <dgm:prSet presAssocID="{8301BECE-C2B7-41C5-BC2D-26D70DFAC148}" presName="wedge3" presStyleLbl="node1" presStyleIdx="2" presStyleCnt="3" custScaleX="102251" custScaleY="107305"/>
      <dgm:spPr/>
      <dgm:t>
        <a:bodyPr/>
        <a:lstStyle/>
        <a:p>
          <a:endParaRPr lang="fr-FR"/>
        </a:p>
      </dgm:t>
    </dgm:pt>
    <dgm:pt modelId="{15A44104-D3AE-4B6E-882A-ADD7F425169D}" type="pres">
      <dgm:prSet presAssocID="{8301BECE-C2B7-41C5-BC2D-26D70DFAC148}" presName="wedge3Tx" presStyleLbl="node1" presStyleIdx="2" presStyleCnt="3">
        <dgm:presLayoutVars>
          <dgm:chMax val="0"/>
          <dgm:chPref val="0"/>
          <dgm:bulletEnabled val="1"/>
        </dgm:presLayoutVars>
      </dgm:prSet>
      <dgm:spPr/>
      <dgm:t>
        <a:bodyPr/>
        <a:lstStyle/>
        <a:p>
          <a:endParaRPr lang="fr-FR"/>
        </a:p>
      </dgm:t>
    </dgm:pt>
  </dgm:ptLst>
  <dgm:cxnLst>
    <dgm:cxn modelId="{9AB94D68-D886-4C8C-B61B-0E999E66A1E8}" type="presOf" srcId="{8301BECE-C2B7-41C5-BC2D-26D70DFAC148}" destId="{7AB69372-95DD-49B1-81C1-EDE72E75CD04}" srcOrd="0" destOrd="0" presId="urn:microsoft.com/office/officeart/2005/8/layout/chart3"/>
    <dgm:cxn modelId="{E1B081BA-BCC1-4078-857B-73FF2CF2D643}" srcId="{8301BECE-C2B7-41C5-BC2D-26D70DFAC148}" destId="{64261103-D1E8-4968-AD01-A7DDF0203104}" srcOrd="0" destOrd="0" parTransId="{BBD863A2-7B64-4E30-A2AA-C08223E86DB3}" sibTransId="{DA10A3A7-76A3-436F-B582-D0E66FFA967C}"/>
    <dgm:cxn modelId="{5956D2A8-46E6-408D-875E-77CE4C14E1A6}" srcId="{8301BECE-C2B7-41C5-BC2D-26D70DFAC148}" destId="{6A3EC9BB-822C-4AA1-AAA9-541C1AD0EE5C}" srcOrd="2" destOrd="0" parTransId="{6C684CBA-FD43-4536-803E-B94BC26FCC2C}" sibTransId="{E101E021-EE43-418C-92BC-2A3654852ECD}"/>
    <dgm:cxn modelId="{7BCE6420-DBD7-418E-9695-BDE55473C0BA}" type="presOf" srcId="{6A3EC9BB-822C-4AA1-AAA9-541C1AD0EE5C}" destId="{15A44104-D3AE-4B6E-882A-ADD7F425169D}" srcOrd="1" destOrd="0" presId="urn:microsoft.com/office/officeart/2005/8/layout/chart3"/>
    <dgm:cxn modelId="{4DE2107D-AD82-470A-A4E2-EA09B700BB0E}" type="presOf" srcId="{8AC36653-92F5-4154-9763-5C8950954D57}" destId="{BDE562A6-9936-4EA2-A2E3-0D50823FB277}" srcOrd="1" destOrd="0" presId="urn:microsoft.com/office/officeart/2005/8/layout/chart3"/>
    <dgm:cxn modelId="{C84ED950-F567-4AB4-B5AD-FB79699A9DF7}" srcId="{8301BECE-C2B7-41C5-BC2D-26D70DFAC148}" destId="{8AC36653-92F5-4154-9763-5C8950954D57}" srcOrd="1" destOrd="0" parTransId="{B241416C-93FA-47D5-9FDD-B9EDCCED5105}" sibTransId="{AFF4D41C-6D8B-442C-8CBD-1B2C1791D9FC}"/>
    <dgm:cxn modelId="{7C0FA16F-61AE-40BA-AE84-03D36C032BD9}" type="presOf" srcId="{8AC36653-92F5-4154-9763-5C8950954D57}" destId="{9FAAFBB9-8BC8-4739-9440-DF91262F0530}" srcOrd="0" destOrd="0" presId="urn:microsoft.com/office/officeart/2005/8/layout/chart3"/>
    <dgm:cxn modelId="{5124FAB1-55DD-4149-9FF8-220C3AAB8255}" type="presOf" srcId="{64261103-D1E8-4968-AD01-A7DDF0203104}" destId="{2E43A3F8-4FF3-4D54-8D07-5564A859BEAF}" srcOrd="1" destOrd="0" presId="urn:microsoft.com/office/officeart/2005/8/layout/chart3"/>
    <dgm:cxn modelId="{6DF24E4C-061F-4503-AD0D-E001FC020DB5}" type="presOf" srcId="{64261103-D1E8-4968-AD01-A7DDF0203104}" destId="{18930B25-2246-4B7E-983E-CF320B61EF87}" srcOrd="0" destOrd="0" presId="urn:microsoft.com/office/officeart/2005/8/layout/chart3"/>
    <dgm:cxn modelId="{298283B4-7F67-49DF-812C-94CBA51D7C4D}" type="presOf" srcId="{6A3EC9BB-822C-4AA1-AAA9-541C1AD0EE5C}" destId="{CA99F900-BE42-4BD8-AB9D-651B1467EFA3}" srcOrd="0" destOrd="0" presId="urn:microsoft.com/office/officeart/2005/8/layout/chart3"/>
    <dgm:cxn modelId="{4D233FEC-C10D-44EF-90D2-F35FC37D4B3E}" type="presParOf" srcId="{7AB69372-95DD-49B1-81C1-EDE72E75CD04}" destId="{18930B25-2246-4B7E-983E-CF320B61EF87}" srcOrd="0" destOrd="0" presId="urn:microsoft.com/office/officeart/2005/8/layout/chart3"/>
    <dgm:cxn modelId="{9664FB7D-F6DE-4EE5-893A-83463CDD75D5}" type="presParOf" srcId="{7AB69372-95DD-49B1-81C1-EDE72E75CD04}" destId="{2E43A3F8-4FF3-4D54-8D07-5564A859BEAF}" srcOrd="1" destOrd="0" presId="urn:microsoft.com/office/officeart/2005/8/layout/chart3"/>
    <dgm:cxn modelId="{65512137-9F6F-47D9-9B2D-0EEA72D0FECA}" type="presParOf" srcId="{7AB69372-95DD-49B1-81C1-EDE72E75CD04}" destId="{9FAAFBB9-8BC8-4739-9440-DF91262F0530}" srcOrd="2" destOrd="0" presId="urn:microsoft.com/office/officeart/2005/8/layout/chart3"/>
    <dgm:cxn modelId="{3FE9AB94-5E26-42E2-93C4-23175EF0839B}" type="presParOf" srcId="{7AB69372-95DD-49B1-81C1-EDE72E75CD04}" destId="{BDE562A6-9936-4EA2-A2E3-0D50823FB277}" srcOrd="3" destOrd="0" presId="urn:microsoft.com/office/officeart/2005/8/layout/chart3"/>
    <dgm:cxn modelId="{2769E76F-AFD3-47A3-B09F-7217FC5D59BF}" type="presParOf" srcId="{7AB69372-95DD-49B1-81C1-EDE72E75CD04}" destId="{CA99F900-BE42-4BD8-AB9D-651B1467EFA3}" srcOrd="4" destOrd="0" presId="urn:microsoft.com/office/officeart/2005/8/layout/chart3"/>
    <dgm:cxn modelId="{EE597D8F-65A5-4391-9EC3-C4E5E191A085}" type="presParOf" srcId="{7AB69372-95DD-49B1-81C1-EDE72E75CD04}" destId="{15A44104-D3AE-4B6E-882A-ADD7F425169D}"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30B25-2246-4B7E-983E-CF320B61EF87}">
      <dsp:nvSpPr>
        <dsp:cNvPr id="0" name=""/>
        <dsp:cNvSpPr/>
      </dsp:nvSpPr>
      <dsp:spPr>
        <a:xfrm>
          <a:off x="3401214" y="257179"/>
          <a:ext cx="3927837" cy="3927837"/>
        </a:xfrm>
        <a:prstGeom prst="pie">
          <a:avLst>
            <a:gd name="adj1" fmla="val 16200000"/>
            <a:gd name="adj2" fmla="val 180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Les Chambres</a:t>
          </a:r>
        </a:p>
        <a:p>
          <a:pPr lvl="0" algn="ctr" defTabSz="889000">
            <a:lnSpc>
              <a:spcPct val="90000"/>
            </a:lnSpc>
            <a:spcBef>
              <a:spcPct val="0"/>
            </a:spcBef>
            <a:spcAft>
              <a:spcPct val="35000"/>
            </a:spcAft>
          </a:pPr>
          <a:r>
            <a:rPr lang="fr-FR" sz="2000" kern="1200" dirty="0"/>
            <a:t>exécutives et d’appel</a:t>
          </a:r>
        </a:p>
      </dsp:txBody>
      <dsp:txXfrm>
        <a:off x="5536742" y="981959"/>
        <a:ext cx="1332659" cy="1309279"/>
      </dsp:txXfrm>
    </dsp:sp>
    <dsp:sp modelId="{9FAAFBB9-8BC8-4739-9440-DF91262F0530}">
      <dsp:nvSpPr>
        <dsp:cNvPr id="0" name=""/>
        <dsp:cNvSpPr/>
      </dsp:nvSpPr>
      <dsp:spPr>
        <a:xfrm>
          <a:off x="3294936" y="53430"/>
          <a:ext cx="3927837" cy="4646121"/>
        </a:xfrm>
        <a:prstGeom prst="pie">
          <a:avLst>
            <a:gd name="adj1" fmla="val 1800000"/>
            <a:gd name="adj2" fmla="val 9000000"/>
          </a:avLst>
        </a:prstGeom>
        <a:solidFill>
          <a:schemeClr val="accent2">
            <a:hueOff val="2340760"/>
            <a:satOff val="-2919"/>
            <a:lumOff val="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 Conseil National</a:t>
          </a:r>
        </a:p>
      </dsp:txBody>
      <dsp:txXfrm>
        <a:off x="4370415" y="2984911"/>
        <a:ext cx="1776878" cy="1438085"/>
      </dsp:txXfrm>
    </dsp:sp>
    <dsp:sp modelId="{CA99F900-BE42-4BD8-AB9D-651B1467EFA3}">
      <dsp:nvSpPr>
        <dsp:cNvPr id="0" name=""/>
        <dsp:cNvSpPr/>
      </dsp:nvSpPr>
      <dsp:spPr>
        <a:xfrm>
          <a:off x="3186547" y="230615"/>
          <a:ext cx="3952229" cy="4214766"/>
        </a:xfrm>
        <a:prstGeom prst="pie">
          <a:avLst>
            <a:gd name="adj1" fmla="val 9000000"/>
            <a:gd name="adj2" fmla="val 16200000"/>
          </a:avLst>
        </a:prstGeom>
        <a:solidFill>
          <a:schemeClr val="accent2">
            <a:hueOff val="4681520"/>
            <a:satOff val="-5839"/>
            <a:lumOff val="1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 Bureau</a:t>
          </a:r>
        </a:p>
      </dsp:txBody>
      <dsp:txXfrm>
        <a:off x="3610001" y="1058515"/>
        <a:ext cx="1340934" cy="1404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30B25-2246-4B7E-983E-CF320B61EF87}">
      <dsp:nvSpPr>
        <dsp:cNvPr id="0" name=""/>
        <dsp:cNvSpPr/>
      </dsp:nvSpPr>
      <dsp:spPr>
        <a:xfrm>
          <a:off x="3401214" y="257179"/>
          <a:ext cx="3927837" cy="3927837"/>
        </a:xfrm>
        <a:prstGeom prst="pie">
          <a:avLst>
            <a:gd name="adj1" fmla="val 16200000"/>
            <a:gd name="adj2" fmla="val 180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Les Chambres</a:t>
          </a:r>
        </a:p>
        <a:p>
          <a:pPr lvl="0" algn="ctr" defTabSz="889000">
            <a:lnSpc>
              <a:spcPct val="90000"/>
            </a:lnSpc>
            <a:spcBef>
              <a:spcPct val="0"/>
            </a:spcBef>
            <a:spcAft>
              <a:spcPct val="35000"/>
            </a:spcAft>
          </a:pPr>
          <a:r>
            <a:rPr lang="fr-FR" sz="2000" kern="1200" dirty="0"/>
            <a:t>exécutives et d’appel</a:t>
          </a:r>
        </a:p>
      </dsp:txBody>
      <dsp:txXfrm>
        <a:off x="5536742" y="981959"/>
        <a:ext cx="1332659" cy="1309279"/>
      </dsp:txXfrm>
    </dsp:sp>
    <dsp:sp modelId="{9FAAFBB9-8BC8-4739-9440-DF91262F0530}">
      <dsp:nvSpPr>
        <dsp:cNvPr id="0" name=""/>
        <dsp:cNvSpPr/>
      </dsp:nvSpPr>
      <dsp:spPr>
        <a:xfrm>
          <a:off x="3294936" y="53430"/>
          <a:ext cx="3927837" cy="4646121"/>
        </a:xfrm>
        <a:prstGeom prst="pie">
          <a:avLst>
            <a:gd name="adj1" fmla="val 1800000"/>
            <a:gd name="adj2" fmla="val 9000000"/>
          </a:avLst>
        </a:prstGeom>
        <a:solidFill>
          <a:schemeClr val="accent2">
            <a:hueOff val="2340760"/>
            <a:satOff val="-2919"/>
            <a:lumOff val="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 Conseil National</a:t>
          </a:r>
        </a:p>
      </dsp:txBody>
      <dsp:txXfrm>
        <a:off x="4370415" y="2984911"/>
        <a:ext cx="1776878" cy="1438085"/>
      </dsp:txXfrm>
    </dsp:sp>
    <dsp:sp modelId="{CA99F900-BE42-4BD8-AB9D-651B1467EFA3}">
      <dsp:nvSpPr>
        <dsp:cNvPr id="0" name=""/>
        <dsp:cNvSpPr/>
      </dsp:nvSpPr>
      <dsp:spPr>
        <a:xfrm>
          <a:off x="3186547" y="230615"/>
          <a:ext cx="3952229" cy="4214766"/>
        </a:xfrm>
        <a:prstGeom prst="pie">
          <a:avLst>
            <a:gd name="adj1" fmla="val 9000000"/>
            <a:gd name="adj2" fmla="val 16200000"/>
          </a:avLst>
        </a:prstGeom>
        <a:solidFill>
          <a:schemeClr val="accent2">
            <a:hueOff val="4681520"/>
            <a:satOff val="-5839"/>
            <a:lumOff val="1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 Bureau</a:t>
          </a:r>
        </a:p>
      </dsp:txBody>
      <dsp:txXfrm>
        <a:off x="3610001" y="1058515"/>
        <a:ext cx="1340934" cy="1404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30B25-2246-4B7E-983E-CF320B61EF87}">
      <dsp:nvSpPr>
        <dsp:cNvPr id="0" name=""/>
        <dsp:cNvSpPr/>
      </dsp:nvSpPr>
      <dsp:spPr>
        <a:xfrm>
          <a:off x="3417220" y="257179"/>
          <a:ext cx="3927837" cy="3927837"/>
        </a:xfrm>
        <a:prstGeom prst="pie">
          <a:avLst>
            <a:gd name="adj1" fmla="val 16200000"/>
            <a:gd name="adj2" fmla="val 180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Les Chambres</a:t>
          </a:r>
        </a:p>
        <a:p>
          <a:pPr lvl="0" algn="ctr" defTabSz="889000">
            <a:lnSpc>
              <a:spcPct val="90000"/>
            </a:lnSpc>
            <a:spcBef>
              <a:spcPct val="0"/>
            </a:spcBef>
            <a:spcAft>
              <a:spcPct val="35000"/>
            </a:spcAft>
          </a:pPr>
          <a:r>
            <a:rPr lang="fr-FR" sz="2000" kern="1200" dirty="0"/>
            <a:t>exécutives et d’appel</a:t>
          </a:r>
        </a:p>
      </dsp:txBody>
      <dsp:txXfrm>
        <a:off x="5552748" y="981959"/>
        <a:ext cx="1332659" cy="1309279"/>
      </dsp:txXfrm>
    </dsp:sp>
    <dsp:sp modelId="{9FAAFBB9-8BC8-4739-9440-DF91262F0530}">
      <dsp:nvSpPr>
        <dsp:cNvPr id="0" name=""/>
        <dsp:cNvSpPr/>
      </dsp:nvSpPr>
      <dsp:spPr>
        <a:xfrm>
          <a:off x="3349435" y="101546"/>
          <a:ext cx="3927837" cy="4646121"/>
        </a:xfrm>
        <a:prstGeom prst="pie">
          <a:avLst>
            <a:gd name="adj1" fmla="val 1800000"/>
            <a:gd name="adj2" fmla="val 9000000"/>
          </a:avLst>
        </a:prstGeom>
        <a:solidFill>
          <a:schemeClr val="accent2">
            <a:hueOff val="2340760"/>
            <a:satOff val="-2919"/>
            <a:lumOff val="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 Conseil National</a:t>
          </a:r>
        </a:p>
      </dsp:txBody>
      <dsp:txXfrm>
        <a:off x="4424914" y="3033027"/>
        <a:ext cx="1776878" cy="1438085"/>
      </dsp:txXfrm>
    </dsp:sp>
    <dsp:sp modelId="{CA99F900-BE42-4BD8-AB9D-651B1467EFA3}">
      <dsp:nvSpPr>
        <dsp:cNvPr id="0" name=""/>
        <dsp:cNvSpPr/>
      </dsp:nvSpPr>
      <dsp:spPr>
        <a:xfrm>
          <a:off x="3170542" y="230615"/>
          <a:ext cx="4016253" cy="4214766"/>
        </a:xfrm>
        <a:prstGeom prst="pie">
          <a:avLst>
            <a:gd name="adj1" fmla="val 9000000"/>
            <a:gd name="adj2" fmla="val 16200000"/>
          </a:avLst>
        </a:prstGeom>
        <a:solidFill>
          <a:schemeClr val="accent2">
            <a:hueOff val="4681520"/>
            <a:satOff val="-5839"/>
            <a:lumOff val="1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a:t>Le Bureau</a:t>
          </a:r>
        </a:p>
      </dsp:txBody>
      <dsp:txXfrm>
        <a:off x="3600854" y="1058515"/>
        <a:ext cx="1362657" cy="140492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493116-7393-4AE3-ACC1-75EE2560433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xmlns="" id="{ACDADD37-44A4-464A-B361-3B964D890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xmlns="" id="{905D8AA2-006A-4317-BDF1-F1C6702C8776}"/>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5" name="Espace réservé du pied de page 4">
            <a:extLst>
              <a:ext uri="{FF2B5EF4-FFF2-40B4-BE49-F238E27FC236}">
                <a16:creationId xmlns:a16="http://schemas.microsoft.com/office/drawing/2014/main" xmlns="" id="{89D720A8-D0FD-4078-9D6F-8AE012D8537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xmlns="" id="{2B096428-BD9C-470C-BB0B-AF232C948F71}"/>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79037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BC9A025-47DE-41FF-AB35-4BEB4897831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xmlns="" id="{1782E0C3-EE18-45C5-B5F5-B1EC3B6B53B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xmlns="" id="{57D2933E-DD02-44CC-B870-1F7367BD13C3}"/>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5" name="Espace réservé du pied de page 4">
            <a:extLst>
              <a:ext uri="{FF2B5EF4-FFF2-40B4-BE49-F238E27FC236}">
                <a16:creationId xmlns:a16="http://schemas.microsoft.com/office/drawing/2014/main" xmlns="" id="{96608CF8-DA3E-4F2A-84AA-A7D97FE7EBC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xmlns="" id="{047FCDCC-8387-4A43-A074-F17DAB2D6510}"/>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15878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CE30A300-A203-423A-B60A-85F8CAC9AE7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xmlns="" id="{C6456F2F-A404-4D11-9562-49F8823F3BA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xmlns="" id="{C1FF12A3-3D3F-4C47-9CC5-B5D731638E99}"/>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5" name="Espace réservé du pied de page 4">
            <a:extLst>
              <a:ext uri="{FF2B5EF4-FFF2-40B4-BE49-F238E27FC236}">
                <a16:creationId xmlns:a16="http://schemas.microsoft.com/office/drawing/2014/main" xmlns="" id="{9E09ECC6-6EAB-4634-BC52-DA4A56AF53F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xmlns="" id="{E27C1DA7-EBF6-488F-95EB-CB0E7A7F25CC}"/>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374343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59DD10A-4410-4457-8723-62193AC3714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xmlns="" id="{901E8183-4A06-4DE3-8DD5-323CD4A6B5F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xmlns="" id="{9DC82549-3E55-41EA-8B17-4493DC9A6EA4}"/>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5" name="Espace réservé du pied de page 4">
            <a:extLst>
              <a:ext uri="{FF2B5EF4-FFF2-40B4-BE49-F238E27FC236}">
                <a16:creationId xmlns:a16="http://schemas.microsoft.com/office/drawing/2014/main" xmlns="" id="{9688A7CA-76C6-4D48-87D3-028C22BB340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xmlns="" id="{0466D06F-DDEC-467D-8E5D-22195C797DAE}"/>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62998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9B0A37-ED9F-4031-94B9-C6954AEF14B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xmlns="" id="{7E7B7ED7-0BD3-4AB5-8D75-875BC74D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C41D8846-8C7E-430F-A2F0-A8ECFE3CE46D}"/>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5" name="Espace réservé du pied de page 4">
            <a:extLst>
              <a:ext uri="{FF2B5EF4-FFF2-40B4-BE49-F238E27FC236}">
                <a16:creationId xmlns:a16="http://schemas.microsoft.com/office/drawing/2014/main" xmlns="" id="{194A1592-A9B4-4B0D-9D1A-4CADBDBA208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xmlns="" id="{99F3A5DB-0CB9-49E9-A3B3-FCB0763A9887}"/>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49076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349E57-65E2-4B0F-9B38-6D6674AD088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xmlns="" id="{A2D2D486-533C-480B-A815-1D70D31B0A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xmlns="" id="{6879BCE0-1D6A-4BA4-85DF-51B6B62453E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xmlns="" id="{58A48292-3925-4C74-83EB-8549A16E8BEF}"/>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6" name="Espace réservé du pied de page 5">
            <a:extLst>
              <a:ext uri="{FF2B5EF4-FFF2-40B4-BE49-F238E27FC236}">
                <a16:creationId xmlns:a16="http://schemas.microsoft.com/office/drawing/2014/main" xmlns="" id="{CC4AC936-AA4E-47C6-8498-EFBF6AB28A2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xmlns="" id="{DC31BE05-6F5A-4DE3-BE22-F57C6D3B9ECE}"/>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22207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EEF6FA2-7A01-46C9-B450-6D7EEA33ECC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xmlns="" id="{71989042-D7F9-42BE-AF20-5BAC47D2F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53CBEADC-FD5E-461A-99FB-7856558EE75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xmlns="" id="{21B42291-BC1B-4FE0-82FF-FBE0CE8EF5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BFE24FE9-4158-4335-A3AE-8F01F21ADEA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xmlns="" id="{4A363160-7D59-479B-B49F-2ACDE2A95ED1}"/>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8" name="Espace réservé du pied de page 7">
            <a:extLst>
              <a:ext uri="{FF2B5EF4-FFF2-40B4-BE49-F238E27FC236}">
                <a16:creationId xmlns:a16="http://schemas.microsoft.com/office/drawing/2014/main" xmlns="" id="{D4CC6A1B-1151-43B2-8A27-9CB223A03B3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xmlns="" id="{54A51CAD-FB33-4BD2-8ADA-1EF1A8E9DDCC}"/>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13310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1C93D44-B2B3-418D-ADC3-2C60C3744CC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xmlns="" id="{08DD4271-5C43-4571-9B3A-789BFC96FBE7}"/>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4" name="Espace réservé du pied de page 3">
            <a:extLst>
              <a:ext uri="{FF2B5EF4-FFF2-40B4-BE49-F238E27FC236}">
                <a16:creationId xmlns:a16="http://schemas.microsoft.com/office/drawing/2014/main" xmlns="" id="{6BDEBF86-F7F5-498C-8DFF-AA8DCEF80C6B}"/>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xmlns="" id="{3B8C53E3-9553-4C75-931F-F60B5676F174}"/>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425442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2D4FCAB7-18AE-4576-89CC-65748B06A774}"/>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3" name="Espace réservé du pied de page 2">
            <a:extLst>
              <a:ext uri="{FF2B5EF4-FFF2-40B4-BE49-F238E27FC236}">
                <a16:creationId xmlns:a16="http://schemas.microsoft.com/office/drawing/2014/main" xmlns="" id="{9D090CAD-7597-4E51-8F3E-EF50503D69AB}"/>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xmlns="" id="{D2AC13EB-7093-4AD8-90C5-761845A145E8}"/>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52057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9E6689-38DA-4D0E-A391-B97F6AD24E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xmlns="" id="{2BC4B2C3-ADDB-4E99-B0B6-3BBDC6F847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xmlns="" id="{36A0DC6F-B1CC-484F-A9B8-6D51C0FFF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3DE5FEF7-C199-4A45-9FD1-3456C925ACB5}"/>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6" name="Espace réservé du pied de page 5">
            <a:extLst>
              <a:ext uri="{FF2B5EF4-FFF2-40B4-BE49-F238E27FC236}">
                <a16:creationId xmlns:a16="http://schemas.microsoft.com/office/drawing/2014/main" xmlns="" id="{EEA212E8-4521-4A5E-881F-E64B7957D85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xmlns="" id="{63B3AF80-88C0-424C-9B97-474D3FB333A6}"/>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91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04E9F43-1B54-4539-82D0-7FFC6E06B0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xmlns="" id="{DFC217EF-5747-488D-9212-70C0A76A6C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xmlns="" id="{884FB6F9-3354-4E18-BB62-F00D82906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C8007439-81DA-48E8-AA7B-77060451212D}"/>
              </a:ext>
            </a:extLst>
          </p:cNvPr>
          <p:cNvSpPr>
            <a:spLocks noGrp="1"/>
          </p:cNvSpPr>
          <p:nvPr>
            <p:ph type="dt" sz="half" idx="10"/>
          </p:nvPr>
        </p:nvSpPr>
        <p:spPr/>
        <p:txBody>
          <a:bodyPr/>
          <a:lstStyle/>
          <a:p>
            <a:fld id="{DD345060-A994-4A58-BEE8-764C1401D790}" type="datetimeFigureOut">
              <a:rPr lang="fr-BE" smtClean="0"/>
              <a:t>14/11/20</a:t>
            </a:fld>
            <a:endParaRPr lang="fr-BE"/>
          </a:p>
        </p:txBody>
      </p:sp>
      <p:sp>
        <p:nvSpPr>
          <p:cNvPr id="6" name="Espace réservé du pied de page 5">
            <a:extLst>
              <a:ext uri="{FF2B5EF4-FFF2-40B4-BE49-F238E27FC236}">
                <a16:creationId xmlns:a16="http://schemas.microsoft.com/office/drawing/2014/main" xmlns="" id="{6F979D24-05F5-4610-BFE4-AE581F5E02E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xmlns="" id="{A5F5B582-5F45-47A5-8086-2167E4B4DA89}"/>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35852270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FDB5F566-DC7D-4A47-8964-5CD246C182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xmlns="" id="{4A433FAF-2181-4135-B553-D0EAE19F3A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xmlns="" id="{BA5C99B7-9299-4460-B48C-930587B9C2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45060-A994-4A58-BEE8-764C1401D790}" type="datetimeFigureOut">
              <a:rPr lang="fr-BE" smtClean="0"/>
              <a:t>14/11/20</a:t>
            </a:fld>
            <a:endParaRPr lang="fr-BE"/>
          </a:p>
        </p:txBody>
      </p:sp>
      <p:sp>
        <p:nvSpPr>
          <p:cNvPr id="5" name="Espace réservé du pied de page 4">
            <a:extLst>
              <a:ext uri="{FF2B5EF4-FFF2-40B4-BE49-F238E27FC236}">
                <a16:creationId xmlns:a16="http://schemas.microsoft.com/office/drawing/2014/main" xmlns="" id="{52E887BF-D34E-4F4D-BC4D-DE48BB08E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xmlns="" id="{3A19DB98-F3AC-4E32-949A-C95D11BB76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F084A-111F-4062-9D07-346B3727D243}" type="slidenum">
              <a:rPr lang="fr-BE" smtClean="0"/>
              <a:t>‹#›</a:t>
            </a:fld>
            <a:endParaRPr lang="fr-BE"/>
          </a:p>
        </p:txBody>
      </p:sp>
    </p:spTree>
    <p:extLst>
      <p:ext uri="{BB962C8B-B14F-4D97-AF65-F5344CB8AC3E}">
        <p14:creationId xmlns:p14="http://schemas.microsoft.com/office/powerpoint/2010/main" val="2666951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tordoirmarc.com/"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EA9C73AD-D5F9-4B46-94F4-C0CD6C128BB3}"/>
              </a:ext>
            </a:extLst>
          </p:cNvPr>
          <p:cNvSpPr txBox="1"/>
          <p:nvPr/>
        </p:nvSpPr>
        <p:spPr>
          <a:xfrm>
            <a:off x="1676400" y="823165"/>
            <a:ext cx="7963371" cy="923330"/>
          </a:xfrm>
          <a:prstGeom prst="rect">
            <a:avLst/>
          </a:prstGeom>
          <a:solidFill>
            <a:srgbClr val="FFC000"/>
          </a:solidFill>
        </p:spPr>
        <p:txBody>
          <a:bodyPr wrap="square" rtlCol="0">
            <a:spAutoFit/>
          </a:bodyPr>
          <a:lstStyle/>
          <a:p>
            <a:pPr algn="ctr"/>
            <a:r>
              <a:rPr lang="fr-BE" sz="2000" b="1" spc="300" dirty="0" smtClean="0">
                <a:solidFill>
                  <a:schemeClr val="tx1">
                    <a:lumMod val="75000"/>
                    <a:lumOff val="25000"/>
                  </a:schemeClr>
                </a:solidFill>
                <a:latin typeface="Avenir Next LT Pro" panose="020B0504020202020204" pitchFamily="34" charset="0"/>
              </a:rPr>
              <a:t>Cours de déontologie des agents immobiliers</a:t>
            </a:r>
          </a:p>
          <a:p>
            <a:pPr algn="ctr"/>
            <a:r>
              <a:rPr lang="fr-BE" sz="2000" b="1" spc="300" dirty="0" smtClean="0">
                <a:solidFill>
                  <a:schemeClr val="tx1">
                    <a:lumMod val="75000"/>
                    <a:lumOff val="25000"/>
                  </a:schemeClr>
                </a:solidFill>
                <a:latin typeface="Avenir Next LT Pro" panose="020B0504020202020204" pitchFamily="34" charset="0"/>
              </a:rPr>
              <a:t> </a:t>
            </a:r>
            <a:r>
              <a:rPr lang="fr-BE" sz="2000" b="1" spc="300" dirty="0" smtClean="0">
                <a:solidFill>
                  <a:schemeClr val="tx1">
                    <a:lumMod val="75000"/>
                    <a:lumOff val="25000"/>
                  </a:schemeClr>
                </a:solidFill>
                <a:latin typeface="Avenir Next LT Pro" panose="020B0504020202020204" pitchFamily="34" charset="0"/>
              </a:rPr>
              <a:t>2</a:t>
            </a:r>
            <a:r>
              <a:rPr lang="fr-BE" sz="2000" b="1" spc="300" baseline="30000" dirty="0" smtClean="0">
                <a:solidFill>
                  <a:schemeClr val="tx1">
                    <a:lumMod val="75000"/>
                    <a:lumOff val="25000"/>
                  </a:schemeClr>
                </a:solidFill>
                <a:latin typeface="Avenir Next LT Pro" panose="020B0504020202020204" pitchFamily="34" charset="0"/>
              </a:rPr>
              <a:t>ère</a:t>
            </a:r>
            <a:r>
              <a:rPr lang="fr-BE" sz="2000" b="1" spc="300" dirty="0" smtClean="0">
                <a:solidFill>
                  <a:schemeClr val="tx1">
                    <a:lumMod val="75000"/>
                    <a:lumOff val="25000"/>
                  </a:schemeClr>
                </a:solidFill>
                <a:latin typeface="Avenir Next LT Pro" panose="020B0504020202020204" pitchFamily="34" charset="0"/>
              </a:rPr>
              <a:t> </a:t>
            </a:r>
            <a:r>
              <a:rPr lang="fr-BE" sz="2000" b="1" spc="300" dirty="0" smtClean="0">
                <a:solidFill>
                  <a:schemeClr val="tx1">
                    <a:lumMod val="75000"/>
                    <a:lumOff val="25000"/>
                  </a:schemeClr>
                </a:solidFill>
                <a:latin typeface="Avenir Next LT Pro" panose="020B0504020202020204" pitchFamily="34" charset="0"/>
              </a:rPr>
              <a:t>partie </a:t>
            </a:r>
            <a:endParaRPr lang="fr-BE" sz="2000" b="1" spc="300" dirty="0">
              <a:solidFill>
                <a:schemeClr val="tx1">
                  <a:lumMod val="75000"/>
                  <a:lumOff val="25000"/>
                </a:schemeClr>
              </a:solidFill>
              <a:latin typeface="Avenir Next LT Pro" panose="020B0504020202020204" pitchFamily="34" charset="0"/>
            </a:endParaRPr>
          </a:p>
          <a:p>
            <a:pPr algn="ctr"/>
            <a:r>
              <a:rPr lang="fr-BE" sz="1400" dirty="0" smtClean="0">
                <a:solidFill>
                  <a:schemeClr val="tx1">
                    <a:lumMod val="75000"/>
                    <a:lumOff val="25000"/>
                  </a:schemeClr>
                </a:solidFill>
                <a:latin typeface="Avenir Next LT Pro" panose="020B0504020202020204" pitchFamily="34" charset="0"/>
              </a:rPr>
              <a:t>(vidéoconférence)</a:t>
            </a:r>
            <a:endParaRPr lang="fr-BE" sz="1400" dirty="0">
              <a:solidFill>
                <a:schemeClr val="tx1">
                  <a:lumMod val="75000"/>
                  <a:lumOff val="25000"/>
                </a:schemeClr>
              </a:solidFill>
              <a:latin typeface="Avenir Next LT Pro" panose="020B0504020202020204" pitchFamily="34" charset="0"/>
            </a:endParaRPr>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227281" y="6216354"/>
            <a:ext cx="627438" cy="641646"/>
          </a:xfrm>
          <a:prstGeom prst="rect">
            <a:avLst/>
          </a:prstGeom>
        </p:spPr>
      </p:pic>
      <p:pic>
        <p:nvPicPr>
          <p:cNvPr id="1026" name="Imag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2926" y="2768251"/>
            <a:ext cx="2822690" cy="889349"/>
          </a:xfrm>
          <a:prstGeom prst="rect">
            <a:avLst/>
          </a:prstGeom>
          <a:solidFill>
            <a:schemeClr val="bg1"/>
          </a:solidFill>
          <a:ln>
            <a:noFill/>
          </a:ln>
        </p:spPr>
      </p:pic>
      <p:sp>
        <p:nvSpPr>
          <p:cNvPr id="5" name="ZoneTexte 4">
            <a:extLst>
              <a:ext uri="{FF2B5EF4-FFF2-40B4-BE49-F238E27FC236}">
                <a16:creationId xmlns:a16="http://schemas.microsoft.com/office/drawing/2014/main" xmlns="" id="{EA9C73AD-D5F9-4B46-94F4-C0CD6C128BB3}"/>
              </a:ext>
            </a:extLst>
          </p:cNvPr>
          <p:cNvSpPr txBox="1"/>
          <p:nvPr/>
        </p:nvSpPr>
        <p:spPr>
          <a:xfrm>
            <a:off x="1676400" y="4543518"/>
            <a:ext cx="7963371" cy="1015663"/>
          </a:xfrm>
          <a:prstGeom prst="rect">
            <a:avLst/>
          </a:prstGeom>
          <a:solidFill>
            <a:srgbClr val="FFC000"/>
          </a:solidFill>
        </p:spPr>
        <p:txBody>
          <a:bodyPr wrap="square" rtlCol="0">
            <a:spAutoFit/>
          </a:bodyPr>
          <a:lstStyle/>
          <a:p>
            <a:pPr algn="ctr"/>
            <a:r>
              <a:rPr lang="fr-BE" sz="2000" spc="300" dirty="0" smtClean="0">
                <a:solidFill>
                  <a:schemeClr val="tx1">
                    <a:lumMod val="75000"/>
                    <a:lumOff val="25000"/>
                  </a:schemeClr>
                </a:solidFill>
                <a:latin typeface="Avenir Next LT Pro" panose="020B0504020202020204" pitchFamily="34" charset="0"/>
              </a:rPr>
              <a:t>TORDOIR Marc-Ph.</a:t>
            </a:r>
          </a:p>
          <a:p>
            <a:pPr algn="ctr"/>
            <a:r>
              <a:rPr lang="fr-BE" sz="2000" spc="300" dirty="0" smtClean="0">
                <a:solidFill>
                  <a:schemeClr val="tx1">
                    <a:lumMod val="75000"/>
                    <a:lumOff val="25000"/>
                  </a:schemeClr>
                </a:solidFill>
                <a:latin typeface="Avenir Next LT Pro" panose="020B0504020202020204" pitchFamily="34" charset="0"/>
                <a:hlinkClick r:id="rId4"/>
              </a:rPr>
              <a:t>www.tordoirmarc.com</a:t>
            </a:r>
            <a:endParaRPr lang="fr-BE" sz="2000" spc="300" dirty="0" smtClean="0">
              <a:solidFill>
                <a:schemeClr val="tx1">
                  <a:lumMod val="75000"/>
                  <a:lumOff val="25000"/>
                </a:schemeClr>
              </a:solidFill>
              <a:latin typeface="Avenir Next LT Pro" panose="020B0504020202020204" pitchFamily="34" charset="0"/>
            </a:endParaRPr>
          </a:p>
          <a:p>
            <a:pPr algn="ctr"/>
            <a:r>
              <a:rPr lang="fr-BE" sz="2000" b="1" spc="300" dirty="0" smtClean="0">
                <a:solidFill>
                  <a:schemeClr val="tx1">
                    <a:lumMod val="75000"/>
                    <a:lumOff val="25000"/>
                  </a:schemeClr>
                </a:solidFill>
                <a:latin typeface="Avenir Next LT Pro" panose="020B0504020202020204" pitchFamily="34" charset="0"/>
              </a:rPr>
              <a:t> </a:t>
            </a:r>
            <a:endParaRPr lang="fr-BE" sz="2000" b="1"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3403975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LE COMMISSAIRE DU GOUVERNEMENT</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51177BF6-F1EC-4A65-8B1A-A3E6B693FE56}"/>
              </a:ext>
            </a:extLst>
          </p:cNvPr>
          <p:cNvSpPr txBox="1">
            <a:spLocks/>
          </p:cNvSpPr>
          <p:nvPr/>
        </p:nvSpPr>
        <p:spPr>
          <a:xfrm>
            <a:off x="1017940" y="1465432"/>
            <a:ext cx="9992481" cy="471153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2000" b="1" u="sng" dirty="0" smtClean="0">
                <a:solidFill>
                  <a:srgbClr val="558ED5"/>
                </a:solidFill>
                <a:latin typeface="Avenir Next LT Pro" pitchFamily="50" charset="0"/>
              </a:rPr>
              <a:t>FONCTION / ATTRIBUTIONS</a:t>
            </a:r>
            <a:r>
              <a:rPr lang="fr-FR" sz="2000" b="1" dirty="0" smtClean="0">
                <a:solidFill>
                  <a:srgbClr val="558ED5"/>
                </a:solidFill>
                <a:latin typeface="Avenir Next LT Pro" pitchFamily="50" charset="0"/>
              </a:rPr>
              <a:t> </a:t>
            </a:r>
            <a:r>
              <a:rPr lang="fr-FR" sz="1800" b="1" dirty="0" smtClean="0">
                <a:solidFill>
                  <a:srgbClr val="558ED5"/>
                </a:solidFill>
                <a:latin typeface="Avenir Next LT Pro" pitchFamily="50" charset="0"/>
              </a:rPr>
              <a:t> </a:t>
            </a:r>
            <a:r>
              <a:rPr lang="fr-BE" sz="1800" dirty="0">
                <a:latin typeface="Avenir Next LT Pro" pitchFamily="50" charset="0"/>
              </a:rPr>
              <a:t/>
            </a:r>
            <a:br>
              <a:rPr lang="fr-BE" sz="1800" dirty="0">
                <a:latin typeface="Avenir Next LT Pro" pitchFamily="50" charset="0"/>
              </a:rPr>
            </a:br>
            <a:r>
              <a:rPr lang="fr-FR" sz="1800" b="1" dirty="0">
                <a:latin typeface="Avenir Next LT Pro" pitchFamily="50" charset="0"/>
              </a:rPr>
              <a:t> </a:t>
            </a:r>
            <a:r>
              <a:rPr lang="fr-BE" sz="1800" dirty="0">
                <a:latin typeface="Avenir Next LT Pro" pitchFamily="50" charset="0"/>
              </a:rPr>
              <a:t/>
            </a:r>
            <a:br>
              <a:rPr lang="fr-BE" sz="1800" dirty="0">
                <a:latin typeface="Avenir Next LT Pro" pitchFamily="50" charset="0"/>
              </a:rPr>
            </a:br>
            <a:r>
              <a:rPr lang="fr-BE" sz="1800" dirty="0" smtClean="0">
                <a:latin typeface="Avenir Next LT Pro" pitchFamily="50" charset="0"/>
              </a:rPr>
              <a:t>	</a:t>
            </a:r>
            <a:r>
              <a:rPr lang="fr-FR" sz="1800" b="1" dirty="0" smtClean="0">
                <a:latin typeface="Avenir Next LT Pro" pitchFamily="50" charset="0"/>
              </a:rPr>
              <a:t>Le contrôle des actes du Conseil national et l’exercice d’un droit de recours</a:t>
            </a:r>
            <a:r>
              <a:rPr lang="fr-FR" sz="1800" b="1" dirty="0">
                <a:solidFill>
                  <a:srgbClr val="FF0000"/>
                </a:solidFill>
                <a:latin typeface="Avenir Next LT Pro" pitchFamily="50" charset="0"/>
              </a:rPr>
              <a:t/>
            </a:r>
            <a:br>
              <a:rPr lang="fr-FR" sz="1800" b="1" dirty="0">
                <a:solidFill>
                  <a:srgbClr val="FF0000"/>
                </a:solidFill>
                <a:latin typeface="Avenir Next LT Pro" pitchFamily="50" charset="0"/>
              </a:rPr>
            </a:br>
            <a:endParaRPr lang="fr-BE" sz="1800" dirty="0" smtClean="0">
              <a:solidFill>
                <a:srgbClr val="FF6600"/>
              </a:solidFill>
              <a:latin typeface="Avenir Next LT Pro" pitchFamily="50" charset="0"/>
            </a:endParaRPr>
          </a:p>
          <a:p>
            <a:pPr marL="285750" indent="-285750" algn="l">
              <a:buClr>
                <a:srgbClr val="EC8D1C"/>
              </a:buClr>
              <a:buFont typeface="Avenir Next LT Pro" pitchFamily="50" charset="0"/>
              <a:buChar char="–"/>
              <a:defRPr/>
            </a:pPr>
            <a:r>
              <a:rPr lang="fr-BE" sz="1800" dirty="0" smtClean="0">
                <a:latin typeface="Avenir Next LT Pro" pitchFamily="50" charset="0"/>
              </a:rPr>
              <a:t>Nommés </a:t>
            </a:r>
            <a:r>
              <a:rPr lang="fr-BE" sz="1800" dirty="0" smtClean="0">
                <a:latin typeface="Avenir Next LT Pro" pitchFamily="50" charset="0"/>
              </a:rPr>
              <a:t>par </a:t>
            </a:r>
            <a:r>
              <a:rPr lang="fr-BE" sz="1800" dirty="0" smtClean="0">
                <a:latin typeface="Avenir Next LT Pro" pitchFamily="50" charset="0"/>
              </a:rPr>
              <a:t>le </a:t>
            </a:r>
            <a:r>
              <a:rPr lang="fr-BE" sz="1800" dirty="0" smtClean="0">
                <a:latin typeface="Avenir Next LT Pro" pitchFamily="50" charset="0"/>
              </a:rPr>
              <a:t>Roi, sur proposition du Ministre qui a les Classes moyennes dans ses attributions, parmi les </a:t>
            </a:r>
            <a:r>
              <a:rPr lang="fr-BE" sz="1800" dirty="0" smtClean="0">
                <a:solidFill>
                  <a:srgbClr val="558ED5"/>
                </a:solidFill>
                <a:latin typeface="Avenir Next LT Pro" pitchFamily="50" charset="0"/>
              </a:rPr>
              <a:t>fonctionnaires</a:t>
            </a:r>
            <a:r>
              <a:rPr lang="fr-BE" sz="1800" dirty="0" smtClean="0">
                <a:latin typeface="Avenir Next LT Pro" pitchFamily="50" charset="0"/>
              </a:rPr>
              <a:t> de son département </a:t>
            </a:r>
          </a:p>
          <a:p>
            <a:pPr marL="285750" indent="-285750" algn="l">
              <a:buClr>
                <a:srgbClr val="EC8D1C"/>
              </a:buClr>
              <a:buFont typeface="Avenir Next LT Pro" pitchFamily="50" charset="0"/>
              <a:buChar char="–"/>
              <a:defRPr/>
            </a:pPr>
            <a:r>
              <a:rPr lang="fr-BE" sz="1800" dirty="0" smtClean="0">
                <a:latin typeface="Avenir Next LT Pro" pitchFamily="50" charset="0"/>
              </a:rPr>
              <a:t>Délai de </a:t>
            </a:r>
            <a:r>
              <a:rPr lang="fr-BE" sz="1800" u="sng" dirty="0" smtClean="0">
                <a:latin typeface="Avenir Next LT Pro" pitchFamily="50" charset="0"/>
              </a:rPr>
              <a:t>15 jours</a:t>
            </a:r>
            <a:r>
              <a:rPr lang="fr-BE" sz="1800" dirty="0" smtClean="0">
                <a:latin typeface="Avenir Next LT Pro" pitchFamily="50" charset="0"/>
              </a:rPr>
              <a:t> ouvrables à partir de la prise de connaissance du PV de la décision du Conseil national pour introduire le </a:t>
            </a:r>
            <a:r>
              <a:rPr lang="fr-BE" sz="1800" b="1" dirty="0" smtClean="0">
                <a:latin typeface="Avenir Next LT Pro" pitchFamily="50" charset="0"/>
              </a:rPr>
              <a:t>recours</a:t>
            </a:r>
            <a:r>
              <a:rPr lang="fr-BE" sz="1800" dirty="0" smtClean="0">
                <a:latin typeface="Avenir Next LT Pro" pitchFamily="50" charset="0"/>
              </a:rPr>
              <a:t> auprès du Ministre contre l’exécution de toute décision contraire aux lois et règlements ou qui ne fait pas partie de la mission du Conseil national, qui est de nature à compromettre la solvabilité de l’Institut ou qui est contraire au budget approuvé par l’Institut </a:t>
            </a:r>
          </a:p>
          <a:p>
            <a:pPr algn="l">
              <a:buClr>
                <a:srgbClr val="EC8D1C"/>
              </a:buClr>
              <a:defRPr/>
            </a:pPr>
            <a:r>
              <a:rPr lang="fr-BE" sz="1800" dirty="0">
                <a:latin typeface="Avenir Next LT Pro" pitchFamily="50" charset="0"/>
              </a:rPr>
              <a:t>	</a:t>
            </a:r>
            <a:r>
              <a:rPr lang="fr-BE" sz="1800" b="1" dirty="0">
                <a:latin typeface="Avenir Next LT Pro" pitchFamily="50" charset="0"/>
              </a:rPr>
              <a:t>Attention</a:t>
            </a:r>
            <a:r>
              <a:rPr lang="fr-BE" sz="1800" dirty="0">
                <a:latin typeface="Avenir Next LT Pro" pitchFamily="50" charset="0"/>
              </a:rPr>
              <a:t> : </a:t>
            </a:r>
            <a:r>
              <a:rPr lang="fr-BE" sz="1800" dirty="0" smtClean="0">
                <a:solidFill>
                  <a:srgbClr val="EC8D1C"/>
                </a:solidFill>
                <a:latin typeface="Avenir Next LT Pro" pitchFamily="50" charset="0"/>
              </a:rPr>
              <a:t>le recours est suspensif (suspend la mise en œuvre de la décision)</a:t>
            </a:r>
          </a:p>
          <a:p>
            <a:pPr marL="285750" indent="-285750" algn="l">
              <a:buClr>
                <a:srgbClr val="EC8D1C"/>
              </a:buClr>
              <a:buFont typeface="Avenir Next LT Pro" pitchFamily="50" charset="0"/>
              <a:buChar char="–"/>
              <a:defRPr/>
            </a:pPr>
            <a:r>
              <a:rPr lang="fr-BE" sz="1800" dirty="0" smtClean="0">
                <a:latin typeface="Avenir Next LT Pro" pitchFamily="50" charset="0"/>
              </a:rPr>
              <a:t>En l’absence d’annulation de la décision par le Ministre dans un délai de 15 jours ouvrables à partir de la réception du recours : décision devient définitive </a:t>
            </a:r>
            <a:endParaRPr lang="fr-BE" sz="1800" dirty="0">
              <a:latin typeface="Avenir Next LT Pro" pitchFamily="50" charset="0"/>
            </a:endParaRPr>
          </a:p>
        </p:txBody>
      </p:sp>
      <p:sp>
        <p:nvSpPr>
          <p:cNvPr id="2" name="Flèche droite 1"/>
          <p:cNvSpPr/>
          <p:nvPr/>
        </p:nvSpPr>
        <p:spPr>
          <a:xfrm flipV="1">
            <a:off x="1284316" y="2076795"/>
            <a:ext cx="518160" cy="222835"/>
          </a:xfrm>
          <a:prstGeom prst="rightArrow">
            <a:avLst/>
          </a:prstGeom>
          <a:solidFill>
            <a:srgbClr val="E6B9B8"/>
          </a:solidFill>
          <a:ln>
            <a:solidFill>
              <a:srgbClr val="EC8D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34534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a:t>Le Bureau</a:t>
            </a:r>
            <a:endParaRPr lang="fr-FR"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431117"/>
            <a:ext cx="10335859" cy="646331"/>
          </a:xfrm>
          <a:prstGeom prst="rect">
            <a:avLst/>
          </a:prstGeom>
          <a:solidFill>
            <a:schemeClr val="bg1">
              <a:lumMod val="95000"/>
            </a:schemeClr>
          </a:solidFill>
        </p:spPr>
        <p:txBody>
          <a:bodyPr wrap="square" rtlCol="0">
            <a:spAutoFit/>
          </a:bodyPr>
          <a:lstStyle/>
          <a:p>
            <a:r>
              <a:rPr lang="fr-BE" sz="3600" dirty="0" smtClean="0">
                <a:latin typeface="Avenir Next LT Pro" panose="020B0504020202020204"/>
              </a:rPr>
              <a:t>LES 3 </a:t>
            </a:r>
            <a:r>
              <a:rPr lang="fr-BE" sz="3600" dirty="0" smtClean="0">
                <a:latin typeface="Avenir Next LT Pro" panose="020B0504020202020204"/>
              </a:rPr>
              <a:t>MISSIONS DE BASE </a:t>
            </a:r>
            <a:r>
              <a:rPr lang="fr-BE" sz="3600" dirty="0" smtClean="0">
                <a:latin typeface="Avenir Next LT Pro" panose="020B0504020202020204"/>
              </a:rPr>
              <a:t>DE L’IPI</a:t>
            </a:r>
            <a:endParaRPr lang="fr-BE" sz="3600" dirty="0">
              <a:solidFill>
                <a:schemeClr val="tx1">
                  <a:lumMod val="95000"/>
                  <a:lumOff val="5000"/>
                </a:schemeClr>
              </a:solidFill>
              <a:latin typeface="Avenir Next LT Pro" panose="020B0504020202020204"/>
            </a:endParaRPr>
          </a:p>
        </p:txBody>
      </p:sp>
      <p:sp>
        <p:nvSpPr>
          <p:cNvPr id="25" name="Espace réservé du contenu 2"/>
          <p:cNvSpPr txBox="1">
            <a:spLocks/>
          </p:cNvSpPr>
          <p:nvPr/>
        </p:nvSpPr>
        <p:spPr>
          <a:xfrm>
            <a:off x="341566" y="1077448"/>
            <a:ext cx="11012233" cy="5459729"/>
          </a:xfrm>
          <a:prstGeom prst="rect">
            <a:avLst/>
          </a:prstGeom>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sz="2900" b="1" dirty="0" smtClean="0">
                <a:solidFill>
                  <a:schemeClr val="accent2">
                    <a:lumMod val="50000"/>
                  </a:schemeClr>
                </a:solidFill>
              </a:rPr>
              <a:t>1. Mission en matière d’accès à la profession</a:t>
            </a:r>
            <a:endParaRPr lang="fr-BE" sz="2900" dirty="0" smtClean="0">
              <a:solidFill>
                <a:schemeClr val="accent2">
                  <a:lumMod val="50000"/>
                </a:schemeClr>
              </a:solidFill>
            </a:endParaRPr>
          </a:p>
          <a:p>
            <a:pPr algn="just"/>
            <a:r>
              <a:rPr lang="fr-BE" sz="2900" dirty="0" smtClean="0"/>
              <a:t>La profession d’agent immobilier est une profession réglementée : nul ne peut exercer en qualité d’indépendant des activités d’agent immobilier sans être agréé par  l’IPI.</a:t>
            </a:r>
            <a:br>
              <a:rPr lang="fr-BE" sz="2900" dirty="0" smtClean="0"/>
            </a:br>
            <a:r>
              <a:rPr lang="fr-BE" sz="2900" dirty="0" smtClean="0"/>
              <a:t>Les Chambres de l’IPI ont ainsi pour mission de statuer sur les demandes d’inscription, en vérifiant que le candidat remplit toutes les conditions d’accès à la profession.</a:t>
            </a:r>
          </a:p>
          <a:p>
            <a:pPr algn="just"/>
            <a:r>
              <a:rPr lang="fr-BE" sz="2900" dirty="0" smtClean="0"/>
              <a:t>Le candidat doit d’abord s’inscrire comme stagiaire. (choix de la colonne : intermédiaire et/ou syndic)</a:t>
            </a:r>
          </a:p>
          <a:p>
            <a:pPr algn="just"/>
            <a:r>
              <a:rPr lang="fr-BE" sz="2900" dirty="0" smtClean="0"/>
              <a:t>Le stage se clôture par la réussite d’un test d’aptitude pratique organisé par l’Institut. Le test comprend d’abord une épreuve écrite et ensuite une épreuve orale ; cette dernière se déroule devant la Chambre exécutive.</a:t>
            </a:r>
          </a:p>
          <a:p>
            <a:pPr algn="just"/>
            <a:r>
              <a:rPr lang="fr-BE" sz="2900" dirty="0" smtClean="0"/>
              <a:t>Ce qui lui permettra ensuite de s’inscrire à la colonne des titulaires</a:t>
            </a:r>
          </a:p>
          <a:p>
            <a:pPr algn="l"/>
            <a:r>
              <a:rPr lang="fr-BE" sz="2900" dirty="0" smtClean="0"/>
              <a:t> </a:t>
            </a:r>
            <a:br>
              <a:rPr lang="fr-BE" sz="2900" dirty="0" smtClean="0"/>
            </a:br>
            <a:r>
              <a:rPr lang="fr-BE" sz="2900" b="1" dirty="0" smtClean="0">
                <a:solidFill>
                  <a:schemeClr val="accent2">
                    <a:lumMod val="50000"/>
                  </a:schemeClr>
                </a:solidFill>
              </a:rPr>
              <a:t>2</a:t>
            </a:r>
            <a:r>
              <a:rPr lang="fr-BE" sz="2900" b="1" dirty="0" smtClean="0">
                <a:solidFill>
                  <a:schemeClr val="accent2">
                    <a:lumMod val="50000"/>
                  </a:schemeClr>
                </a:solidFill>
              </a:rPr>
              <a:t>. Mission en matière d’exercice illégal de la profession d’agent immobilier</a:t>
            </a:r>
            <a:endParaRPr lang="fr-BE" sz="2900" dirty="0" smtClean="0">
              <a:solidFill>
                <a:schemeClr val="accent2">
                  <a:lumMod val="50000"/>
                </a:schemeClr>
              </a:solidFill>
            </a:endParaRPr>
          </a:p>
          <a:p>
            <a:pPr algn="just"/>
            <a:r>
              <a:rPr lang="fr-BE" sz="2900" dirty="0" smtClean="0"/>
              <a:t>Exercer la profession d’agent immobilier en qualité d’indépendant de manière illégale (c’est-à-dire sans être agréé IPI), constitue une infraction pénale passible de sanctions correctionnelles (comme c’est également le cas pour l’exercice illégal de la médecine, de la profession d’avocat,…). Le Président du tribunal de commerce peut également ordonner une cessation des activités couplée à une astreinte.</a:t>
            </a:r>
          </a:p>
          <a:p>
            <a:pPr algn="just"/>
            <a:r>
              <a:rPr lang="fr-BE" sz="2900" dirty="0" smtClean="0"/>
              <a:t>Le Conseil national de l’IPI a pour mission de veiller au respect des règles d’accès à la profession d’agent immobilier notamment en poursuivant devant les tribunaux les personnes exerçant illégalement la profession.</a:t>
            </a:r>
          </a:p>
          <a:p>
            <a:pPr algn="just"/>
            <a:r>
              <a:rPr lang="fr-BE" sz="2900" dirty="0" smtClean="0"/>
              <a:t>L’IPI dispose à cet effet d’un Service Dépistage chargé de préparer les dossiers soumis au Conseil national. </a:t>
            </a:r>
          </a:p>
          <a:p>
            <a:endParaRPr lang="fr-BE" sz="2900" dirty="0" smtClean="0"/>
          </a:p>
          <a:p>
            <a:pPr algn="l"/>
            <a:r>
              <a:rPr lang="fr-BE" sz="2900" b="1" dirty="0" smtClean="0">
                <a:solidFill>
                  <a:schemeClr val="accent2">
                    <a:lumMod val="50000"/>
                  </a:schemeClr>
                </a:solidFill>
              </a:rPr>
              <a:t>3. Mission en matière de contrôle déontologique</a:t>
            </a:r>
            <a:r>
              <a:rPr lang="fr-BE" sz="2900" dirty="0" smtClean="0"/>
              <a:t/>
            </a:r>
            <a:br>
              <a:rPr lang="fr-BE" sz="2900" dirty="0" smtClean="0"/>
            </a:br>
            <a:endParaRPr lang="fr-BE" sz="2900" dirty="0" smtClean="0"/>
          </a:p>
          <a:p>
            <a:pPr algn="just"/>
            <a:r>
              <a:rPr lang="fr-BE" sz="2900" dirty="0" smtClean="0"/>
              <a:t>Les Chambres de l’IPI ont pour mission de contrôler le respect par les agents immobiliers des règles de déontologie régissant la profession; en cas de manquement, le contrevenant s’expose à une sanction disciplinaire: formation ciblée, avertissement, blâme, suspension ou radiation, selon le cas.</a:t>
            </a:r>
          </a:p>
          <a:p>
            <a:pPr algn="just"/>
            <a:r>
              <a:rPr lang="fr-BE" sz="2900" dirty="0" smtClean="0"/>
              <a:t>En effet, les agents immobiliers membres de l’IPI sont soumis à des règles de déontologie, comme le sont les avocats, les médecins, les architectes,…</a:t>
            </a:r>
          </a:p>
          <a:p>
            <a:pPr algn="just"/>
            <a:r>
              <a:rPr lang="fr-BE" sz="2900" dirty="0" smtClean="0"/>
              <a:t>Ces règles sont reprises dans le code de déontologie de l’IPI et ses </a:t>
            </a:r>
            <a:r>
              <a:rPr lang="fr-BE" sz="2900" dirty="0" smtClean="0"/>
              <a:t>directives </a:t>
            </a:r>
            <a:r>
              <a:rPr lang="fr-BE" sz="2900" dirty="0" smtClean="0"/>
              <a:t>déontologiques.</a:t>
            </a:r>
          </a:p>
          <a:p>
            <a:endParaRPr lang="en-GB" dirty="0"/>
          </a:p>
        </p:txBody>
      </p:sp>
    </p:spTree>
    <p:extLst>
      <p:ext uri="{BB962C8B-B14F-4D97-AF65-F5344CB8AC3E}">
        <p14:creationId xmlns:p14="http://schemas.microsoft.com/office/powerpoint/2010/main" val="37444327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a:t>Le Bureau</a:t>
            </a:r>
            <a:endParaRPr lang="fr-FR"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394957"/>
            <a:ext cx="10335859" cy="646331"/>
          </a:xfrm>
          <a:prstGeom prst="rect">
            <a:avLst/>
          </a:prstGeom>
          <a:solidFill>
            <a:schemeClr val="bg1">
              <a:lumMod val="95000"/>
            </a:schemeClr>
          </a:solidFill>
        </p:spPr>
        <p:txBody>
          <a:bodyPr wrap="square" rtlCol="0">
            <a:spAutoFit/>
          </a:bodyPr>
          <a:lstStyle/>
          <a:p>
            <a:r>
              <a:rPr lang="fr-BE" sz="3600" dirty="0" smtClean="0">
                <a:latin typeface="Avenir Next LT Pro" panose="020B0504020202020204"/>
              </a:rPr>
              <a:t>LES ORGANES DE L’IPI</a:t>
            </a:r>
            <a:endParaRPr lang="fr-BE" sz="3600" dirty="0">
              <a:solidFill>
                <a:schemeClr val="tx1">
                  <a:lumMod val="95000"/>
                  <a:lumOff val="5000"/>
                </a:schemeClr>
              </a:solidFill>
              <a:latin typeface="Avenir Next LT Pro" panose="020B0504020202020204"/>
            </a:endParaRPr>
          </a:p>
        </p:txBody>
      </p:sp>
      <p:graphicFrame>
        <p:nvGraphicFramePr>
          <p:cNvPr id="24" name="Espace réservé du contenu 3"/>
          <p:cNvGraphicFramePr>
            <a:graphicFrameLocks/>
          </p:cNvGraphicFramePr>
          <p:nvPr>
            <p:extLst>
              <p:ext uri="{D42A27DB-BD31-4B8C-83A1-F6EECF244321}">
                <p14:modId xmlns:p14="http://schemas.microsoft.com/office/powerpoint/2010/main" val="2586653725"/>
              </p:ext>
            </p:extLst>
          </p:nvPr>
        </p:nvGraphicFramePr>
        <p:xfrm>
          <a:off x="838200" y="1342418"/>
          <a:ext cx="10515600" cy="4675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57724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394957"/>
            <a:ext cx="10335859" cy="646331"/>
          </a:xfrm>
          <a:prstGeom prst="rect">
            <a:avLst/>
          </a:prstGeom>
          <a:solidFill>
            <a:schemeClr val="bg1">
              <a:lumMod val="95000"/>
            </a:schemeClr>
          </a:solidFill>
        </p:spPr>
        <p:txBody>
          <a:bodyPr wrap="square" rtlCol="0">
            <a:spAutoFit/>
          </a:bodyPr>
          <a:lstStyle/>
          <a:p>
            <a:r>
              <a:rPr lang="fr-BE" sz="3600" dirty="0" smtClean="0">
                <a:latin typeface="Avenir Next LT Pro" panose="020B0504020202020204"/>
              </a:rPr>
              <a:t>LES ORGANES DE L’IPI</a:t>
            </a:r>
            <a:endParaRPr lang="fr-BE" sz="3600" dirty="0">
              <a:solidFill>
                <a:schemeClr val="tx1">
                  <a:lumMod val="95000"/>
                  <a:lumOff val="5000"/>
                </a:schemeClr>
              </a:solidFill>
              <a:latin typeface="Avenir Next LT Pro" panose="020B0504020202020204"/>
            </a:endParaRPr>
          </a:p>
        </p:txBody>
      </p:sp>
      <p:graphicFrame>
        <p:nvGraphicFramePr>
          <p:cNvPr id="12" name="Espace réservé du contenu 3"/>
          <p:cNvGraphicFramePr>
            <a:graphicFrameLocks/>
          </p:cNvGraphicFramePr>
          <p:nvPr>
            <p:extLst>
              <p:ext uri="{D42A27DB-BD31-4B8C-83A1-F6EECF244321}">
                <p14:modId xmlns:p14="http://schemas.microsoft.com/office/powerpoint/2010/main" val="2196854872"/>
              </p:ext>
            </p:extLst>
          </p:nvPr>
        </p:nvGraphicFramePr>
        <p:xfrm>
          <a:off x="838200" y="1342418"/>
          <a:ext cx="10515600" cy="4675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ZoneTexte 1"/>
          <p:cNvSpPr txBox="1"/>
          <p:nvPr/>
        </p:nvSpPr>
        <p:spPr>
          <a:xfrm>
            <a:off x="969004" y="2144683"/>
            <a:ext cx="1790821" cy="923330"/>
          </a:xfrm>
          <a:prstGeom prst="rect">
            <a:avLst/>
          </a:prstGeom>
          <a:noFill/>
        </p:spPr>
        <p:txBody>
          <a:bodyPr wrap="square" rtlCol="0">
            <a:spAutoFit/>
          </a:bodyPr>
          <a:lstStyle/>
          <a:p>
            <a:r>
              <a:rPr lang="fr-BE" dirty="0" smtClean="0"/>
              <a:t>Pouvoir de gestion journalière</a:t>
            </a:r>
            <a:endParaRPr lang="en-GB" dirty="0"/>
          </a:p>
        </p:txBody>
      </p:sp>
      <p:sp>
        <p:nvSpPr>
          <p:cNvPr id="4" name="ZoneTexte 3"/>
          <p:cNvSpPr txBox="1"/>
          <p:nvPr/>
        </p:nvSpPr>
        <p:spPr>
          <a:xfrm>
            <a:off x="1479665" y="4688378"/>
            <a:ext cx="2161310" cy="1200329"/>
          </a:xfrm>
          <a:prstGeom prst="rect">
            <a:avLst/>
          </a:prstGeom>
          <a:noFill/>
        </p:spPr>
        <p:txBody>
          <a:bodyPr wrap="square" rtlCol="0">
            <a:spAutoFit/>
          </a:bodyPr>
          <a:lstStyle/>
          <a:p>
            <a:r>
              <a:rPr lang="fr-BE" dirty="0" smtClean="0"/>
              <a:t>Pouvoir </a:t>
            </a:r>
            <a:r>
              <a:rPr lang="fr-BE" dirty="0" smtClean="0"/>
              <a:t>« législatif », </a:t>
            </a:r>
            <a:r>
              <a:rPr lang="fr-BE" dirty="0" smtClean="0"/>
              <a:t>représentatif de l’IPI et de contrôle de la gestion  </a:t>
            </a:r>
            <a:endParaRPr lang="en-GB" dirty="0"/>
          </a:p>
        </p:txBody>
      </p:sp>
      <p:sp>
        <p:nvSpPr>
          <p:cNvPr id="15" name="ZoneTexte 14"/>
          <p:cNvSpPr txBox="1"/>
          <p:nvPr/>
        </p:nvSpPr>
        <p:spPr>
          <a:xfrm>
            <a:off x="8246225" y="1978429"/>
            <a:ext cx="2724158" cy="369332"/>
          </a:xfrm>
          <a:prstGeom prst="rect">
            <a:avLst/>
          </a:prstGeom>
          <a:noFill/>
        </p:spPr>
        <p:txBody>
          <a:bodyPr wrap="square" rtlCol="0">
            <a:spAutoFit/>
          </a:bodyPr>
          <a:lstStyle/>
          <a:p>
            <a:r>
              <a:rPr lang="fr-BE" dirty="0" smtClean="0"/>
              <a:t>Le pouvoir juridictionnel</a:t>
            </a:r>
            <a:endParaRPr lang="en-GB" dirty="0"/>
          </a:p>
        </p:txBody>
      </p:sp>
      <p:cxnSp>
        <p:nvCxnSpPr>
          <p:cNvPr id="17" name="Connecteur droit avec flèche 16"/>
          <p:cNvCxnSpPr/>
          <p:nvPr/>
        </p:nvCxnSpPr>
        <p:spPr>
          <a:xfrm>
            <a:off x="2310938" y="2347761"/>
            <a:ext cx="1778924" cy="129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836792" y="4715413"/>
            <a:ext cx="1845426" cy="173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8079971" y="2347761"/>
            <a:ext cx="1047404" cy="495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1448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 CONSEIL NATIONAL</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3ADE29E5-56F8-4369-AB7C-FDE0EF303A47}"/>
              </a:ext>
            </a:extLst>
          </p:cNvPr>
          <p:cNvSpPr txBox="1">
            <a:spLocks/>
          </p:cNvSpPr>
          <p:nvPr/>
        </p:nvSpPr>
        <p:spPr>
          <a:xfrm>
            <a:off x="1046285" y="1218043"/>
            <a:ext cx="9964136" cy="531913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sz="2000" b="1" cap="all" dirty="0" smtClean="0">
                <a:solidFill>
                  <a:srgbClr val="558ED5"/>
                </a:solidFill>
                <a:latin typeface="Avenir Next LT Pro" pitchFamily="50" charset="0"/>
              </a:rPr>
              <a:t>LA </a:t>
            </a:r>
            <a:r>
              <a:rPr lang="fr-BE" sz="2000" b="1" cap="all" dirty="0" smtClean="0">
                <a:solidFill>
                  <a:srgbClr val="558ED5"/>
                </a:solidFill>
                <a:latin typeface="Avenir Next LT Pro" pitchFamily="50" charset="0"/>
              </a:rPr>
              <a:t>Composition</a:t>
            </a:r>
            <a:r>
              <a:rPr lang="fr-BE" sz="2000" b="1" dirty="0" smtClean="0">
                <a:solidFill>
                  <a:srgbClr val="558ED5"/>
                </a:solidFill>
                <a:latin typeface="Avenir Next LT Pro" pitchFamily="50" charset="0"/>
              </a:rPr>
              <a:t> </a:t>
            </a:r>
            <a:r>
              <a:rPr lang="fr-BE" sz="2100" b="1" dirty="0" smtClean="0">
                <a:solidFill>
                  <a:srgbClr val="558ED5"/>
                </a:solidFill>
                <a:latin typeface="Avenir Next LT Pro" pitchFamily="50" charset="0"/>
              </a:rPr>
              <a:t>: Qui fait partie du Conseil National ?  </a:t>
            </a:r>
            <a:r>
              <a:rPr lang="fr-BE" sz="1400" dirty="0" smtClean="0">
                <a:latin typeface="Avenir Next LT Pro" pitchFamily="50" charset="0"/>
              </a:rPr>
              <a:t>(A</a:t>
            </a:r>
            <a:r>
              <a:rPr lang="fr-BE" sz="1400" dirty="0" smtClean="0">
                <a:latin typeface="Avenir Next LT Pro" pitchFamily="50" charset="0"/>
              </a:rPr>
              <a:t>.R</a:t>
            </a:r>
            <a:r>
              <a:rPr lang="fr-BE" sz="1400" dirty="0" smtClean="0">
                <a:latin typeface="Avenir Next LT Pro" pitchFamily="50" charset="0"/>
              </a:rPr>
              <a:t>. 20 juillet </a:t>
            </a:r>
            <a:r>
              <a:rPr lang="fr-BE" sz="1400" dirty="0" smtClean="0">
                <a:latin typeface="Avenir Next LT Pro" pitchFamily="50" charset="0"/>
              </a:rPr>
              <a:t>2012 </a:t>
            </a:r>
            <a:r>
              <a:rPr lang="mr-IN" sz="1400" dirty="0" smtClean="0">
                <a:latin typeface="Avenir Next LT Pro" pitchFamily="50" charset="0"/>
              </a:rPr>
              <a:t>–</a:t>
            </a:r>
            <a:r>
              <a:rPr lang="fr-BE" sz="1400" dirty="0" smtClean="0">
                <a:latin typeface="Avenir Next LT Pro" pitchFamily="50" charset="0"/>
              </a:rPr>
              <a:t>Art 2-3)</a:t>
            </a:r>
            <a:endParaRPr lang="fr-BE" sz="1400" dirty="0" smtClean="0">
              <a:latin typeface="Avenir Next LT Pro" pitchFamily="50" charset="0"/>
            </a:endParaRPr>
          </a:p>
          <a:p>
            <a:pPr algn="l"/>
            <a:endParaRPr lang="fr-BE" sz="1600" b="1" dirty="0" smtClean="0">
              <a:solidFill>
                <a:srgbClr val="EC8D1C"/>
              </a:solidFill>
              <a:latin typeface="Avenir Next LT Pro" pitchFamily="50" charset="0"/>
            </a:endParaRPr>
          </a:p>
          <a:p>
            <a:pPr algn="l"/>
            <a:r>
              <a:rPr lang="fr-BE" sz="2100" b="1" dirty="0" smtClean="0">
                <a:solidFill>
                  <a:srgbClr val="EC8D1C"/>
                </a:solidFill>
                <a:latin typeface="Avenir Next LT Pro" pitchFamily="50" charset="0"/>
              </a:rPr>
              <a:t>	</a:t>
            </a:r>
            <a:endParaRPr lang="fr-BE" sz="2100" b="1" dirty="0">
              <a:solidFill>
                <a:srgbClr val="EC8D1C"/>
              </a:solidFill>
              <a:latin typeface="Avenir Next LT Pro" pitchFamily="50" charset="0"/>
            </a:endParaRPr>
          </a:p>
          <a:p>
            <a:pPr algn="l"/>
            <a:r>
              <a:rPr lang="fr-BE" sz="1600" dirty="0" smtClean="0">
                <a:latin typeface="Avenir Next LT Pro" pitchFamily="50" charset="0"/>
              </a:rPr>
              <a:t>Le Conseil national de l’Institut est composé </a:t>
            </a:r>
            <a:r>
              <a:rPr lang="fr-BE" sz="1600" dirty="0" smtClean="0">
                <a:latin typeface="Avenir Next LT Pro" pitchFamily="50" charset="0"/>
              </a:rPr>
              <a:t>:</a:t>
            </a:r>
          </a:p>
          <a:p>
            <a:pPr algn="l"/>
            <a:r>
              <a:rPr lang="fr-BE" sz="1600" dirty="0">
                <a:latin typeface="Avenir Next LT Pro" pitchFamily="50" charset="0"/>
              </a:rPr>
              <a:t>	</a:t>
            </a:r>
            <a:r>
              <a:rPr lang="fr-BE" sz="1600" dirty="0" smtClean="0">
                <a:latin typeface="Avenir Next LT Pro" pitchFamily="50" charset="0"/>
              </a:rPr>
              <a:t>- </a:t>
            </a:r>
            <a:r>
              <a:rPr lang="fr-BE" sz="1600" dirty="0" smtClean="0">
                <a:latin typeface="Avenir Next LT Pro" pitchFamily="50" charset="0"/>
              </a:rPr>
              <a:t>de </a:t>
            </a:r>
            <a:r>
              <a:rPr lang="fr-BE" sz="1600" b="1" dirty="0" smtClean="0">
                <a:latin typeface="Avenir Next LT Pro" pitchFamily="50" charset="0"/>
              </a:rPr>
              <a:t>9 membres </a:t>
            </a:r>
            <a:r>
              <a:rPr lang="fr-BE" sz="1600" b="1" dirty="0" smtClean="0">
                <a:latin typeface="Avenir Next LT Pro" pitchFamily="50" charset="0"/>
              </a:rPr>
              <a:t>effectifs </a:t>
            </a:r>
            <a:r>
              <a:rPr lang="fr-BE" sz="1600" dirty="0" smtClean="0">
                <a:latin typeface="Avenir Next LT Pro" pitchFamily="50" charset="0"/>
              </a:rPr>
              <a:t>et de </a:t>
            </a:r>
            <a:r>
              <a:rPr lang="fr-BE" sz="1600" b="1" dirty="0" smtClean="0">
                <a:latin typeface="Avenir Next LT Pro" pitchFamily="50" charset="0"/>
              </a:rPr>
              <a:t>9 membres </a:t>
            </a:r>
            <a:r>
              <a:rPr lang="fr-BE" sz="1600" b="1" dirty="0" smtClean="0">
                <a:latin typeface="Avenir Next LT Pro" pitchFamily="50" charset="0"/>
              </a:rPr>
              <a:t>suppléants </a:t>
            </a:r>
            <a:r>
              <a:rPr lang="fr-BE" sz="1600" u="sng" dirty="0" smtClean="0">
                <a:latin typeface="Avenir Next LT Pro" pitchFamily="50" charset="0"/>
              </a:rPr>
              <a:t>d’expression française</a:t>
            </a:r>
            <a:r>
              <a:rPr lang="fr-BE" sz="1600" dirty="0" smtClean="0">
                <a:latin typeface="Avenir Next LT Pro" pitchFamily="50" charset="0"/>
              </a:rPr>
              <a:t>, </a:t>
            </a:r>
            <a:endParaRPr lang="fr-BE" sz="1600" dirty="0" smtClean="0">
              <a:latin typeface="Avenir Next LT Pro" pitchFamily="50" charset="0"/>
            </a:endParaRPr>
          </a:p>
          <a:p>
            <a:pPr algn="l"/>
            <a:r>
              <a:rPr lang="fr-BE" sz="1600" dirty="0">
                <a:latin typeface="Avenir Next LT Pro" pitchFamily="50" charset="0"/>
              </a:rPr>
              <a:t>	</a:t>
            </a:r>
            <a:r>
              <a:rPr lang="fr-BE" sz="1600" dirty="0" smtClean="0">
                <a:latin typeface="Avenir Next LT Pro" pitchFamily="50" charset="0"/>
              </a:rPr>
              <a:t>- </a:t>
            </a:r>
            <a:r>
              <a:rPr lang="fr-BE" sz="1600" dirty="0" smtClean="0">
                <a:latin typeface="Avenir Next LT Pro" pitchFamily="50" charset="0"/>
              </a:rPr>
              <a:t>de </a:t>
            </a:r>
            <a:r>
              <a:rPr lang="fr-BE" sz="1600" b="1" dirty="0" smtClean="0">
                <a:latin typeface="Avenir Next LT Pro" pitchFamily="50" charset="0"/>
              </a:rPr>
              <a:t>9 membres </a:t>
            </a:r>
            <a:r>
              <a:rPr lang="fr-BE" sz="1600" b="1" dirty="0" smtClean="0">
                <a:latin typeface="Avenir Next LT Pro" pitchFamily="50" charset="0"/>
              </a:rPr>
              <a:t>effectifs </a:t>
            </a:r>
            <a:r>
              <a:rPr lang="fr-BE" sz="1600" dirty="0" smtClean="0">
                <a:latin typeface="Avenir Next LT Pro" pitchFamily="50" charset="0"/>
              </a:rPr>
              <a:t>et de </a:t>
            </a:r>
            <a:r>
              <a:rPr lang="fr-BE" sz="1600" b="1" dirty="0" smtClean="0">
                <a:latin typeface="Avenir Next LT Pro" pitchFamily="50" charset="0"/>
              </a:rPr>
              <a:t>9 membres </a:t>
            </a:r>
            <a:r>
              <a:rPr lang="fr-BE" sz="1600" b="1" dirty="0" smtClean="0">
                <a:latin typeface="Avenir Next LT Pro" pitchFamily="50" charset="0"/>
              </a:rPr>
              <a:t>suppléants </a:t>
            </a:r>
            <a:r>
              <a:rPr lang="fr-BE" sz="1600" u="sng" dirty="0" smtClean="0">
                <a:latin typeface="Avenir Next LT Pro" pitchFamily="50" charset="0"/>
              </a:rPr>
              <a:t>d’expression néerlandaise</a:t>
            </a:r>
            <a:r>
              <a:rPr lang="fr-BE" sz="1600" dirty="0" smtClean="0">
                <a:latin typeface="Avenir Next LT Pro" pitchFamily="50" charset="0"/>
              </a:rPr>
              <a:t>. </a:t>
            </a:r>
          </a:p>
          <a:p>
            <a:pPr algn="l"/>
            <a:r>
              <a:rPr lang="fr-BE" sz="1600" dirty="0" smtClean="0">
                <a:latin typeface="Avenir Next LT Pro" pitchFamily="50" charset="0"/>
              </a:rPr>
              <a:t>Les membres suppléants siègent en cas d’absence ou d’empêchement des membres effectifs. Ils sont convoqués dans l’ordre décroissant des suffrages obtenus. </a:t>
            </a:r>
          </a:p>
          <a:p>
            <a:pPr algn="l"/>
            <a:r>
              <a:rPr lang="fr-BE" sz="1600" dirty="0" smtClean="0">
                <a:latin typeface="Avenir Next LT Pro" pitchFamily="50" charset="0"/>
              </a:rPr>
              <a:t>Les </a:t>
            </a:r>
            <a:r>
              <a:rPr lang="fr-BE" sz="1600" dirty="0" smtClean="0">
                <a:latin typeface="Avenir Next LT Pro" pitchFamily="50" charset="0"/>
              </a:rPr>
              <a:t>membres du Conseil national sont élus par toutes les personnes inscrites au tableau des titulaires et qui ne font pas l’objet d’une suspension. </a:t>
            </a:r>
          </a:p>
          <a:p>
            <a:pPr algn="l"/>
            <a:r>
              <a:rPr lang="fr-BE" sz="1600" dirty="0" smtClean="0">
                <a:latin typeface="Avenir Next LT Pro" pitchFamily="50" charset="0"/>
              </a:rPr>
              <a:t>Pour les élection, les titulaires inscrits au tableau de la chambre exécutive d’expression française appartiennent au groupe linguistique français, et les titulaires inscrits au tableau de la chambre exécutive d’expression néerlandaise appartiennent au groupe linguistique néerlandais. </a:t>
            </a:r>
            <a:endParaRPr lang="fr-BE" sz="1600" dirty="0" smtClean="0">
              <a:latin typeface="Avenir Next LT Pro" pitchFamily="50" charset="0"/>
            </a:endParaRPr>
          </a:p>
          <a:p>
            <a:pPr algn="l"/>
            <a:r>
              <a:rPr lang="fr-BE" sz="1600" dirty="0" smtClean="0">
                <a:latin typeface="Avenir Next LT Pro" pitchFamily="50" charset="0"/>
              </a:rPr>
              <a:t>Quid </a:t>
            </a:r>
            <a:r>
              <a:rPr lang="fr-BE" sz="1600" dirty="0">
                <a:latin typeface="Avenir Next LT Pro" pitchFamily="50" charset="0"/>
              </a:rPr>
              <a:t>du représentant germanophone ?</a:t>
            </a:r>
          </a:p>
          <a:p>
            <a:pPr algn="l"/>
            <a:endParaRPr lang="fr-BE" sz="1600" dirty="0">
              <a:latin typeface="Avenir Next LT Pro" pitchFamily="50" charset="0"/>
            </a:endParaRPr>
          </a:p>
        </p:txBody>
      </p:sp>
    </p:spTree>
    <p:extLst>
      <p:ext uri="{BB962C8B-B14F-4D97-AF65-F5344CB8AC3E}">
        <p14:creationId xmlns:p14="http://schemas.microsoft.com/office/powerpoint/2010/main" val="217157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 CONSEIL NATIONAL</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3ADE29E5-56F8-4369-AB7C-FDE0EF303A47}"/>
              </a:ext>
            </a:extLst>
          </p:cNvPr>
          <p:cNvSpPr txBox="1">
            <a:spLocks/>
          </p:cNvSpPr>
          <p:nvPr/>
        </p:nvSpPr>
        <p:spPr>
          <a:xfrm>
            <a:off x="1046285" y="1218043"/>
            <a:ext cx="9964136" cy="531913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BE" sz="2100" b="1" u="sng" dirty="0" smtClean="0">
              <a:solidFill>
                <a:srgbClr val="EC8D1C"/>
              </a:solidFill>
              <a:latin typeface="Avenir Next LT Pro" pitchFamily="50" charset="0"/>
            </a:endParaRPr>
          </a:p>
          <a:p>
            <a:pPr algn="l"/>
            <a:r>
              <a:rPr lang="fr-BE" sz="1800" b="1" dirty="0" smtClean="0">
                <a:solidFill>
                  <a:srgbClr val="558ED5"/>
                </a:solidFill>
                <a:latin typeface="Avenir Next LT Pro" pitchFamily="50" charset="0"/>
              </a:rPr>
              <a:t>Membres </a:t>
            </a:r>
            <a:r>
              <a:rPr lang="fr-BE" sz="1800" b="1" dirty="0" smtClean="0">
                <a:latin typeface="Avenir Next LT Pro" pitchFamily="50" charset="0"/>
              </a:rPr>
              <a:t>: </a:t>
            </a:r>
            <a:endParaRPr lang="fr-BE" sz="1800" b="1" dirty="0">
              <a:latin typeface="Avenir Next LT Pro" pitchFamily="50" charset="0"/>
            </a:endParaRPr>
          </a:p>
          <a:p>
            <a:pPr marL="342900" indent="-342900" algn="l">
              <a:buFont typeface="Arial" panose="020B0604020202020204" pitchFamily="34" charset="0"/>
              <a:buChar char="•"/>
            </a:pPr>
            <a:r>
              <a:rPr lang="fr-BE" sz="1800" dirty="0" smtClean="0">
                <a:latin typeface="Avenir Next LT Pro" pitchFamily="50" charset="0"/>
              </a:rPr>
              <a:t>9 membres effectifs et 9 membres suppléants d’expression française </a:t>
            </a:r>
          </a:p>
          <a:p>
            <a:pPr marL="342900" indent="-342900" algn="l">
              <a:buFont typeface="Arial" panose="020B0604020202020204" pitchFamily="34" charset="0"/>
              <a:buChar char="•"/>
            </a:pPr>
            <a:r>
              <a:rPr lang="fr-BE" sz="1800" dirty="0" smtClean="0">
                <a:latin typeface="Avenir Next LT Pro" pitchFamily="50" charset="0"/>
              </a:rPr>
              <a:t>9 membres effectifs et 9 membres suppléants d’expression néerlandaise</a:t>
            </a:r>
          </a:p>
          <a:p>
            <a:pPr algn="l"/>
            <a:endParaRPr lang="fr-BE" sz="1800" dirty="0" smtClean="0">
              <a:latin typeface="Avenir Next LT Pro" pitchFamily="50" charset="0"/>
            </a:endParaRPr>
          </a:p>
          <a:p>
            <a:pPr algn="l"/>
            <a:r>
              <a:rPr lang="fr-BE" sz="1800" b="1" dirty="0">
                <a:solidFill>
                  <a:srgbClr val="558ED5"/>
                </a:solidFill>
                <a:latin typeface="Avenir Next LT Pro" pitchFamily="50" charset="0"/>
                <a:cs typeface="Calibri" panose="020F0502020204030204" pitchFamily="34" charset="0"/>
              </a:rPr>
              <a:t>É</a:t>
            </a:r>
            <a:r>
              <a:rPr lang="fr-BE" sz="1800" b="1" dirty="0" smtClean="0">
                <a:solidFill>
                  <a:srgbClr val="558ED5"/>
                </a:solidFill>
                <a:latin typeface="Avenir Next LT Pro" pitchFamily="50" charset="0"/>
              </a:rPr>
              <a:t>lection</a:t>
            </a:r>
            <a:r>
              <a:rPr lang="fr-BE" sz="1800" dirty="0" smtClean="0">
                <a:solidFill>
                  <a:srgbClr val="558ED5"/>
                </a:solidFill>
                <a:latin typeface="Avenir Next LT Pro" pitchFamily="50" charset="0"/>
              </a:rPr>
              <a:t> </a:t>
            </a:r>
            <a:r>
              <a:rPr lang="fr-BE" sz="1800" dirty="0" smtClean="0">
                <a:latin typeface="Avenir Next LT Pro" pitchFamily="50" charset="0"/>
              </a:rPr>
              <a:t>: </a:t>
            </a:r>
          </a:p>
          <a:p>
            <a:pPr marL="342900" indent="-342900" algn="l">
              <a:buFont typeface="Arial" panose="020B0604020202020204" pitchFamily="34" charset="0"/>
              <a:buChar char="•"/>
            </a:pPr>
            <a:r>
              <a:rPr lang="fr-BE" sz="1800" dirty="0">
                <a:latin typeface="Avenir Next LT Pro" pitchFamily="50" charset="0"/>
                <a:cs typeface="Calibri" panose="020F0502020204030204" pitchFamily="34" charset="0"/>
              </a:rPr>
              <a:t>É</a:t>
            </a:r>
            <a:r>
              <a:rPr lang="fr-BE" sz="1800" dirty="0" smtClean="0">
                <a:latin typeface="Avenir Next LT Pro" pitchFamily="50" charset="0"/>
              </a:rPr>
              <a:t>lection par toutes les personnes inscrites au tableau des titulaire ne faisant pas l’objet d’une suspension </a:t>
            </a:r>
          </a:p>
          <a:p>
            <a:pPr marL="342900" indent="-342900" algn="l">
              <a:buFont typeface="Arial" panose="020B0604020202020204" pitchFamily="34" charset="0"/>
              <a:buChar char="•"/>
            </a:pPr>
            <a:r>
              <a:rPr lang="fr-BE" sz="1800" dirty="0" smtClean="0">
                <a:latin typeface="Avenir Next LT Pro" pitchFamily="50" charset="0"/>
              </a:rPr>
              <a:t>Candidats doivent être inscrits au tableau des titulaires depuis </a:t>
            </a:r>
            <a:r>
              <a:rPr lang="fr-BE" sz="1800" u="sng" dirty="0" smtClean="0">
                <a:latin typeface="Avenir Next LT Pro" pitchFamily="50" charset="0"/>
              </a:rPr>
              <a:t>trois ans </a:t>
            </a:r>
            <a:r>
              <a:rPr lang="fr-BE" sz="1800" dirty="0" smtClean="0">
                <a:latin typeface="Avenir Next LT Pro" pitchFamily="50" charset="0"/>
              </a:rPr>
              <a:t>ou plus et n’avoir encouru aucune sanction disciplinaire (sauf si réhabilitation) </a:t>
            </a:r>
          </a:p>
          <a:p>
            <a:pPr marL="342900" indent="-342900" algn="l">
              <a:buFont typeface="Arial" panose="020B0604020202020204" pitchFamily="34" charset="0"/>
              <a:buChar char="•"/>
            </a:pPr>
            <a:r>
              <a:rPr lang="fr-BE" sz="1800" dirty="0" smtClean="0">
                <a:latin typeface="Avenir Next LT Pro" pitchFamily="50" charset="0"/>
              </a:rPr>
              <a:t>Membres d’expression française élus parmi et par les membres du groupe linguistique français </a:t>
            </a:r>
          </a:p>
          <a:p>
            <a:pPr marL="342900" indent="-342900" algn="l">
              <a:buFont typeface="Arial" panose="020B0604020202020204" pitchFamily="34" charset="0"/>
              <a:buChar char="•"/>
            </a:pPr>
            <a:r>
              <a:rPr lang="fr-BE" sz="1800" dirty="0" smtClean="0">
                <a:latin typeface="Avenir Next LT Pro" pitchFamily="50" charset="0"/>
              </a:rPr>
              <a:t>Membres d’expression néerlandaise élus parmi et par les membres du groupe linguistique néerlandais </a:t>
            </a:r>
            <a:endParaRPr lang="fr-BE" sz="1800" dirty="0">
              <a:latin typeface="Avenir Next LT Pro" pitchFamily="50" charset="0"/>
            </a:endParaRPr>
          </a:p>
          <a:p>
            <a:pPr algn="l"/>
            <a:r>
              <a:rPr lang="fr-BE" sz="2100" b="1" dirty="0" smtClean="0">
                <a:solidFill>
                  <a:srgbClr val="EC8D1C"/>
                </a:solidFill>
                <a:latin typeface="Avenir Next LT Pro" pitchFamily="50" charset="0"/>
              </a:rPr>
              <a:t>	</a:t>
            </a:r>
            <a:endParaRPr lang="fr-BE" sz="2100" dirty="0">
              <a:latin typeface="Avenir Next LT Pro" pitchFamily="50" charset="0"/>
            </a:endParaRPr>
          </a:p>
          <a:p>
            <a:pPr algn="l"/>
            <a:endParaRPr lang="fr-BE" sz="2100" b="1" dirty="0">
              <a:solidFill>
                <a:srgbClr val="EC8D1C"/>
              </a:solidFill>
              <a:latin typeface="Avenir Next LT Pro" pitchFamily="50" charset="0"/>
            </a:endParaRPr>
          </a:p>
        </p:txBody>
      </p:sp>
      <p:sp>
        <p:nvSpPr>
          <p:cNvPr id="2" name="Bulle ronde 1"/>
          <p:cNvSpPr/>
          <p:nvPr/>
        </p:nvSpPr>
        <p:spPr>
          <a:xfrm rot="1426716">
            <a:off x="8722572" y="1398979"/>
            <a:ext cx="2037348" cy="1472892"/>
          </a:xfrm>
          <a:prstGeom prst="wedgeEllipseCallout">
            <a:avLst/>
          </a:prstGeom>
          <a:solidFill>
            <a:srgbClr val="EC8D1C"/>
          </a:solidFill>
          <a:ln>
            <a:solidFill>
              <a:srgbClr val="EC8D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 name="ZoneTexte 3"/>
          <p:cNvSpPr txBox="1"/>
          <p:nvPr/>
        </p:nvSpPr>
        <p:spPr>
          <a:xfrm>
            <a:off x="8983066" y="1448491"/>
            <a:ext cx="1505844" cy="1169551"/>
          </a:xfrm>
          <a:prstGeom prst="rect">
            <a:avLst/>
          </a:prstGeom>
          <a:noFill/>
        </p:spPr>
        <p:txBody>
          <a:bodyPr wrap="square" rtlCol="0">
            <a:spAutoFit/>
          </a:bodyPr>
          <a:lstStyle/>
          <a:p>
            <a:pPr algn="ctr"/>
            <a:r>
              <a:rPr lang="fr-BE" sz="1400" dirty="0" smtClean="0">
                <a:latin typeface="Avenir Next LT Pro" panose="020B0504020202020204"/>
              </a:rPr>
              <a:t>Membres suppléants siègent en cas d’absence ou d’empêchement </a:t>
            </a:r>
            <a:endParaRPr lang="fr-BE" sz="1400" dirty="0">
              <a:latin typeface="Avenir Next LT Pro" panose="020B0504020202020204"/>
            </a:endParaRPr>
          </a:p>
        </p:txBody>
      </p:sp>
    </p:spTree>
    <p:extLst>
      <p:ext uri="{BB962C8B-B14F-4D97-AF65-F5344CB8AC3E}">
        <p14:creationId xmlns:p14="http://schemas.microsoft.com/office/powerpoint/2010/main" val="3539679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LE CONSEIL NATIONAL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5FCC171C-B5BB-41D2-8A83-9A5B56FA4743}"/>
              </a:ext>
            </a:extLst>
          </p:cNvPr>
          <p:cNvSpPr txBox="1">
            <a:spLocks/>
          </p:cNvSpPr>
          <p:nvPr/>
        </p:nvSpPr>
        <p:spPr>
          <a:xfrm>
            <a:off x="1017940" y="1164772"/>
            <a:ext cx="9992481" cy="5478305"/>
          </a:xfrm>
          <a:prstGeom prst="rect">
            <a:avLst/>
          </a:prstGeom>
          <a:solidFill>
            <a:schemeClr val="tx2">
              <a:lumMod val="40000"/>
              <a:lumOff val="6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FR" sz="1000" dirty="0">
              <a:solidFill>
                <a:srgbClr val="FF6600"/>
              </a:solidFill>
              <a:latin typeface="Avenir Next LT Pro" pitchFamily="50" charset="0"/>
            </a:endParaRPr>
          </a:p>
          <a:p>
            <a:pPr algn="l">
              <a:defRPr/>
            </a:pPr>
            <a:r>
              <a:rPr lang="fr-FR" sz="2000" b="1" u="sng" dirty="0" smtClean="0">
                <a:latin typeface="Avenir Next LT Pro" pitchFamily="50" charset="0"/>
              </a:rPr>
              <a:t>COMMENT PREND </a:t>
            </a:r>
            <a:r>
              <a:rPr lang="fr-FR" sz="2000" b="1" u="sng" dirty="0" smtClean="0">
                <a:latin typeface="Avenir Next LT Pro" pitchFamily="50" charset="0"/>
              </a:rPr>
              <a:t>FIN LE MANDAT </a:t>
            </a:r>
            <a:r>
              <a:rPr lang="fr-FR" sz="2000" b="1" u="sng" dirty="0" smtClean="0">
                <a:latin typeface="Avenir Next LT Pro" pitchFamily="50" charset="0"/>
              </a:rPr>
              <a:t>DE MEMBRE DU </a:t>
            </a:r>
            <a:r>
              <a:rPr lang="fr-FR" sz="2000" b="1" u="sng" dirty="0" smtClean="0">
                <a:latin typeface="Avenir Next LT Pro" pitchFamily="50" charset="0"/>
              </a:rPr>
              <a:t>CONSEIL</a:t>
            </a:r>
            <a:r>
              <a:rPr lang="fr-FR" sz="2000" b="1" dirty="0">
                <a:latin typeface="Avenir Next LT Pro" pitchFamily="50" charset="0"/>
              </a:rPr>
              <a:t> </a:t>
            </a:r>
            <a:r>
              <a:rPr lang="fr-FR" sz="2000" b="1" dirty="0" smtClean="0">
                <a:latin typeface="Avenir Next LT Pro" pitchFamily="50" charset="0"/>
              </a:rPr>
              <a:t>? </a:t>
            </a:r>
            <a:r>
              <a:rPr lang="fr-FR" sz="1600" b="1" dirty="0" smtClean="0">
                <a:latin typeface="Avenir Next LT Pro" pitchFamily="50" charset="0"/>
              </a:rPr>
              <a:t>: </a:t>
            </a:r>
          </a:p>
          <a:p>
            <a:pPr algn="l">
              <a:defRPr/>
            </a:pPr>
            <a:r>
              <a:rPr lang="fr-FR" sz="1400" dirty="0" smtClean="0">
                <a:latin typeface="Avenir Next LT Pro" pitchFamily="50" charset="0"/>
              </a:rPr>
              <a:t>(</a:t>
            </a:r>
            <a:r>
              <a:rPr lang="fr-FR" sz="1400" dirty="0" smtClean="0">
                <a:latin typeface="Avenir Next LT Pro" pitchFamily="50" charset="0"/>
              </a:rPr>
              <a:t>Art. 6 A.R. 20 juillet 2012) </a:t>
            </a:r>
            <a:r>
              <a:rPr lang="fr-FR" sz="1600" b="1" dirty="0">
                <a:solidFill>
                  <a:srgbClr val="FF0000"/>
                </a:solidFill>
                <a:latin typeface="Avenir Next LT Pro" pitchFamily="50" charset="0"/>
              </a:rPr>
              <a:t/>
            </a:r>
            <a:br>
              <a:rPr lang="fr-FR" sz="1600" b="1" dirty="0">
                <a:solidFill>
                  <a:srgbClr val="FF0000"/>
                </a:solidFill>
                <a:latin typeface="Avenir Next LT Pro" pitchFamily="50" charset="0"/>
              </a:rPr>
            </a:br>
            <a:endParaRPr lang="fr-BE" sz="1600" dirty="0">
              <a:solidFill>
                <a:schemeClr val="bg1"/>
              </a:solidFill>
              <a:latin typeface="Avenir Next LT Pro" pitchFamily="50" charset="0"/>
            </a:endParaRPr>
          </a:p>
          <a:p>
            <a:pPr algn="l">
              <a:defRPr/>
            </a:pPr>
            <a:r>
              <a:rPr lang="fr-BE" sz="1600" dirty="0" smtClean="0">
                <a:latin typeface="Avenir Next LT Pro" pitchFamily="50" charset="0"/>
              </a:rPr>
              <a:t>Les mandats au sein du Conseil national prennent </a:t>
            </a:r>
            <a:r>
              <a:rPr lang="fr-BE" sz="1600" u="sng" dirty="0" smtClean="0">
                <a:latin typeface="Avenir Next LT Pro" pitchFamily="50" charset="0"/>
              </a:rPr>
              <a:t>fin</a:t>
            </a:r>
            <a:r>
              <a:rPr lang="fr-BE" sz="1600" dirty="0" smtClean="0">
                <a:latin typeface="Avenir Next LT Pro" pitchFamily="50" charset="0"/>
              </a:rPr>
              <a:t> : </a:t>
            </a:r>
          </a:p>
          <a:p>
            <a:pPr marL="285750" indent="-285750" algn="l">
              <a:buFont typeface="Arial" panose="020B0604020202020204" pitchFamily="34" charset="0"/>
              <a:buChar char="•"/>
              <a:defRPr/>
            </a:pPr>
            <a:r>
              <a:rPr lang="fr-BE" sz="1400" dirty="0" smtClean="0">
                <a:latin typeface="Avenir Next LT Pro" panose="020B0504020202020204"/>
              </a:rPr>
              <a:t>par </a:t>
            </a:r>
            <a:r>
              <a:rPr lang="fr-BE" sz="1400" dirty="0" smtClean="0">
                <a:latin typeface="Avenir Next LT Pro" panose="020B0504020202020204"/>
              </a:rPr>
              <a:t>l’expiration du terme </a:t>
            </a:r>
            <a:r>
              <a:rPr lang="fr-BE" sz="1400" dirty="0" smtClean="0">
                <a:latin typeface="Avenir Next LT Pro" panose="020B0504020202020204"/>
              </a:rPr>
              <a:t>(4 ans)</a:t>
            </a:r>
            <a:endParaRPr lang="fr-BE" sz="1400" dirty="0" smtClean="0">
              <a:latin typeface="Avenir Next LT Pro" panose="020B0504020202020204"/>
            </a:endParaRPr>
          </a:p>
          <a:p>
            <a:pPr marL="285750" indent="-285750" algn="l">
              <a:buFont typeface="Arial" panose="020B0604020202020204" pitchFamily="34" charset="0"/>
              <a:buChar char="•"/>
              <a:defRPr/>
            </a:pPr>
            <a:r>
              <a:rPr lang="fr-BE" sz="1400" dirty="0" smtClean="0">
                <a:latin typeface="Avenir Next LT Pro" panose="020B0504020202020204"/>
              </a:rPr>
              <a:t>par </a:t>
            </a:r>
            <a:r>
              <a:rPr lang="fr-BE" sz="1400" dirty="0" smtClean="0">
                <a:latin typeface="Avenir Next LT Pro" panose="020B0504020202020204"/>
              </a:rPr>
              <a:t>le décès du titulaire </a:t>
            </a:r>
          </a:p>
          <a:p>
            <a:pPr marL="285750" indent="-285750" algn="l">
              <a:buFont typeface="Arial" panose="020B0604020202020204" pitchFamily="34" charset="0"/>
              <a:buChar char="•"/>
              <a:defRPr/>
            </a:pPr>
            <a:r>
              <a:rPr lang="fr-BE" sz="1400" dirty="0" smtClean="0">
                <a:latin typeface="Avenir Next LT Pro" panose="020B0504020202020204"/>
              </a:rPr>
              <a:t>par </a:t>
            </a:r>
            <a:r>
              <a:rPr lang="fr-BE" sz="1400" dirty="0" smtClean="0">
                <a:latin typeface="Avenir Next LT Pro" panose="020B0504020202020204"/>
              </a:rPr>
              <a:t>la radiation du tableau des titulaires, par la démission ou la déchéance </a:t>
            </a:r>
            <a:r>
              <a:rPr lang="fr-BE" sz="1400" dirty="0" smtClean="0">
                <a:latin typeface="Avenir Next LT Pro" panose="020B0504020202020204"/>
              </a:rPr>
              <a:t> </a:t>
            </a:r>
            <a:endParaRPr lang="fr-BE" sz="1400" dirty="0" smtClean="0">
              <a:latin typeface="Avenir Next LT Pro" panose="020B0504020202020204"/>
            </a:endParaRPr>
          </a:p>
          <a:p>
            <a:pPr marL="285750" indent="-285750" algn="l">
              <a:buFont typeface="Arial" panose="020B0604020202020204" pitchFamily="34" charset="0"/>
              <a:buChar char="•"/>
              <a:defRPr/>
            </a:pPr>
            <a:r>
              <a:rPr lang="fr-BE" sz="1400" dirty="0" smtClean="0">
                <a:latin typeface="Avenir Next LT Pro" panose="020B0504020202020204"/>
              </a:rPr>
              <a:t>par </a:t>
            </a:r>
            <a:r>
              <a:rPr lang="fr-BE" sz="1400" dirty="0" smtClean="0">
                <a:latin typeface="Avenir Next LT Pro" panose="020B0504020202020204"/>
              </a:rPr>
              <a:t>la révocation infligée par le Conseil national lorsque le membre </a:t>
            </a:r>
            <a:r>
              <a:rPr lang="fr-FR" sz="1400" dirty="0">
                <a:latin typeface="Avenir Next LT Pro" panose="020B0504020202020204"/>
              </a:rPr>
              <a:t>est absent de quatre réunions consécutives du Conseil national sans motivation et après avoir été sommé de s'expliquer sur les raisons de son absence. Le membre est révoqué à la majorité des deux tiers; le vote est </a:t>
            </a:r>
            <a:r>
              <a:rPr lang="fr-FR" sz="1400" dirty="0" smtClean="0">
                <a:latin typeface="Avenir Next LT Pro" panose="020B0504020202020204"/>
              </a:rPr>
              <a:t>secret</a:t>
            </a:r>
            <a:endParaRPr lang="fr-BE" sz="1400" dirty="0" smtClean="0">
              <a:latin typeface="Avenir Next LT Pro" panose="020B0504020202020204"/>
            </a:endParaRPr>
          </a:p>
          <a:p>
            <a:pPr algn="l">
              <a:defRPr/>
            </a:pPr>
            <a:endParaRPr lang="fr-BE" sz="1600" u="sng" dirty="0" smtClean="0">
              <a:latin typeface="Avenir Next LT Pro" panose="020B0504020202020204"/>
            </a:endParaRPr>
          </a:p>
          <a:p>
            <a:pPr algn="l">
              <a:defRPr/>
            </a:pPr>
            <a:r>
              <a:rPr lang="fr-BE" sz="1600" u="sng" dirty="0" smtClean="0">
                <a:latin typeface="Avenir Next LT Pro" panose="020B0504020202020204"/>
              </a:rPr>
              <a:t>Attention</a:t>
            </a:r>
            <a:r>
              <a:rPr lang="fr-BE" sz="1600" dirty="0" smtClean="0">
                <a:latin typeface="Avenir Next LT Pro" panose="020B0504020202020204"/>
              </a:rPr>
              <a:t> : </a:t>
            </a:r>
            <a:r>
              <a:rPr lang="fr-BE" sz="1600" dirty="0" smtClean="0">
                <a:latin typeface="Avenir Next LT Pro" panose="020B0504020202020204"/>
              </a:rPr>
              <a:t>Est </a:t>
            </a:r>
            <a:r>
              <a:rPr lang="fr-BE" sz="1600" dirty="0" smtClean="0">
                <a:latin typeface="Avenir Next LT Pro" panose="020B0504020202020204"/>
              </a:rPr>
              <a:t>déchu de plein droit, le membre du Conseil national qui est frappé, en dernier ressort, d’une peine disciplinaire. </a:t>
            </a:r>
          </a:p>
          <a:p>
            <a:pPr algn="l">
              <a:defRPr/>
            </a:pPr>
            <a:r>
              <a:rPr lang="fr-BE" sz="1600" u="sng" dirty="0" smtClean="0">
                <a:latin typeface="Avenir Next LT Pro" panose="020B0504020202020204"/>
              </a:rPr>
              <a:t>Dans les cas où les mandats prennent fin </a:t>
            </a:r>
            <a:r>
              <a:rPr lang="fr-BE" sz="1600" dirty="0" smtClean="0">
                <a:latin typeface="Avenir Next LT Pro" panose="020B0504020202020204"/>
              </a:rPr>
              <a:t>: </a:t>
            </a:r>
          </a:p>
          <a:p>
            <a:pPr algn="l">
              <a:defRPr/>
            </a:pPr>
            <a:r>
              <a:rPr lang="fr-BE" sz="1600" dirty="0" smtClean="0">
                <a:latin typeface="Avenir Next LT Pro" panose="020B0504020202020204"/>
              </a:rPr>
              <a:t>Les membres effectifs sont remplacés par les membres suppléants, dans l’ordre décroissant des suffrages obtenus par ces derniers, qui achèvent le mandat de leur prédécesseur. En cas d’égalité des suffrages, la priorité va au plis ancien d’après l’ordre d’inscription au tableau et, à ancienneté égale, au plus âgé.</a:t>
            </a:r>
            <a:endParaRPr lang="fr-BE" sz="1600" dirty="0">
              <a:latin typeface="Avenir Next LT Pro" panose="020B0504020202020204"/>
            </a:endParaRPr>
          </a:p>
          <a:p>
            <a:pPr algn="l">
              <a:defRPr/>
            </a:pPr>
            <a:endParaRPr lang="fr-BE" sz="1600" dirty="0" smtClean="0">
              <a:latin typeface="Avenir Next LT Pro" panose="020B0504020202020204"/>
            </a:endParaRPr>
          </a:p>
          <a:p>
            <a:pPr algn="l">
              <a:defRPr/>
            </a:pPr>
            <a:r>
              <a:rPr lang="fr-BE" sz="1600" dirty="0">
                <a:latin typeface="Avenir Next LT Pro" panose="020B0504020202020204"/>
              </a:rPr>
              <a:t>	</a:t>
            </a:r>
          </a:p>
        </p:txBody>
      </p:sp>
    </p:spTree>
    <p:extLst>
      <p:ext uri="{BB962C8B-B14F-4D97-AF65-F5344CB8AC3E}">
        <p14:creationId xmlns:p14="http://schemas.microsoft.com/office/powerpoint/2010/main" val="19736515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LE CONSEIL NATIONAL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5FCC171C-B5BB-41D2-8A83-9A5B56FA4743}"/>
              </a:ext>
            </a:extLst>
          </p:cNvPr>
          <p:cNvSpPr txBox="1">
            <a:spLocks/>
          </p:cNvSpPr>
          <p:nvPr/>
        </p:nvSpPr>
        <p:spPr>
          <a:xfrm>
            <a:off x="1017940" y="1164772"/>
            <a:ext cx="9992481" cy="5392568"/>
          </a:xfrm>
          <a:prstGeom prst="rect">
            <a:avLst/>
          </a:prstGeom>
          <a:solidFill>
            <a:schemeClr val="tx2">
              <a:lumMod val="40000"/>
              <a:lumOff val="6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600" dirty="0">
              <a:solidFill>
                <a:schemeClr val="bg1"/>
              </a:solidFill>
              <a:latin typeface="Avenir Next LT Pro" panose="020B0504020202020204"/>
            </a:endParaRPr>
          </a:p>
          <a:p>
            <a:pPr algn="l">
              <a:defRPr/>
            </a:pPr>
            <a:r>
              <a:rPr lang="fr-BE" sz="2000" b="1" dirty="0" smtClean="0">
                <a:latin typeface="Avenir Next LT Pro" panose="020B0504020202020204"/>
              </a:rPr>
              <a:t>QUELLES SONT LES </a:t>
            </a:r>
            <a:r>
              <a:rPr lang="fr-BE" sz="2000" b="1" dirty="0" smtClean="0">
                <a:latin typeface="Avenir Next LT Pro" panose="020B0504020202020204"/>
              </a:rPr>
              <a:t>INTERDICTIONS </a:t>
            </a:r>
            <a:r>
              <a:rPr lang="fr-BE" sz="2000" b="1" dirty="0" smtClean="0">
                <a:latin typeface="Avenir Next LT Pro" panose="020B0504020202020204"/>
              </a:rPr>
              <a:t>ET INCOMPATIBILITÉS DANS LE CHEF DES </a:t>
            </a:r>
            <a:r>
              <a:rPr lang="fr-BE" sz="2000" b="1" dirty="0" smtClean="0">
                <a:latin typeface="Avenir Next LT Pro" panose="020B0504020202020204"/>
              </a:rPr>
              <a:t>MEMBRES ?</a:t>
            </a:r>
            <a:endParaRPr lang="fr-BE" sz="1800" dirty="0" smtClean="0">
              <a:solidFill>
                <a:schemeClr val="bg1"/>
              </a:solidFill>
              <a:latin typeface="Avenir Next LT Pro" panose="020B0504020202020204"/>
            </a:endParaRPr>
          </a:p>
          <a:p>
            <a:pPr algn="l">
              <a:defRPr/>
            </a:pPr>
            <a:r>
              <a:rPr lang="fr-BE" sz="1400" i="1" dirty="0" smtClean="0">
                <a:latin typeface="Avenir Next LT Pro" panose="020B0504020202020204"/>
              </a:rPr>
              <a:t>Article 7 A.R. 20 juillet 2012 </a:t>
            </a:r>
            <a:endParaRPr lang="fr-BE" sz="1800" dirty="0" smtClean="0">
              <a:solidFill>
                <a:srgbClr val="000000"/>
              </a:solidFill>
              <a:latin typeface="Avenir Next LT Pro" panose="020B0504020202020204"/>
            </a:endParaRPr>
          </a:p>
          <a:p>
            <a:pPr marL="285750" indent="-285750" algn="l">
              <a:buFont typeface="Arial" panose="020B0604020202020204" pitchFamily="34" charset="0"/>
              <a:buChar char="•"/>
              <a:defRPr/>
            </a:pPr>
            <a:r>
              <a:rPr lang="fr-BE" sz="1800" dirty="0" smtClean="0">
                <a:solidFill>
                  <a:srgbClr val="000000"/>
                </a:solidFill>
                <a:latin typeface="Avenir Next LT Pro" panose="020B0504020202020204"/>
              </a:rPr>
              <a:t>Nul ne peut exercer plus de </a:t>
            </a:r>
            <a:r>
              <a:rPr lang="fr-BE" sz="1800" dirty="0" smtClean="0">
                <a:solidFill>
                  <a:schemeClr val="accent2"/>
                </a:solidFill>
                <a:latin typeface="Avenir Next LT Pro" panose="020B0504020202020204"/>
              </a:rPr>
              <a:t>deux </a:t>
            </a:r>
            <a:r>
              <a:rPr lang="fr-BE" sz="1800" dirty="0" smtClean="0">
                <a:solidFill>
                  <a:srgbClr val="000000"/>
                </a:solidFill>
                <a:latin typeface="Avenir Next LT Pro" panose="020B0504020202020204"/>
              </a:rPr>
              <a:t>fois le mandat de membre effectif ou suppléant du Conseil national </a:t>
            </a:r>
          </a:p>
          <a:p>
            <a:pPr marL="285750" indent="-285750" algn="l">
              <a:buFont typeface="Arial" panose="020B0604020202020204" pitchFamily="34" charset="0"/>
              <a:buChar char="•"/>
              <a:defRPr/>
            </a:pPr>
            <a:r>
              <a:rPr lang="fr-BE" sz="1800" dirty="0" smtClean="0">
                <a:solidFill>
                  <a:srgbClr val="000000"/>
                </a:solidFill>
                <a:latin typeface="Avenir Next LT Pro" panose="020B0504020202020204"/>
              </a:rPr>
              <a:t>A l’expiration de chaque mandat, au moins 1/3 des membres effectifs d’expression française et d’expression néerlandaise doivent être remplacés. Si nécessaire, les membres effectifs réélus sont remplacés, dans l’ordre croissant des suffrages qu’ils ont obtenus, par des membres suppléants venant en ordre utile. Leur remplacement se prolonge jusqu’à ce que, à la suite de la vacance de mandats de membres effectifs et du remplacement par des membres suppléants, il y ait un nombre suffisant de membres effectifs sortants. </a:t>
            </a:r>
          </a:p>
          <a:p>
            <a:pPr marL="285750" indent="-285750" algn="l">
              <a:buFont typeface="Arial" panose="020B0604020202020204" pitchFamily="34" charset="0"/>
              <a:buChar char="•"/>
              <a:defRPr/>
            </a:pPr>
            <a:r>
              <a:rPr lang="fr-BE" sz="1800" dirty="0" smtClean="0">
                <a:solidFill>
                  <a:srgbClr val="000000"/>
                </a:solidFill>
                <a:latin typeface="Avenir Next LT Pro" panose="020B0504020202020204"/>
              </a:rPr>
              <a:t> Incompatibilité entre le mandat de membre du Conseil national et celui de membre d’une Chambre exécutive ou d’une Chambre d’appel</a:t>
            </a:r>
            <a:r>
              <a:rPr lang="fr-BE" sz="1800" dirty="0" smtClean="0">
                <a:solidFill>
                  <a:srgbClr val="000000"/>
                </a:solidFill>
                <a:latin typeface="Avenir Next LT Pro" panose="020B0504020202020204"/>
              </a:rPr>
              <a:t>.</a:t>
            </a:r>
            <a:endParaRPr lang="fr-BE" sz="1800" dirty="0" smtClean="0">
              <a:solidFill>
                <a:srgbClr val="000000"/>
              </a:solidFill>
              <a:latin typeface="Avenir Next LT Pro" panose="020B0504020202020204"/>
            </a:endParaRPr>
          </a:p>
        </p:txBody>
      </p:sp>
    </p:spTree>
    <p:extLst>
      <p:ext uri="{BB962C8B-B14F-4D97-AF65-F5344CB8AC3E}">
        <p14:creationId xmlns:p14="http://schemas.microsoft.com/office/powerpoint/2010/main" val="37689128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LE CONSEIL NATIONAL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DE0B0A61-004E-47A7-A1FA-5115A933779F}"/>
              </a:ext>
            </a:extLst>
          </p:cNvPr>
          <p:cNvSpPr txBox="1">
            <a:spLocks/>
          </p:cNvSpPr>
          <p:nvPr/>
        </p:nvSpPr>
        <p:spPr>
          <a:xfrm>
            <a:off x="1017940" y="1218043"/>
            <a:ext cx="9992481" cy="531913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2000" b="1" dirty="0" smtClean="0">
                <a:solidFill>
                  <a:schemeClr val="accent1"/>
                </a:solidFill>
                <a:latin typeface="Avenir Next LT Pro" pitchFamily="50" charset="0"/>
              </a:rPr>
              <a:t>QUELLES SONT LES </a:t>
            </a:r>
            <a:r>
              <a:rPr lang="fr-FR" sz="2000" b="1" dirty="0" smtClean="0">
                <a:solidFill>
                  <a:schemeClr val="accent1"/>
                </a:solidFill>
                <a:latin typeface="Avenir Next LT Pro" pitchFamily="50" charset="0"/>
              </a:rPr>
              <a:t>COMPÉTENCES </a:t>
            </a:r>
            <a:r>
              <a:rPr lang="fr-FR" sz="2000" b="1" dirty="0" smtClean="0">
                <a:solidFill>
                  <a:schemeClr val="accent1"/>
                </a:solidFill>
                <a:latin typeface="Avenir Next LT Pro" pitchFamily="50" charset="0"/>
              </a:rPr>
              <a:t>DU CONSEIL </a:t>
            </a:r>
            <a:r>
              <a:rPr lang="fr-FR" sz="2000" b="1" dirty="0" smtClean="0">
                <a:solidFill>
                  <a:schemeClr val="accent1"/>
                </a:solidFill>
                <a:latin typeface="Avenir Next LT Pro" pitchFamily="50" charset="0"/>
              </a:rPr>
              <a:t>NATIONAL ?</a:t>
            </a:r>
            <a:r>
              <a:rPr lang="fr-FR" sz="2200" b="1" dirty="0" smtClean="0">
                <a:solidFill>
                  <a:schemeClr val="accent1"/>
                </a:solidFill>
                <a:latin typeface="Avenir Next LT Pro" pitchFamily="50" charset="0"/>
              </a:rPr>
              <a:t> </a:t>
            </a:r>
            <a:endParaRPr lang="fr-BE" sz="1700" dirty="0" smtClean="0">
              <a:latin typeface="Avenir Next LT Pro" pitchFamily="50" charset="0"/>
            </a:endParaRPr>
          </a:p>
          <a:p>
            <a:pPr marL="285750" indent="-285750" algn="l">
              <a:buFont typeface="Arial" panose="020B0604020202020204" pitchFamily="34" charset="0"/>
              <a:buChar char="•"/>
            </a:pPr>
            <a:r>
              <a:rPr lang="fr-BE" sz="1700" dirty="0" smtClean="0">
                <a:latin typeface="Avenir Next LT Pro" pitchFamily="50" charset="0"/>
              </a:rPr>
              <a:t>Représente </a:t>
            </a:r>
            <a:r>
              <a:rPr lang="fr-BE" sz="1700" dirty="0">
                <a:latin typeface="Avenir Next LT Pro" pitchFamily="50" charset="0"/>
              </a:rPr>
              <a:t>en justice </a:t>
            </a:r>
            <a:r>
              <a:rPr lang="fr-BE" sz="1700" dirty="0" smtClean="0">
                <a:latin typeface="Avenir Next LT Pro" pitchFamily="50" charset="0"/>
              </a:rPr>
              <a:t>l’IPI</a:t>
            </a:r>
            <a:endParaRPr lang="fr-BE" sz="1700" dirty="0">
              <a:latin typeface="Avenir Next LT Pro" pitchFamily="50" charset="0"/>
            </a:endParaRPr>
          </a:p>
          <a:p>
            <a:pPr marL="285750" indent="-285750" algn="l">
              <a:buFont typeface="Arial" panose="020B0604020202020204" pitchFamily="34" charset="0"/>
              <a:buChar char="•"/>
            </a:pPr>
            <a:r>
              <a:rPr lang="fr-BE" sz="1700" dirty="0" smtClean="0">
                <a:latin typeface="Avenir Next LT Pro" pitchFamily="50" charset="0"/>
              </a:rPr>
              <a:t>Etablit les </a:t>
            </a:r>
            <a:r>
              <a:rPr lang="fr-BE" sz="1700" dirty="0" smtClean="0">
                <a:latin typeface="Avenir Next LT Pro" pitchFamily="50" charset="0"/>
              </a:rPr>
              <a:t>règles de déontologie </a:t>
            </a:r>
            <a:endParaRPr lang="fr-BE" sz="1700" dirty="0" smtClean="0">
              <a:latin typeface="Avenir Next LT Pro" pitchFamily="50" charset="0"/>
            </a:endParaRPr>
          </a:p>
          <a:p>
            <a:pPr marL="285750" indent="-285750" algn="l">
              <a:buFont typeface="Arial" panose="020B0604020202020204" pitchFamily="34" charset="0"/>
              <a:buChar char="•"/>
            </a:pPr>
            <a:r>
              <a:rPr lang="fr-BE" sz="1700" dirty="0">
                <a:latin typeface="Avenir Next LT Pro" pitchFamily="50" charset="0"/>
              </a:rPr>
              <a:t>Approuve le projet de budget </a:t>
            </a:r>
            <a:r>
              <a:rPr lang="fr-BE" sz="1700" dirty="0" smtClean="0">
                <a:latin typeface="Avenir Next LT Pro" pitchFamily="50" charset="0"/>
              </a:rPr>
              <a:t>et </a:t>
            </a:r>
            <a:r>
              <a:rPr lang="fr-BE" sz="1700" dirty="0">
                <a:latin typeface="Avenir Next LT Pro" pitchFamily="50" charset="0"/>
              </a:rPr>
              <a:t>les comptes annuels </a:t>
            </a:r>
          </a:p>
          <a:p>
            <a:pPr marL="285750" indent="-285750" algn="l">
              <a:buFont typeface="Arial" panose="020B0604020202020204" pitchFamily="34" charset="0"/>
              <a:buChar char="•"/>
            </a:pPr>
            <a:r>
              <a:rPr lang="fr-BE" sz="1700" dirty="0">
                <a:latin typeface="Avenir Next LT Pro" pitchFamily="50" charset="0"/>
                <a:cs typeface="Calibri" panose="020F0502020204030204" pitchFamily="34" charset="0"/>
              </a:rPr>
              <a:t>É</a:t>
            </a:r>
            <a:r>
              <a:rPr lang="fr-BE" sz="1700" dirty="0">
                <a:latin typeface="Avenir Next LT Pro" pitchFamily="50" charset="0"/>
              </a:rPr>
              <a:t>tablit le rapport sur les activités de l’IPI au cours de l’année précédente </a:t>
            </a:r>
            <a:endParaRPr lang="fr-BE" sz="1700" dirty="0" smtClean="0">
              <a:latin typeface="Avenir Next LT Pro" pitchFamily="50" charset="0"/>
            </a:endParaRPr>
          </a:p>
          <a:p>
            <a:pPr marL="285750" indent="-285750" algn="l">
              <a:buFont typeface="Arial" panose="020B0604020202020204" pitchFamily="34" charset="0"/>
              <a:buChar char="•"/>
            </a:pPr>
            <a:r>
              <a:rPr lang="fr-BE" sz="1700" dirty="0" smtClean="0">
                <a:latin typeface="Avenir Next LT Pro" pitchFamily="50" charset="0"/>
              </a:rPr>
              <a:t>Dénonce </a:t>
            </a:r>
            <a:r>
              <a:rPr lang="fr-BE" sz="1700" dirty="0">
                <a:latin typeface="Avenir Next LT Pro" pitchFamily="50" charset="0"/>
              </a:rPr>
              <a:t>à l’autorité judiciaire toute infraction aux lois et règlements protégeant le titre professionnel et organisant la profession </a:t>
            </a:r>
          </a:p>
          <a:p>
            <a:pPr algn="l"/>
            <a:r>
              <a:rPr lang="fr-BE" sz="1700" dirty="0" smtClean="0">
                <a:solidFill>
                  <a:srgbClr val="4F81BD"/>
                </a:solidFill>
                <a:latin typeface="Avenir Next LT Pro" pitchFamily="50" charset="0"/>
              </a:rPr>
              <a:t>Mais aussi :</a:t>
            </a:r>
            <a:endParaRPr lang="fr-BE" sz="1700" dirty="0" smtClean="0">
              <a:solidFill>
                <a:srgbClr val="4F81BD"/>
              </a:solidFill>
              <a:latin typeface="Avenir Next LT Pro" pitchFamily="50" charset="0"/>
            </a:endParaRPr>
          </a:p>
          <a:p>
            <a:pPr marL="285750" indent="-285750" algn="l">
              <a:buFont typeface="Arial" panose="020B0604020202020204" pitchFamily="34" charset="0"/>
              <a:buChar char="•"/>
            </a:pPr>
            <a:r>
              <a:rPr lang="fr-BE" sz="1700" dirty="0">
                <a:latin typeface="Avenir Next LT Pro" pitchFamily="50" charset="0"/>
                <a:cs typeface="Calibri" panose="020F0502020204030204" pitchFamily="34" charset="0"/>
              </a:rPr>
              <a:t>É</a:t>
            </a:r>
            <a:r>
              <a:rPr lang="fr-BE" sz="1700" dirty="0" smtClean="0">
                <a:latin typeface="Avenir Next LT Pro" pitchFamily="50" charset="0"/>
              </a:rPr>
              <a:t>tablit le règlement de stage </a:t>
            </a:r>
          </a:p>
          <a:p>
            <a:pPr marL="285750" indent="-285750" algn="l">
              <a:buFont typeface="Arial" panose="020B0604020202020204" pitchFamily="34" charset="0"/>
              <a:buChar char="•"/>
            </a:pPr>
            <a:r>
              <a:rPr lang="fr-BE" sz="1700" dirty="0" smtClean="0">
                <a:latin typeface="Avenir Next LT Pro" pitchFamily="50" charset="0"/>
              </a:rPr>
              <a:t>Veille au respect des conditions d’accès à la profession</a:t>
            </a:r>
          </a:p>
          <a:p>
            <a:pPr marL="285750" indent="-285750" algn="l">
              <a:buFont typeface="Arial" panose="020B0604020202020204" pitchFamily="34" charset="0"/>
              <a:buChar char="•"/>
            </a:pPr>
            <a:r>
              <a:rPr lang="fr-BE" sz="1700" dirty="0" smtClean="0">
                <a:latin typeface="Avenir Next LT Pro" pitchFamily="50" charset="0"/>
              </a:rPr>
              <a:t>Fixe </a:t>
            </a:r>
            <a:r>
              <a:rPr lang="fr-BE" sz="1700" dirty="0" smtClean="0">
                <a:latin typeface="Avenir Next LT Pro" pitchFamily="50" charset="0"/>
              </a:rPr>
              <a:t>les conditions d’admission des membres à l’honorariat </a:t>
            </a:r>
          </a:p>
          <a:p>
            <a:pPr marL="285750" indent="-285750" algn="l">
              <a:buFont typeface="Arial" panose="020B0604020202020204" pitchFamily="34" charset="0"/>
              <a:buChar char="•"/>
            </a:pPr>
            <a:r>
              <a:rPr lang="fr-BE" sz="1700" dirty="0">
                <a:latin typeface="Avenir Next LT Pro" pitchFamily="50" charset="0"/>
                <a:cs typeface="Calibri" panose="020F0502020204030204" pitchFamily="34" charset="0"/>
              </a:rPr>
              <a:t>É</a:t>
            </a:r>
            <a:r>
              <a:rPr lang="fr-BE" sz="1700" dirty="0" smtClean="0">
                <a:latin typeface="Avenir Next LT Pro" pitchFamily="50" charset="0"/>
              </a:rPr>
              <a:t>tablit et met à jour la liste des maîtres de stage </a:t>
            </a:r>
          </a:p>
          <a:p>
            <a:pPr marL="285750" indent="-285750" algn="l">
              <a:buFont typeface="Arial" panose="020B0604020202020204" pitchFamily="34" charset="0"/>
              <a:buChar char="•"/>
            </a:pPr>
            <a:r>
              <a:rPr lang="fr-BE" sz="1700" dirty="0" smtClean="0">
                <a:latin typeface="Avenir Next LT Pro" pitchFamily="50" charset="0"/>
              </a:rPr>
              <a:t>Prend les mesures relatives au perfectionnement professionnel et à la formation des membres </a:t>
            </a:r>
          </a:p>
          <a:p>
            <a:pPr marL="285750" indent="-285750" algn="l">
              <a:buFont typeface="Arial" panose="020B0604020202020204" pitchFamily="34" charset="0"/>
              <a:buChar char="•"/>
            </a:pPr>
            <a:r>
              <a:rPr lang="fr-BE" sz="1700" dirty="0" smtClean="0">
                <a:latin typeface="Avenir Next LT Pro" pitchFamily="50" charset="0"/>
                <a:cs typeface="Calibri" panose="020F0502020204030204" pitchFamily="34" charset="0"/>
              </a:rPr>
              <a:t>É</a:t>
            </a:r>
            <a:r>
              <a:rPr lang="fr-BE" sz="1700" dirty="0" smtClean="0">
                <a:latin typeface="Avenir Next LT Pro" pitchFamily="50" charset="0"/>
              </a:rPr>
              <a:t>tablit </a:t>
            </a:r>
            <a:r>
              <a:rPr lang="fr-BE" sz="1700" dirty="0" smtClean="0">
                <a:latin typeface="Avenir Next LT Pro" pitchFamily="50" charset="0"/>
              </a:rPr>
              <a:t>le projet de règlement d’ordre intérieur </a:t>
            </a:r>
          </a:p>
          <a:p>
            <a:pPr algn="l"/>
            <a:endParaRPr lang="fr-BE" sz="1800" dirty="0" smtClean="0">
              <a:latin typeface="Avenir Next LT Pro" pitchFamily="50" charset="0"/>
            </a:endParaRPr>
          </a:p>
          <a:p>
            <a:pPr marL="285750" indent="-285750" algn="l">
              <a:buFont typeface="Arial" panose="020B0604020202020204" pitchFamily="34" charset="0"/>
              <a:buChar char="•"/>
            </a:pPr>
            <a:endParaRPr lang="fr-BE" sz="1800" dirty="0" smtClean="0">
              <a:latin typeface="Avenir Next LT Pro" pitchFamily="50" charset="0"/>
            </a:endParaRPr>
          </a:p>
          <a:p>
            <a:pPr marL="285750" indent="-285750" algn="l">
              <a:buFont typeface="Arial" panose="020B0604020202020204" pitchFamily="34" charset="0"/>
              <a:buChar char="•"/>
            </a:pPr>
            <a:endParaRPr lang="fr-BE" sz="1800" dirty="0">
              <a:latin typeface="Avenir Next LT Pro" pitchFamily="50" charset="0"/>
            </a:endParaRPr>
          </a:p>
        </p:txBody>
      </p:sp>
    </p:spTree>
    <p:extLst>
      <p:ext uri="{BB962C8B-B14F-4D97-AF65-F5344CB8AC3E}">
        <p14:creationId xmlns:p14="http://schemas.microsoft.com/office/powerpoint/2010/main" val="1407097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 BUREAU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389C67C2-6E6C-43B9-9BB2-B928B1E422C0}"/>
              </a:ext>
            </a:extLst>
          </p:cNvPr>
          <p:cNvSpPr txBox="1">
            <a:spLocks/>
          </p:cNvSpPr>
          <p:nvPr/>
        </p:nvSpPr>
        <p:spPr>
          <a:xfrm>
            <a:off x="1017940" y="1218044"/>
            <a:ext cx="9992481" cy="4998310"/>
          </a:xfrm>
          <a:prstGeom prst="rect">
            <a:avLst/>
          </a:prstGeom>
          <a:solidFill>
            <a:schemeClr val="accent4">
              <a:lumMod val="40000"/>
              <a:lumOff val="60000"/>
            </a:schemeClr>
          </a:solidFill>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2000" b="1" dirty="0" smtClean="0">
                <a:latin typeface="Avenir Next LT Pro" pitchFamily="50" charset="0"/>
              </a:rPr>
              <a:t>QUI FAIT PARTIE DU BUREAU ?</a:t>
            </a:r>
          </a:p>
          <a:p>
            <a:pPr algn="l"/>
            <a:endParaRPr lang="fr-FR" sz="1800" b="1" dirty="0" smtClean="0">
              <a:solidFill>
                <a:schemeClr val="bg1"/>
              </a:solidFill>
              <a:latin typeface="Avenir Next LT Pro" pitchFamily="50" charset="0"/>
            </a:endParaRPr>
          </a:p>
          <a:p>
            <a:pPr algn="l"/>
            <a:r>
              <a:rPr lang="fr-FR" sz="1800" dirty="0" smtClean="0">
                <a:latin typeface="Avenir Next LT Pro" pitchFamily="50" charset="0"/>
              </a:rPr>
              <a:t>Le président, </a:t>
            </a:r>
            <a:r>
              <a:rPr lang="fr-FR" sz="1800" dirty="0" smtClean="0">
                <a:latin typeface="Avenir Next LT Pro" pitchFamily="50" charset="0"/>
              </a:rPr>
              <a:t>les </a:t>
            </a:r>
            <a:r>
              <a:rPr lang="fr-FR" sz="1800" dirty="0" smtClean="0">
                <a:latin typeface="Avenir Next LT Pro" pitchFamily="50" charset="0"/>
              </a:rPr>
              <a:t>vice-</a:t>
            </a:r>
            <a:r>
              <a:rPr lang="fr-FR" sz="1800" dirty="0" smtClean="0">
                <a:latin typeface="Avenir Next LT Pro" pitchFamily="50" charset="0"/>
              </a:rPr>
              <a:t>présidents </a:t>
            </a:r>
            <a:r>
              <a:rPr lang="fr-FR" sz="1800" dirty="0" smtClean="0">
                <a:latin typeface="Avenir Next LT Pro" pitchFamily="50" charset="0"/>
              </a:rPr>
              <a:t>et le trésorier du Conseil national constituent le Bureau</a:t>
            </a:r>
          </a:p>
          <a:p>
            <a:pPr algn="l"/>
            <a:endParaRPr lang="fr-FR" sz="1800" b="1" dirty="0" smtClean="0">
              <a:solidFill>
                <a:schemeClr val="bg1"/>
              </a:solidFill>
              <a:latin typeface="Avenir Next LT Pro" pitchFamily="50" charset="0"/>
            </a:endParaRPr>
          </a:p>
          <a:p>
            <a:pPr marL="742950" lvl="1" indent="-285750" algn="l">
              <a:buFont typeface="Arial" panose="020B0604020202020204" pitchFamily="34" charset="0"/>
              <a:buChar char="•"/>
            </a:pPr>
            <a:r>
              <a:rPr lang="fr-FR" sz="1800" b="1" dirty="0" smtClean="0">
                <a:latin typeface="Avenir Next LT Pro" pitchFamily="50" charset="0"/>
              </a:rPr>
              <a:t>Président</a:t>
            </a:r>
            <a:r>
              <a:rPr lang="fr-FR" sz="1800" dirty="0" smtClean="0">
                <a:latin typeface="Avenir Next LT Pro" pitchFamily="50" charset="0"/>
              </a:rPr>
              <a:t> : dirige les activités du Conseil national et du Bureau </a:t>
            </a:r>
          </a:p>
          <a:p>
            <a:pPr marL="742950" lvl="1" indent="-285750" algn="l">
              <a:buFont typeface="Arial" panose="020B0604020202020204" pitchFamily="34" charset="0"/>
              <a:buChar char="•"/>
            </a:pPr>
            <a:endParaRPr lang="fr-FR" sz="1800" b="1" dirty="0" smtClean="0">
              <a:latin typeface="Avenir Next LT Pro" pitchFamily="50" charset="0"/>
            </a:endParaRPr>
          </a:p>
          <a:p>
            <a:pPr marL="742950" lvl="1" indent="-285750" algn="l">
              <a:buFont typeface="Arial" panose="020B0604020202020204" pitchFamily="34" charset="0"/>
              <a:buChar char="•"/>
            </a:pPr>
            <a:r>
              <a:rPr lang="fr-FR" sz="1800" b="1" dirty="0" smtClean="0">
                <a:latin typeface="Avenir Next LT Pro" pitchFamily="50" charset="0"/>
              </a:rPr>
              <a:t>Premier </a:t>
            </a:r>
            <a:r>
              <a:rPr lang="fr-FR" sz="1800" b="1" dirty="0">
                <a:latin typeface="Avenir Next LT Pro" pitchFamily="50" charset="0"/>
              </a:rPr>
              <a:t>vice-président </a:t>
            </a:r>
            <a:r>
              <a:rPr lang="fr-FR" sz="1800" dirty="0">
                <a:latin typeface="Avenir Next LT Pro" pitchFamily="50" charset="0"/>
              </a:rPr>
              <a:t>: remplace le trésorier lorsqu’il est absent  et assume dans ce cas toutes les tâches qui incombent au trésorier</a:t>
            </a:r>
          </a:p>
          <a:p>
            <a:pPr marL="742950" lvl="1" indent="-285750" algn="l">
              <a:buFont typeface="Arial" panose="020B0604020202020204" pitchFamily="34" charset="0"/>
              <a:buChar char="•"/>
            </a:pPr>
            <a:endParaRPr lang="fr-FR" sz="1800" b="1" dirty="0" smtClean="0">
              <a:latin typeface="Avenir Next LT Pro" pitchFamily="50" charset="0"/>
            </a:endParaRPr>
          </a:p>
          <a:p>
            <a:pPr marL="742950" lvl="1" indent="-285750" algn="l">
              <a:buFont typeface="Arial" panose="020B0604020202020204" pitchFamily="34" charset="0"/>
              <a:buChar char="•"/>
            </a:pPr>
            <a:r>
              <a:rPr lang="fr-FR" sz="1800" b="1" dirty="0" smtClean="0">
                <a:latin typeface="Avenir Next LT Pro" pitchFamily="50" charset="0"/>
              </a:rPr>
              <a:t>Second vice-président </a:t>
            </a:r>
            <a:r>
              <a:rPr lang="fr-FR" sz="1800" dirty="0" smtClean="0">
                <a:latin typeface="Avenir Next LT Pro" pitchFamily="50" charset="0"/>
              </a:rPr>
              <a:t>: remplace le président lorsqu’il est absent et assume dans ce cas toutes les tâches qui incombent au président</a:t>
            </a:r>
          </a:p>
          <a:p>
            <a:pPr marL="742950" lvl="1" indent="-285750" algn="l">
              <a:buFont typeface="Arial" panose="020B0604020202020204" pitchFamily="34" charset="0"/>
              <a:buChar char="•"/>
            </a:pPr>
            <a:endParaRPr lang="fr-FR" sz="1800" b="1" dirty="0" smtClean="0">
              <a:latin typeface="Avenir Next LT Pro" pitchFamily="50" charset="0"/>
            </a:endParaRPr>
          </a:p>
          <a:p>
            <a:pPr marL="742950" lvl="1" indent="-285750" algn="l">
              <a:buFont typeface="Arial" panose="020B0604020202020204" pitchFamily="34" charset="0"/>
              <a:buChar char="•"/>
            </a:pPr>
            <a:r>
              <a:rPr lang="fr-FR" sz="1800" b="1" dirty="0" smtClean="0">
                <a:latin typeface="Avenir Next LT Pro" pitchFamily="50" charset="0"/>
              </a:rPr>
              <a:t>Trésorier</a:t>
            </a:r>
            <a:r>
              <a:rPr lang="fr-FR" sz="1800" dirty="0" smtClean="0">
                <a:latin typeface="Avenir Next LT Pro" pitchFamily="50" charset="0"/>
              </a:rPr>
              <a:t> : dépositaire de tous les biens meubles de l’Institut, assure la recette des cotisations et de toutes sommes dues à l’Institut et en délivre quittance, établit les projets de comptes annuels et le projet de budget. A la fin de chaque trimestre, présente au Conseil un aperçu de la situation financière, accompagné d’un état de l’exécution du budget </a:t>
            </a:r>
          </a:p>
          <a:p>
            <a:pPr marL="285750" indent="-285750" algn="l">
              <a:buFont typeface="Arial" panose="020B0604020202020204" pitchFamily="34" charset="0"/>
              <a:buChar char="•"/>
            </a:pPr>
            <a:endParaRPr lang="fr-FR" sz="1800" b="1" dirty="0" smtClean="0">
              <a:latin typeface="Avenir Next LT Pro" pitchFamily="50" charset="0"/>
            </a:endParaRPr>
          </a:p>
          <a:p>
            <a:pPr algn="l"/>
            <a:endParaRPr lang="fr-FR" sz="1800" dirty="0">
              <a:solidFill>
                <a:schemeClr val="bg1"/>
              </a:solidFill>
              <a:latin typeface="Avenir Next LT Pro" pitchFamily="50" charset="0"/>
            </a:endParaRPr>
          </a:p>
        </p:txBody>
      </p:sp>
    </p:spTree>
    <p:extLst>
      <p:ext uri="{BB962C8B-B14F-4D97-AF65-F5344CB8AC3E}">
        <p14:creationId xmlns:p14="http://schemas.microsoft.com/office/powerpoint/2010/main" val="140795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227281" y="6216354"/>
            <a:ext cx="627438" cy="641646"/>
          </a:xfrm>
          <a:prstGeom prst="rect">
            <a:avLst/>
          </a:prstGeom>
        </p:spPr>
      </p:pic>
      <p:cxnSp>
        <p:nvCxnSpPr>
          <p:cNvPr id="3" name="Connecteur droit 2">
            <a:extLst>
              <a:ext uri="{FF2B5EF4-FFF2-40B4-BE49-F238E27FC236}">
                <a16:creationId xmlns:a16="http://schemas.microsoft.com/office/drawing/2014/main" xmlns="" id="{17F28442-2CCF-48F2-BFFD-AC882848C8ED}"/>
              </a:ext>
            </a:extLst>
          </p:cNvPr>
          <p:cNvCxnSpPr>
            <a:cxnSpLocks/>
          </p:cNvCxnSpPr>
          <p:nvPr/>
        </p:nvCxnSpPr>
        <p:spPr>
          <a:xfrm>
            <a:off x="3396339" y="1920205"/>
            <a:ext cx="0" cy="4696257"/>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xmlns="" id="{A12642D9-BD7D-49AF-BF8F-0DC8BB2CA312}"/>
              </a:ext>
            </a:extLst>
          </p:cNvPr>
          <p:cNvSpPr txBox="1"/>
          <p:nvPr/>
        </p:nvSpPr>
        <p:spPr>
          <a:xfrm>
            <a:off x="3635826" y="1546167"/>
            <a:ext cx="7591453" cy="1754326"/>
          </a:xfrm>
          <a:prstGeom prst="rect">
            <a:avLst/>
          </a:prstGeom>
          <a:solidFill>
            <a:schemeClr val="bg1">
              <a:lumMod val="95000"/>
            </a:schemeClr>
          </a:solidFill>
        </p:spPr>
        <p:txBody>
          <a:bodyPr wrap="square" rtlCol="0">
            <a:spAutoFit/>
          </a:bodyPr>
          <a:lstStyle/>
          <a:p>
            <a:pPr algn="ctr"/>
            <a:r>
              <a:rPr lang="fr-FR" sz="3600" b="1" dirty="0" smtClean="0">
                <a:solidFill>
                  <a:schemeClr val="bg2">
                    <a:lumMod val="25000"/>
                  </a:schemeClr>
                </a:solidFill>
                <a:latin typeface="Avenir Next LT Pro" panose="020B0504020202020204" pitchFamily="34" charset="0"/>
              </a:rPr>
              <a:t>Cours de déontologie des agents immobiliers </a:t>
            </a:r>
          </a:p>
          <a:p>
            <a:pPr algn="ctr"/>
            <a:r>
              <a:rPr lang="fr-FR" sz="3600" b="1" dirty="0" smtClean="0">
                <a:solidFill>
                  <a:schemeClr val="bg2">
                    <a:lumMod val="25000"/>
                  </a:schemeClr>
                </a:solidFill>
                <a:latin typeface="Avenir Next LT Pro" panose="020B0504020202020204" pitchFamily="34" charset="0"/>
              </a:rPr>
              <a:t>2ème partie </a:t>
            </a:r>
            <a:endParaRPr lang="fr-BE" sz="3600" b="1" dirty="0">
              <a:solidFill>
                <a:schemeClr val="bg2">
                  <a:lumMod val="25000"/>
                </a:schemeClr>
              </a:solidFill>
              <a:latin typeface="Avenir Next LT Pro" panose="020B0504020202020204" pitchFamily="34" charset="0"/>
            </a:endParaRPr>
          </a:p>
        </p:txBody>
      </p:sp>
      <p:sp>
        <p:nvSpPr>
          <p:cNvPr id="11" name="ZoneTexte 10">
            <a:extLst>
              <a:ext uri="{FF2B5EF4-FFF2-40B4-BE49-F238E27FC236}">
                <a16:creationId xmlns:a16="http://schemas.microsoft.com/office/drawing/2014/main" xmlns="" id="{DD895C3E-AAB5-4D7E-B393-D80AD725DB5F}"/>
              </a:ext>
            </a:extLst>
          </p:cNvPr>
          <p:cNvSpPr txBox="1"/>
          <p:nvPr/>
        </p:nvSpPr>
        <p:spPr>
          <a:xfrm>
            <a:off x="3635827" y="3417512"/>
            <a:ext cx="7591451"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Me Marc-Philippe TORDOIR </a:t>
            </a:r>
          </a:p>
        </p:txBody>
      </p:sp>
      <p:sp>
        <p:nvSpPr>
          <p:cNvPr id="13" name="ZoneTexte 12">
            <a:extLst>
              <a:ext uri="{FF2B5EF4-FFF2-40B4-BE49-F238E27FC236}">
                <a16:creationId xmlns:a16="http://schemas.microsoft.com/office/drawing/2014/main" xmlns="" id="{10EF5ABC-9E48-4D4F-83E8-949977A6F6EB}"/>
              </a:ext>
            </a:extLst>
          </p:cNvPr>
          <p:cNvSpPr txBox="1"/>
          <p:nvPr/>
        </p:nvSpPr>
        <p:spPr>
          <a:xfrm>
            <a:off x="3635826" y="4369693"/>
            <a:ext cx="7591451" cy="2246769"/>
          </a:xfrm>
          <a:prstGeom prst="rect">
            <a:avLst/>
          </a:prstGeom>
          <a:solidFill>
            <a:schemeClr val="bg1">
              <a:lumMod val="95000"/>
            </a:schemeClr>
          </a:solidFill>
        </p:spPr>
        <p:txBody>
          <a:bodyPr wrap="square" rtlCol="0">
            <a:spAutoFit/>
          </a:bodyPr>
          <a:lstStyle/>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Webcam allumée</a:t>
            </a:r>
          </a:p>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Micro activé</a:t>
            </a:r>
          </a:p>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Mode conversation</a:t>
            </a:r>
          </a:p>
          <a:p>
            <a:endParaRPr lang="fr-BE" sz="2800" dirty="0">
              <a:solidFill>
                <a:schemeClr val="tx1">
                  <a:lumMod val="95000"/>
                  <a:lumOff val="5000"/>
                </a:schemeClr>
              </a:solidFill>
              <a:latin typeface="Avenir Next LT Pro" panose="020B0504020202020204" pitchFamily="34" charset="0"/>
            </a:endParaRPr>
          </a:p>
          <a:p>
            <a:r>
              <a:rPr lang="fr-BE" sz="2800" dirty="0">
                <a:solidFill>
                  <a:schemeClr val="tx1">
                    <a:lumMod val="95000"/>
                    <a:lumOff val="5000"/>
                  </a:schemeClr>
                </a:solidFill>
                <a:latin typeface="Avenir Next LT Pro" panose="020B0504020202020204" pitchFamily="34" charset="0"/>
              </a:rPr>
              <a:t>Merci pour votre participation</a:t>
            </a:r>
          </a:p>
        </p:txBody>
      </p:sp>
      <p:pic>
        <p:nvPicPr>
          <p:cNvPr id="9" name="Imag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66" y="3559018"/>
            <a:ext cx="2024453" cy="71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564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pitchFamily="34" charset="0"/>
              </a:rPr>
              <a:t>LE BUREAU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a16="http://schemas.microsoft.com/office/drawing/2014/main" xmlns="" id="{389C67C2-6E6C-43B9-9BB2-B928B1E422C0}"/>
              </a:ext>
            </a:extLst>
          </p:cNvPr>
          <p:cNvSpPr txBox="1">
            <a:spLocks/>
          </p:cNvSpPr>
          <p:nvPr/>
        </p:nvSpPr>
        <p:spPr>
          <a:xfrm>
            <a:off x="1017940" y="1218044"/>
            <a:ext cx="9992481" cy="4998310"/>
          </a:xfrm>
          <a:prstGeom prst="rect">
            <a:avLst/>
          </a:prstGeom>
          <a:solidFill>
            <a:srgbClr val="CCC1DA"/>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FR" sz="1800" dirty="0">
              <a:solidFill>
                <a:schemeClr val="bg1"/>
              </a:solidFill>
              <a:latin typeface="Avenir Next LT Pro" pitchFamily="50" charset="0"/>
            </a:endParaRPr>
          </a:p>
          <a:p>
            <a:pPr algn="l"/>
            <a:r>
              <a:rPr lang="fr-FR" sz="2000" b="1" dirty="0" smtClean="0">
                <a:latin typeface="Avenir Next LT Pro" pitchFamily="50" charset="0"/>
              </a:rPr>
              <a:t>QUELLES SONT </a:t>
            </a:r>
            <a:r>
              <a:rPr lang="fr-FR" sz="2000" b="1" cap="all" dirty="0" smtClean="0">
                <a:latin typeface="Avenir Next LT Pro" pitchFamily="50" charset="0"/>
              </a:rPr>
              <a:t>les compétences DU BUREAU ?</a:t>
            </a:r>
            <a:r>
              <a:rPr lang="fr-FR" sz="1800" dirty="0" smtClean="0">
                <a:latin typeface="Avenir Next LT Pro" pitchFamily="50" charset="0"/>
              </a:rPr>
              <a:t> </a:t>
            </a:r>
            <a:endParaRPr lang="fr-FR" sz="1800" dirty="0" smtClean="0">
              <a:latin typeface="Avenir Next LT Pro" pitchFamily="50" charset="0"/>
            </a:endParaRPr>
          </a:p>
          <a:p>
            <a:pPr algn="l"/>
            <a:endParaRPr lang="fr-FR" sz="1800" dirty="0" smtClean="0">
              <a:solidFill>
                <a:srgbClr val="000000"/>
              </a:solidFill>
              <a:latin typeface="Avenir Next LT Pro" pitchFamily="50" charset="0"/>
            </a:endParaRPr>
          </a:p>
          <a:p>
            <a:pPr marL="285750" indent="-285750" algn="l">
              <a:buFont typeface="Arial" panose="020B0604020202020204" pitchFamily="34" charset="0"/>
              <a:buChar char="•"/>
            </a:pPr>
            <a:r>
              <a:rPr lang="fr-FR" sz="1800" u="sng" dirty="0" smtClean="0">
                <a:solidFill>
                  <a:srgbClr val="000000"/>
                </a:solidFill>
                <a:latin typeface="Avenir Next LT Pro" pitchFamily="50" charset="0"/>
              </a:rPr>
              <a:t>Gestion journalière de l’Institut </a:t>
            </a:r>
            <a:r>
              <a:rPr lang="fr-FR" sz="1800" dirty="0" smtClean="0">
                <a:solidFill>
                  <a:srgbClr val="000000"/>
                </a:solidFill>
                <a:latin typeface="Avenir Next LT Pro" pitchFamily="50" charset="0"/>
              </a:rPr>
              <a:t>: affaires courantes, surveillance de la gestion financière de l’Institut, préparation des réunions du Conseil national, engagement et direction du personnel et toutes autres missions définies par le Conseil national</a:t>
            </a:r>
          </a:p>
          <a:p>
            <a:pPr marL="285750" indent="-285750" algn="l">
              <a:buFont typeface="Arial" panose="020B0604020202020204" pitchFamily="34" charset="0"/>
              <a:buChar char="•"/>
            </a:pPr>
            <a:endParaRPr lang="fr-FR" sz="1800" dirty="0" smtClean="0">
              <a:solidFill>
                <a:srgbClr val="000000"/>
              </a:solidFill>
              <a:latin typeface="Avenir Next LT Pro" pitchFamily="50" charset="0"/>
            </a:endParaRPr>
          </a:p>
          <a:p>
            <a:pPr marL="285750" indent="-285750" algn="l">
              <a:buFont typeface="Arial" panose="020B0604020202020204" pitchFamily="34" charset="0"/>
              <a:buChar char="•"/>
            </a:pPr>
            <a:r>
              <a:rPr lang="fr-FR" sz="1800" dirty="0" smtClean="0">
                <a:solidFill>
                  <a:srgbClr val="000000"/>
                </a:solidFill>
                <a:latin typeface="Avenir Next LT Pro" pitchFamily="50" charset="0"/>
              </a:rPr>
              <a:t>Prend toutes les mesures nécessaires à la </a:t>
            </a:r>
            <a:r>
              <a:rPr lang="fr-FR" sz="1800" u="sng" dirty="0" smtClean="0">
                <a:solidFill>
                  <a:srgbClr val="000000"/>
                </a:solidFill>
                <a:latin typeface="Avenir Next LT Pro" pitchFamily="50" charset="0"/>
              </a:rPr>
              <a:t>préparation</a:t>
            </a:r>
            <a:r>
              <a:rPr lang="fr-FR" sz="1800" dirty="0" smtClean="0">
                <a:solidFill>
                  <a:srgbClr val="000000"/>
                </a:solidFill>
                <a:latin typeface="Avenir Next LT Pro" pitchFamily="50" charset="0"/>
              </a:rPr>
              <a:t> et à </a:t>
            </a:r>
            <a:r>
              <a:rPr lang="fr-FR" sz="1800" u="sng" dirty="0" smtClean="0">
                <a:solidFill>
                  <a:srgbClr val="000000"/>
                </a:solidFill>
                <a:latin typeface="Avenir Next LT Pro" pitchFamily="50" charset="0"/>
              </a:rPr>
              <a:t>l’exécution</a:t>
            </a:r>
            <a:r>
              <a:rPr lang="fr-FR" sz="1800" dirty="0" smtClean="0">
                <a:solidFill>
                  <a:srgbClr val="000000"/>
                </a:solidFill>
                <a:latin typeface="Avenir Next LT Pro" pitchFamily="50" charset="0"/>
              </a:rPr>
              <a:t> des décisions du Conseil national </a:t>
            </a:r>
          </a:p>
          <a:p>
            <a:pPr marL="285750" indent="-285750" algn="l">
              <a:buFont typeface="Arial" panose="020B0604020202020204" pitchFamily="34" charset="0"/>
              <a:buChar char="•"/>
            </a:pPr>
            <a:endParaRPr lang="fr-BE" sz="1800" dirty="0" smtClean="0">
              <a:solidFill>
                <a:srgbClr val="000000"/>
              </a:solidFill>
              <a:latin typeface="Avenir Next LT Pro" pitchFamily="50" charset="0"/>
              <a:cs typeface="Calibri" panose="020F0502020204030204" pitchFamily="34" charset="0"/>
            </a:endParaRPr>
          </a:p>
          <a:p>
            <a:pPr marL="285750" indent="-285750" algn="l">
              <a:buFont typeface="Arial" panose="020B0604020202020204" pitchFamily="34" charset="0"/>
              <a:buChar char="•"/>
            </a:pPr>
            <a:r>
              <a:rPr lang="fr-BE" sz="1800" dirty="0" smtClean="0">
                <a:solidFill>
                  <a:srgbClr val="000000"/>
                </a:solidFill>
                <a:latin typeface="Avenir Next LT Pro" pitchFamily="50" charset="0"/>
                <a:cs typeface="Calibri" panose="020F0502020204030204" pitchFamily="34" charset="0"/>
              </a:rPr>
              <a:t>É</a:t>
            </a:r>
            <a:r>
              <a:rPr lang="fr-BE" sz="1800" dirty="0" smtClean="0">
                <a:solidFill>
                  <a:srgbClr val="000000"/>
                </a:solidFill>
                <a:latin typeface="Avenir Next LT Pro" pitchFamily="50" charset="0"/>
              </a:rPr>
              <a:t>tablit </a:t>
            </a:r>
            <a:r>
              <a:rPr lang="fr-BE" sz="1800" u="sng" dirty="0" smtClean="0">
                <a:solidFill>
                  <a:srgbClr val="000000"/>
                </a:solidFill>
                <a:latin typeface="Avenir Next LT Pro" pitchFamily="50" charset="0"/>
              </a:rPr>
              <a:t>l’ordre du jour </a:t>
            </a:r>
            <a:r>
              <a:rPr lang="fr-BE" sz="1800" dirty="0" smtClean="0">
                <a:solidFill>
                  <a:srgbClr val="000000"/>
                </a:solidFill>
                <a:latin typeface="Avenir Next LT Pro" pitchFamily="50" charset="0"/>
              </a:rPr>
              <a:t>des séances du Conseil national</a:t>
            </a:r>
            <a:endParaRPr lang="fr-FR" sz="1800" dirty="0">
              <a:solidFill>
                <a:srgbClr val="000000"/>
              </a:solidFill>
              <a:latin typeface="Avenir Next LT Pro" pitchFamily="50" charset="0"/>
            </a:endParaRPr>
          </a:p>
        </p:txBody>
      </p:sp>
    </p:spTree>
    <p:extLst>
      <p:ext uri="{BB962C8B-B14F-4D97-AF65-F5344CB8AC3E}">
        <p14:creationId xmlns:p14="http://schemas.microsoft.com/office/powerpoint/2010/main" val="3720117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8792"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smtClean="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smtClean="0">
                <a:latin typeface="Avenir Next LT Pro" panose="020B0504020202020204"/>
              </a:rPr>
              <a:t>CUTIVES et CHAMBRES </a:t>
            </a:r>
            <a:r>
              <a:rPr lang="fr-FR" sz="3600" dirty="0" smtClean="0">
                <a:latin typeface="Avenir Next LT Pro" panose="020B0504020202020204"/>
              </a:rPr>
              <a:t>D’APPEL : LE « JURIDICTIONNEL »</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A35F2E25-56AF-4CB7-968B-EF10D4182AD1}"/>
              </a:ext>
            </a:extLst>
          </p:cNvPr>
          <p:cNvSpPr txBox="1">
            <a:spLocks/>
          </p:cNvSpPr>
          <p:nvPr/>
        </p:nvSpPr>
        <p:spPr>
          <a:xfrm>
            <a:off x="1014046" y="1465433"/>
            <a:ext cx="9996375" cy="5071744"/>
          </a:xfrm>
          <a:prstGeom prst="rect">
            <a:avLst/>
          </a:prstGeom>
          <a:solidFill>
            <a:schemeClr val="tx2">
              <a:lumMod val="20000"/>
              <a:lumOff val="8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
              <a:defRPr/>
            </a:pPr>
            <a:endParaRPr lang="fr-FR" sz="2100" b="1" u="sng" dirty="0" smtClean="0">
              <a:latin typeface="Avenir Next LT Pro" pitchFamily="50" charset="0"/>
            </a:endParaRPr>
          </a:p>
          <a:p>
            <a:pPr algn="l">
              <a:defRPr/>
            </a:pPr>
            <a:r>
              <a:rPr lang="fr-FR" sz="2000" b="1" u="sng" dirty="0" smtClean="0">
                <a:solidFill>
                  <a:srgbClr val="7F7F7F"/>
                </a:solidFill>
                <a:latin typeface="Avenir Next LT Pro" pitchFamily="50" charset="0"/>
              </a:rPr>
              <a:t>LA </a:t>
            </a:r>
            <a:r>
              <a:rPr lang="fr-FR" sz="2000" b="1" u="sng" dirty="0" smtClean="0">
                <a:solidFill>
                  <a:srgbClr val="7F7F7F"/>
                </a:solidFill>
                <a:latin typeface="Avenir Next LT Pro" pitchFamily="50" charset="0"/>
              </a:rPr>
              <a:t>COMPOSITION</a:t>
            </a:r>
            <a:r>
              <a:rPr lang="fr-FR" sz="2000" b="1" dirty="0" smtClean="0">
                <a:solidFill>
                  <a:srgbClr val="7F7F7F"/>
                </a:solidFill>
                <a:latin typeface="Avenir Next LT Pro" pitchFamily="50" charset="0"/>
              </a:rPr>
              <a:t> </a:t>
            </a:r>
            <a:r>
              <a:rPr lang="fr-FR" sz="2100" dirty="0" smtClean="0">
                <a:solidFill>
                  <a:srgbClr val="7F7F7F"/>
                </a:solidFill>
                <a:latin typeface="Avenir Next LT Pro" pitchFamily="50" charset="0"/>
              </a:rPr>
              <a:t>: </a:t>
            </a:r>
            <a:endParaRPr lang="fr-FR" sz="2100" dirty="0" smtClean="0">
              <a:solidFill>
                <a:srgbClr val="7F7F7F"/>
              </a:solidFill>
              <a:latin typeface="Avenir Next LT Pro" pitchFamily="50" charset="0"/>
            </a:endParaRPr>
          </a:p>
          <a:p>
            <a:pPr algn="l">
              <a:defRPr/>
            </a:pPr>
            <a:endParaRPr lang="fr-FR" sz="2100" dirty="0" smtClean="0">
              <a:solidFill>
                <a:srgbClr val="7F7F7F"/>
              </a:solidFill>
              <a:latin typeface="Avenir Next LT Pro" pitchFamily="50" charset="0"/>
            </a:endParaRPr>
          </a:p>
          <a:p>
            <a:pPr marL="800100" lvl="1" indent="-342900" algn="l">
              <a:buFont typeface="Arial" panose="020B0604020202020204" pitchFamily="34" charset="0"/>
              <a:buChar char="•"/>
              <a:defRPr/>
            </a:pPr>
            <a:r>
              <a:rPr lang="fr-FR" sz="1600" b="1" dirty="0" smtClean="0">
                <a:solidFill>
                  <a:srgbClr val="000000"/>
                </a:solidFill>
                <a:latin typeface="Avenir Next LT Pro" pitchFamily="50" charset="0"/>
              </a:rPr>
              <a:t>D</a:t>
            </a:r>
            <a:r>
              <a:rPr lang="fr-BE" sz="1600" b="1" dirty="0" smtClean="0">
                <a:solidFill>
                  <a:srgbClr val="000000"/>
                </a:solidFill>
                <a:latin typeface="Avenir Next LT Pro" pitchFamily="50" charset="0"/>
              </a:rPr>
              <a:t>eux degrés de juridiction </a:t>
            </a:r>
            <a:r>
              <a:rPr lang="mr-IN" sz="1600" b="1" dirty="0" smtClean="0">
                <a:solidFill>
                  <a:srgbClr val="000000"/>
                </a:solidFill>
                <a:latin typeface="Avenir Next LT Pro" pitchFamily="50" charset="0"/>
              </a:rPr>
              <a:t>–</a:t>
            </a:r>
            <a:r>
              <a:rPr lang="fr-BE" sz="1600" b="1" dirty="0" smtClean="0">
                <a:solidFill>
                  <a:srgbClr val="000000"/>
                </a:solidFill>
                <a:latin typeface="Avenir Next LT Pro" pitchFamily="50" charset="0"/>
              </a:rPr>
              <a:t> deux r</a:t>
            </a:r>
            <a:r>
              <a:rPr lang="fr-BE" sz="1600" b="1" dirty="0" smtClean="0">
                <a:solidFill>
                  <a:srgbClr val="000000"/>
                </a:solidFill>
                <a:latin typeface="Avenir Next LT Pro" pitchFamily="50" charset="0"/>
              </a:rPr>
              <a:t>ôles linguistiques</a:t>
            </a:r>
            <a:endParaRPr lang="fr-BE" sz="1600" b="1" dirty="0" smtClean="0">
              <a:solidFill>
                <a:srgbClr val="000000"/>
              </a:solidFill>
              <a:latin typeface="Avenir Next LT Pro" pitchFamily="50" charset="0"/>
            </a:endParaRPr>
          </a:p>
          <a:p>
            <a:pPr marL="800100" lvl="1" indent="-342900" algn="l">
              <a:buFont typeface="Arial" panose="020B0604020202020204" pitchFamily="34" charset="0"/>
              <a:buChar char="•"/>
              <a:defRPr/>
            </a:pPr>
            <a:endParaRPr lang="fr-BE" sz="1600" b="1" dirty="0" smtClean="0">
              <a:solidFill>
                <a:schemeClr val="bg1"/>
              </a:solidFill>
              <a:latin typeface="Avenir Next LT Pro" pitchFamily="50" charset="0"/>
            </a:endParaRPr>
          </a:p>
          <a:p>
            <a:pPr marL="800100" lvl="1" indent="-342900" algn="l">
              <a:buFont typeface="Arial" panose="020B0604020202020204" pitchFamily="34" charset="0"/>
              <a:buChar char="•"/>
              <a:defRPr/>
            </a:pPr>
            <a:r>
              <a:rPr lang="fr-BE" sz="1600" b="1" dirty="0" smtClean="0">
                <a:latin typeface="Avenir Next LT Pro" pitchFamily="50" charset="0"/>
              </a:rPr>
              <a:t>Chambre exécutive </a:t>
            </a:r>
            <a:r>
              <a:rPr lang="fr-BE" sz="1600" dirty="0" smtClean="0">
                <a:solidFill>
                  <a:schemeClr val="tx1">
                    <a:lumMod val="50000"/>
                    <a:lumOff val="50000"/>
                  </a:schemeClr>
                </a:solidFill>
                <a:latin typeface="Avenir Next LT Pro" pitchFamily="50" charset="0"/>
              </a:rPr>
              <a:t>: le président, son suppléant, trois membres effectifs et six membres suppléants </a:t>
            </a:r>
            <a:endParaRPr lang="fr-BE" sz="1600" dirty="0" smtClean="0">
              <a:solidFill>
                <a:schemeClr val="tx1">
                  <a:lumMod val="50000"/>
                  <a:lumOff val="50000"/>
                </a:schemeClr>
              </a:solidFill>
              <a:latin typeface="Avenir Next LT Pro" pitchFamily="50" charset="0"/>
            </a:endParaRPr>
          </a:p>
          <a:p>
            <a:pPr marL="1714500" lvl="3" indent="-342900" algn="l">
              <a:buFont typeface="Arial" panose="020B0604020202020204" pitchFamily="34" charset="0"/>
              <a:buChar char="•"/>
              <a:defRPr/>
            </a:pPr>
            <a:r>
              <a:rPr lang="fr-BE" sz="1200" b="1" dirty="0">
                <a:latin typeface="Avenir Next LT Pro" pitchFamily="50" charset="0"/>
              </a:rPr>
              <a:t>Chambre exécutive </a:t>
            </a:r>
            <a:r>
              <a:rPr lang="fr-BE" sz="1200" b="1" dirty="0" smtClean="0">
                <a:latin typeface="Avenir Next LT Pro" pitchFamily="50" charset="0"/>
              </a:rPr>
              <a:t>francophone </a:t>
            </a:r>
            <a:r>
              <a:rPr lang="mr-IN" sz="1200" b="1" dirty="0" smtClean="0">
                <a:latin typeface="Avenir Next LT Pro" pitchFamily="50" charset="0"/>
              </a:rPr>
              <a:t>–</a:t>
            </a:r>
            <a:r>
              <a:rPr lang="fr-BE" sz="1200" b="1" dirty="0" smtClean="0">
                <a:latin typeface="Avenir Next LT Pro" pitchFamily="50" charset="0"/>
              </a:rPr>
              <a:t> néerlandophone </a:t>
            </a:r>
            <a:r>
              <a:rPr lang="mr-IN" sz="1200" b="1" dirty="0" smtClean="0">
                <a:latin typeface="Avenir Next LT Pro" pitchFamily="50" charset="0"/>
              </a:rPr>
              <a:t>–</a:t>
            </a:r>
            <a:r>
              <a:rPr lang="fr-BE" sz="1200" b="1" dirty="0" smtClean="0">
                <a:latin typeface="Avenir Next LT Pro" pitchFamily="50" charset="0"/>
              </a:rPr>
              <a:t> et chambres réunies</a:t>
            </a:r>
            <a:endParaRPr lang="fr-BE" sz="1200" dirty="0" smtClean="0">
              <a:solidFill>
                <a:schemeClr val="tx1">
                  <a:lumMod val="50000"/>
                  <a:lumOff val="50000"/>
                </a:schemeClr>
              </a:solidFill>
              <a:latin typeface="Avenir Next LT Pro" pitchFamily="50" charset="0"/>
            </a:endParaRPr>
          </a:p>
          <a:p>
            <a:pPr marL="800100" lvl="1" indent="-342900" algn="l">
              <a:buFont typeface="Arial" panose="020B0604020202020204" pitchFamily="34" charset="0"/>
              <a:buChar char="•"/>
              <a:defRPr/>
            </a:pPr>
            <a:r>
              <a:rPr lang="fr-BE" sz="1600" b="1" dirty="0" smtClean="0">
                <a:solidFill>
                  <a:srgbClr val="000000"/>
                </a:solidFill>
                <a:latin typeface="Avenir Next LT Pro" pitchFamily="50" charset="0"/>
              </a:rPr>
              <a:t>Chambre d’appel </a:t>
            </a:r>
            <a:r>
              <a:rPr lang="fr-BE" sz="1600" dirty="0" smtClean="0">
                <a:solidFill>
                  <a:schemeClr val="tx1">
                    <a:lumMod val="50000"/>
                    <a:lumOff val="50000"/>
                  </a:schemeClr>
                </a:solidFill>
                <a:latin typeface="Avenir Next LT Pro" pitchFamily="50" charset="0"/>
              </a:rPr>
              <a:t>: le président, deux membres effectifs, un vice-président et six membres </a:t>
            </a:r>
            <a:r>
              <a:rPr lang="fr-BE" sz="1600" dirty="0" smtClean="0">
                <a:solidFill>
                  <a:schemeClr val="tx1">
                    <a:lumMod val="50000"/>
                    <a:lumOff val="50000"/>
                  </a:schemeClr>
                </a:solidFill>
                <a:latin typeface="Avenir Next LT Pro" pitchFamily="50" charset="0"/>
              </a:rPr>
              <a:t>suppléants</a:t>
            </a:r>
          </a:p>
          <a:p>
            <a:pPr marL="1714500" lvl="3" indent="-342900" algn="l">
              <a:buFont typeface="Arial" panose="020B0604020202020204" pitchFamily="34" charset="0"/>
              <a:buChar char="•"/>
              <a:defRPr/>
            </a:pPr>
            <a:r>
              <a:rPr lang="fr-BE" sz="1200" b="1" dirty="0" smtClean="0">
                <a:latin typeface="Avenir Next LT Pro" pitchFamily="50" charset="0"/>
              </a:rPr>
              <a:t>Chambre d’appel francophone </a:t>
            </a:r>
            <a:r>
              <a:rPr lang="mr-IN" sz="1200" b="1" dirty="0">
                <a:latin typeface="Avenir Next LT Pro" pitchFamily="50" charset="0"/>
              </a:rPr>
              <a:t>–</a:t>
            </a:r>
            <a:r>
              <a:rPr lang="fr-BE" sz="1200" b="1" dirty="0">
                <a:latin typeface="Avenir Next LT Pro" pitchFamily="50" charset="0"/>
              </a:rPr>
              <a:t> néerlandophone </a:t>
            </a:r>
            <a:r>
              <a:rPr lang="mr-IN" sz="1200" b="1" dirty="0" smtClean="0">
                <a:latin typeface="Avenir Next LT Pro" pitchFamily="50" charset="0"/>
              </a:rPr>
              <a:t>–</a:t>
            </a:r>
            <a:r>
              <a:rPr lang="fr-BE" sz="1200" b="1" dirty="0" smtClean="0">
                <a:latin typeface="Avenir Next LT Pro" pitchFamily="50" charset="0"/>
              </a:rPr>
              <a:t> et chambres d’appel réunies</a:t>
            </a:r>
            <a:endParaRPr lang="fr-BE" sz="1200" dirty="0">
              <a:solidFill>
                <a:schemeClr val="tx1">
                  <a:lumMod val="50000"/>
                  <a:lumOff val="50000"/>
                </a:schemeClr>
              </a:solidFill>
              <a:latin typeface="Avenir Next LT Pro" pitchFamily="50" charset="0"/>
            </a:endParaRPr>
          </a:p>
          <a:p>
            <a:pPr lvl="1" algn="l">
              <a:defRPr/>
            </a:pPr>
            <a:endParaRPr lang="fr-BE" sz="1600" dirty="0" smtClean="0">
              <a:solidFill>
                <a:schemeClr val="tx1">
                  <a:lumMod val="50000"/>
                  <a:lumOff val="50000"/>
                </a:schemeClr>
              </a:solidFill>
              <a:latin typeface="Avenir Next LT Pro" pitchFamily="50" charset="0"/>
            </a:endParaRPr>
          </a:p>
          <a:p>
            <a:pPr lvl="1" algn="l">
              <a:defRPr/>
            </a:pPr>
            <a:r>
              <a:rPr lang="fr-BE" sz="1600" b="1" dirty="0" smtClean="0">
                <a:solidFill>
                  <a:srgbClr val="C0504D"/>
                </a:solidFill>
                <a:latin typeface="Avenir Next LT Pro" pitchFamily="50" charset="0"/>
              </a:rPr>
              <a:t>Les présidents des chambres </a:t>
            </a:r>
            <a:r>
              <a:rPr lang="fr-BE" sz="1600" dirty="0" smtClean="0">
                <a:solidFill>
                  <a:schemeClr val="tx1">
                    <a:lumMod val="50000"/>
                    <a:lumOff val="50000"/>
                  </a:schemeClr>
                </a:solidFill>
                <a:latin typeface="Avenir Next LT Pro" pitchFamily="50" charset="0"/>
              </a:rPr>
              <a:t>exécutives et d’appel et leur suppléants sont </a:t>
            </a:r>
            <a:r>
              <a:rPr lang="fr-BE" sz="1600" u="sng" dirty="0" smtClean="0">
                <a:solidFill>
                  <a:schemeClr val="tx1">
                    <a:lumMod val="50000"/>
                    <a:lumOff val="50000"/>
                  </a:schemeClr>
                </a:solidFill>
                <a:latin typeface="Avenir Next LT Pro" pitchFamily="50" charset="0"/>
              </a:rPr>
              <a:t>nommés</a:t>
            </a:r>
            <a:r>
              <a:rPr lang="fr-BE" sz="1600" dirty="0" smtClean="0">
                <a:solidFill>
                  <a:schemeClr val="tx1">
                    <a:lumMod val="50000"/>
                    <a:lumOff val="50000"/>
                  </a:schemeClr>
                </a:solidFill>
                <a:latin typeface="Avenir Next LT Pro" pitchFamily="50" charset="0"/>
              </a:rPr>
              <a:t> par le Roi. Les autres membres des Chambres sont </a:t>
            </a:r>
            <a:r>
              <a:rPr lang="fr-BE" sz="1600" u="sng" dirty="0" smtClean="0">
                <a:solidFill>
                  <a:schemeClr val="tx1">
                    <a:lumMod val="50000"/>
                    <a:lumOff val="50000"/>
                  </a:schemeClr>
                </a:solidFill>
                <a:latin typeface="Avenir Next LT Pro" pitchFamily="50" charset="0"/>
              </a:rPr>
              <a:t>élus</a:t>
            </a:r>
            <a:r>
              <a:rPr lang="fr-BE" sz="1600" dirty="0" smtClean="0">
                <a:solidFill>
                  <a:schemeClr val="tx1">
                    <a:lumMod val="50000"/>
                    <a:lumOff val="50000"/>
                  </a:schemeClr>
                </a:solidFill>
                <a:latin typeface="Avenir Next LT Pro" pitchFamily="50" charset="0"/>
              </a:rPr>
              <a:t> par les titulaires de la profession</a:t>
            </a:r>
            <a:r>
              <a:rPr lang="fr-BE" sz="1600" dirty="0" smtClean="0">
                <a:solidFill>
                  <a:schemeClr val="tx1">
                    <a:lumMod val="50000"/>
                    <a:lumOff val="50000"/>
                  </a:schemeClr>
                </a:solidFill>
                <a:latin typeface="Avenir Next LT Pro" pitchFamily="50" charset="0"/>
              </a:rPr>
              <a:t>.</a:t>
            </a:r>
            <a:endParaRPr lang="fr-BE" sz="1600" dirty="0" smtClean="0">
              <a:solidFill>
                <a:schemeClr val="tx1">
                  <a:lumMod val="50000"/>
                  <a:lumOff val="50000"/>
                </a:schemeClr>
              </a:solidFill>
              <a:latin typeface="Avenir Next LT Pro" pitchFamily="50" charset="0"/>
            </a:endParaRPr>
          </a:p>
          <a:p>
            <a:pPr lvl="1" algn="l">
              <a:defRPr/>
            </a:pPr>
            <a:r>
              <a:rPr lang="fr-BE" sz="1600" dirty="0" smtClean="0">
                <a:solidFill>
                  <a:schemeClr val="tx1">
                    <a:lumMod val="50000"/>
                    <a:lumOff val="50000"/>
                  </a:schemeClr>
                </a:solidFill>
                <a:latin typeface="Avenir Next LT Pro" pitchFamily="50" charset="0"/>
              </a:rPr>
              <a:t>Les Chambres exécutives et d’appel sont </a:t>
            </a:r>
            <a:r>
              <a:rPr lang="fr-BE" sz="1600" b="1" dirty="0" smtClean="0">
                <a:solidFill>
                  <a:schemeClr val="tx1">
                    <a:lumMod val="50000"/>
                    <a:lumOff val="50000"/>
                  </a:schemeClr>
                </a:solidFill>
                <a:latin typeface="Avenir Next LT Pro" pitchFamily="50" charset="0"/>
              </a:rPr>
              <a:t>présidées</a:t>
            </a:r>
            <a:r>
              <a:rPr lang="fr-BE" sz="1600" dirty="0" smtClean="0">
                <a:solidFill>
                  <a:schemeClr val="tx1">
                    <a:lumMod val="50000"/>
                    <a:lumOff val="50000"/>
                  </a:schemeClr>
                </a:solidFill>
                <a:latin typeface="Avenir Next LT Pro" pitchFamily="50" charset="0"/>
              </a:rPr>
              <a:t> par un magistrat effectif ou honoraire, ou par un avocat inscrit depuis au moins dix ans à un tableau de l’Ordre des Avocats, nommé par le Roi pour un terme de six ans, ou par son suppléant aux mêmes </a:t>
            </a:r>
            <a:r>
              <a:rPr lang="fr-BE" sz="1600" dirty="0" smtClean="0">
                <a:solidFill>
                  <a:schemeClr val="tx1">
                    <a:lumMod val="50000"/>
                    <a:lumOff val="50000"/>
                  </a:schemeClr>
                </a:solidFill>
                <a:latin typeface="Avenir Next LT Pro" pitchFamily="50" charset="0"/>
              </a:rPr>
              <a:t>conditions</a:t>
            </a:r>
          </a:p>
          <a:p>
            <a:pPr lvl="1" algn="l">
              <a:defRPr/>
            </a:pPr>
            <a:r>
              <a:rPr lang="fr-BE" sz="1600" dirty="0" smtClean="0">
                <a:solidFill>
                  <a:schemeClr val="tx1">
                    <a:lumMod val="50000"/>
                    <a:lumOff val="50000"/>
                  </a:schemeClr>
                </a:solidFill>
                <a:latin typeface="Avenir Next LT Pro" pitchFamily="50" charset="0"/>
              </a:rPr>
              <a:t>Les autres membres sont agents immobiliers (élus)</a:t>
            </a:r>
            <a:endParaRPr lang="fr-BE" sz="1600" dirty="0" smtClean="0">
              <a:solidFill>
                <a:schemeClr val="tx1">
                  <a:lumMod val="50000"/>
                  <a:lumOff val="50000"/>
                </a:schemeClr>
              </a:solidFill>
              <a:latin typeface="Avenir Next LT Pro" pitchFamily="50" charset="0"/>
            </a:endParaRPr>
          </a:p>
          <a:p>
            <a:pPr lvl="1" algn="l">
              <a:defRPr/>
            </a:pPr>
            <a:endParaRPr lang="fr-BE" sz="1600" dirty="0">
              <a:solidFill>
                <a:schemeClr val="bg1"/>
              </a:solidFill>
              <a:latin typeface="Avenir Next LT Pro" pitchFamily="50" charset="0"/>
            </a:endParaRPr>
          </a:p>
        </p:txBody>
      </p:sp>
    </p:spTree>
    <p:extLst>
      <p:ext uri="{BB962C8B-B14F-4D97-AF65-F5344CB8AC3E}">
        <p14:creationId xmlns:p14="http://schemas.microsoft.com/office/powerpoint/2010/main" val="226844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260314" y="299917"/>
            <a:ext cx="10335859" cy="1200329"/>
          </a:xfrm>
          <a:prstGeom prst="rect">
            <a:avLst/>
          </a:prstGeom>
          <a:solidFill>
            <a:schemeClr val="bg1">
              <a:lumMod val="95000"/>
            </a:schemeClr>
          </a:solidFill>
        </p:spPr>
        <p:txBody>
          <a:bodyPr wrap="square" rtlCol="0">
            <a:spAutoFit/>
          </a:bodyPr>
          <a:lstStyle/>
          <a:p>
            <a:pPr>
              <a:defRPr/>
            </a:pPr>
            <a:r>
              <a:rPr lang="fr-FR" sz="3600" dirty="0" smtClean="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smtClean="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A35F2E25-56AF-4CB7-968B-EF10D4182AD1}"/>
              </a:ext>
            </a:extLst>
          </p:cNvPr>
          <p:cNvSpPr txBox="1">
            <a:spLocks/>
          </p:cNvSpPr>
          <p:nvPr/>
        </p:nvSpPr>
        <p:spPr>
          <a:xfrm>
            <a:off x="975564" y="2549799"/>
            <a:ext cx="2882390"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exécutive</a:t>
            </a: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sp>
        <p:nvSpPr>
          <p:cNvPr id="10" name="Espace réservé du contenu 2">
            <a:extLst>
              <a:ext uri="{FF2B5EF4-FFF2-40B4-BE49-F238E27FC236}">
                <a16:creationId xmlns:a16="http://schemas.microsoft.com/office/drawing/2014/main" xmlns="" id="{A35F2E25-56AF-4CB7-968B-EF10D4182AD1}"/>
              </a:ext>
            </a:extLst>
          </p:cNvPr>
          <p:cNvSpPr txBox="1">
            <a:spLocks/>
          </p:cNvSpPr>
          <p:nvPr/>
        </p:nvSpPr>
        <p:spPr>
          <a:xfrm>
            <a:off x="1099101" y="4665064"/>
            <a:ext cx="2882390"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d’appel</a:t>
            </a: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sp>
        <p:nvSpPr>
          <p:cNvPr id="12" name="Espace réservé du contenu 2">
            <a:extLst>
              <a:ext uri="{FF2B5EF4-FFF2-40B4-BE49-F238E27FC236}">
                <a16:creationId xmlns:a16="http://schemas.microsoft.com/office/drawing/2014/main" xmlns="" id="{A35F2E25-56AF-4CB7-968B-EF10D4182AD1}"/>
              </a:ext>
            </a:extLst>
          </p:cNvPr>
          <p:cNvSpPr txBox="1">
            <a:spLocks/>
          </p:cNvSpPr>
          <p:nvPr/>
        </p:nvSpPr>
        <p:spPr>
          <a:xfrm>
            <a:off x="4910483" y="1895510"/>
            <a:ext cx="5499257"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exécutive néerlandophone</a:t>
            </a: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sp>
        <p:nvSpPr>
          <p:cNvPr id="13" name="Espace réservé du contenu 2">
            <a:extLst>
              <a:ext uri="{FF2B5EF4-FFF2-40B4-BE49-F238E27FC236}">
                <a16:creationId xmlns:a16="http://schemas.microsoft.com/office/drawing/2014/main" xmlns="" id="{A35F2E25-56AF-4CB7-968B-EF10D4182AD1}"/>
              </a:ext>
            </a:extLst>
          </p:cNvPr>
          <p:cNvSpPr txBox="1">
            <a:spLocks/>
          </p:cNvSpPr>
          <p:nvPr/>
        </p:nvSpPr>
        <p:spPr>
          <a:xfrm>
            <a:off x="4908951" y="4636198"/>
            <a:ext cx="5499257"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d’appel francophone</a:t>
            </a: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sp>
        <p:nvSpPr>
          <p:cNvPr id="14" name="Espace réservé du contenu 2">
            <a:extLst>
              <a:ext uri="{FF2B5EF4-FFF2-40B4-BE49-F238E27FC236}">
                <a16:creationId xmlns:a16="http://schemas.microsoft.com/office/drawing/2014/main" xmlns="" id="{A35F2E25-56AF-4CB7-968B-EF10D4182AD1}"/>
              </a:ext>
            </a:extLst>
          </p:cNvPr>
          <p:cNvSpPr txBox="1">
            <a:spLocks/>
          </p:cNvSpPr>
          <p:nvPr/>
        </p:nvSpPr>
        <p:spPr>
          <a:xfrm>
            <a:off x="4926658" y="5125364"/>
            <a:ext cx="5499257"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d’appel réunies</a:t>
            </a: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sp>
        <p:nvSpPr>
          <p:cNvPr id="15" name="Espace réservé du contenu 2">
            <a:extLst>
              <a:ext uri="{FF2B5EF4-FFF2-40B4-BE49-F238E27FC236}">
                <a16:creationId xmlns:a16="http://schemas.microsoft.com/office/drawing/2014/main" xmlns="" id="{A35F2E25-56AF-4CB7-968B-EF10D4182AD1}"/>
              </a:ext>
            </a:extLst>
          </p:cNvPr>
          <p:cNvSpPr txBox="1">
            <a:spLocks/>
          </p:cNvSpPr>
          <p:nvPr/>
        </p:nvSpPr>
        <p:spPr>
          <a:xfrm>
            <a:off x="4925125" y="2429685"/>
            <a:ext cx="5499257"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exécutive francophone</a:t>
            </a:r>
            <a:endParaRPr lang="fr-BE" dirty="0">
              <a:latin typeface="Avenir Next LT Pro" panose="020B0504020202020204"/>
            </a:endParaRPr>
          </a:p>
          <a:p>
            <a:endParaRPr lang="fr-BE" dirty="0">
              <a:latin typeface="Avenir Next LT Pro" panose="020B0504020202020204"/>
            </a:endParaRPr>
          </a:p>
        </p:txBody>
      </p:sp>
      <p:sp>
        <p:nvSpPr>
          <p:cNvPr id="16" name="Espace réservé du contenu 2">
            <a:extLst>
              <a:ext uri="{FF2B5EF4-FFF2-40B4-BE49-F238E27FC236}">
                <a16:creationId xmlns:a16="http://schemas.microsoft.com/office/drawing/2014/main" xmlns="" id="{A35F2E25-56AF-4CB7-968B-EF10D4182AD1}"/>
              </a:ext>
            </a:extLst>
          </p:cNvPr>
          <p:cNvSpPr txBox="1">
            <a:spLocks/>
          </p:cNvSpPr>
          <p:nvPr/>
        </p:nvSpPr>
        <p:spPr>
          <a:xfrm>
            <a:off x="4904350" y="4140831"/>
            <a:ext cx="5499257"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 d’appel néerlandophone</a:t>
            </a:r>
            <a:endParaRPr lang="fr-BE" dirty="0">
              <a:latin typeface="Avenir Next LT Pro" panose="020B0504020202020204"/>
            </a:endParaRPr>
          </a:p>
          <a:p>
            <a:endParaRPr lang="fr-BE" dirty="0">
              <a:latin typeface="Avenir Next LT Pro" panose="020B0504020202020204"/>
            </a:endParaRPr>
          </a:p>
        </p:txBody>
      </p:sp>
      <p:sp>
        <p:nvSpPr>
          <p:cNvPr id="17" name="Espace réservé du contenu 2">
            <a:extLst>
              <a:ext uri="{FF2B5EF4-FFF2-40B4-BE49-F238E27FC236}">
                <a16:creationId xmlns:a16="http://schemas.microsoft.com/office/drawing/2014/main" xmlns="" id="{A35F2E25-56AF-4CB7-968B-EF10D4182AD1}"/>
              </a:ext>
            </a:extLst>
          </p:cNvPr>
          <p:cNvSpPr txBox="1">
            <a:spLocks/>
          </p:cNvSpPr>
          <p:nvPr/>
        </p:nvSpPr>
        <p:spPr>
          <a:xfrm>
            <a:off x="4925866" y="2859570"/>
            <a:ext cx="5485829" cy="5099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smtClean="0">
                <a:latin typeface="Avenir Next LT Pro" panose="020B0504020202020204"/>
              </a:rPr>
              <a:t>Chambres exécutives réunies</a:t>
            </a:r>
            <a:endParaRPr lang="fr-BE" dirty="0">
              <a:latin typeface="Avenir Next LT Pro" panose="020B0504020202020204"/>
            </a:endParaRPr>
          </a:p>
          <a:p>
            <a:endParaRPr lang="fr-BE" dirty="0">
              <a:latin typeface="Avenir Next LT Pro" panose="020B0504020202020204"/>
            </a:endParaRPr>
          </a:p>
        </p:txBody>
      </p:sp>
      <p:cxnSp>
        <p:nvCxnSpPr>
          <p:cNvPr id="5" name="Connecteur droit avec flèche 4"/>
          <p:cNvCxnSpPr/>
          <p:nvPr/>
        </p:nvCxnSpPr>
        <p:spPr>
          <a:xfrm flipV="1">
            <a:off x="3761746" y="2136059"/>
            <a:ext cx="1192983" cy="6639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flipV="1">
            <a:off x="3761746" y="2636397"/>
            <a:ext cx="1231466" cy="2020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necteur droit avec flèche 18"/>
          <p:cNvCxnSpPr>
            <a:endCxn id="17" idx="1"/>
          </p:cNvCxnSpPr>
          <p:nvPr/>
        </p:nvCxnSpPr>
        <p:spPr>
          <a:xfrm>
            <a:off x="3742504" y="2848079"/>
            <a:ext cx="1183362" cy="2664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a:endCxn id="14" idx="1"/>
          </p:cNvCxnSpPr>
          <p:nvPr/>
        </p:nvCxnSpPr>
        <p:spPr>
          <a:xfrm>
            <a:off x="3627054" y="4887919"/>
            <a:ext cx="1299604" cy="4924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onnecteur droit avec flèche 23"/>
          <p:cNvCxnSpPr>
            <a:endCxn id="13" idx="1"/>
          </p:cNvCxnSpPr>
          <p:nvPr/>
        </p:nvCxnSpPr>
        <p:spPr>
          <a:xfrm flipV="1">
            <a:off x="3607812" y="4891179"/>
            <a:ext cx="1301139" cy="63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a:endCxn id="16" idx="1"/>
          </p:cNvCxnSpPr>
          <p:nvPr/>
        </p:nvCxnSpPr>
        <p:spPr>
          <a:xfrm flipV="1">
            <a:off x="3578950" y="4395812"/>
            <a:ext cx="1325400" cy="4921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201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smtClean="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smtClean="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A35F2E25-56AF-4CB7-968B-EF10D4182AD1}"/>
              </a:ext>
            </a:extLst>
          </p:cNvPr>
          <p:cNvSpPr txBox="1">
            <a:spLocks/>
          </p:cNvSpPr>
          <p:nvPr/>
        </p:nvSpPr>
        <p:spPr>
          <a:xfrm>
            <a:off x="1014046" y="1645343"/>
            <a:ext cx="9996375" cy="48918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l">
              <a:defRPr/>
            </a:pPr>
            <a:endParaRPr lang="fr-BE" sz="1600" dirty="0">
              <a:solidFill>
                <a:schemeClr val="bg1"/>
              </a:solidFill>
              <a:latin typeface="Avenir Next LT Pro" pitchFamily="50" charset="0"/>
            </a:endParaRPr>
          </a:p>
          <a:p>
            <a:pPr algn="l"/>
            <a:r>
              <a:rPr lang="fr-BE" sz="1800" dirty="0" smtClean="0">
                <a:solidFill>
                  <a:schemeClr val="bg1"/>
                </a:solidFill>
                <a:latin typeface="Avenir Next LT Pro" panose="020B0504020202020204"/>
              </a:rPr>
              <a:t>des </a:t>
            </a:r>
            <a:r>
              <a:rPr lang="fr-BE" sz="1800" dirty="0">
                <a:solidFill>
                  <a:schemeClr val="bg1"/>
                </a:solidFill>
                <a:latin typeface="Avenir Next LT Pro" panose="020B0504020202020204"/>
              </a:rPr>
              <a:t>stagiaires </a:t>
            </a:r>
            <a:r>
              <a:rPr lang="fr-BE" sz="1800" dirty="0" smtClean="0">
                <a:solidFill>
                  <a:schemeClr val="bg1"/>
                </a:solidFill>
                <a:latin typeface="Avenir Next LT Pro" panose="020B0504020202020204"/>
              </a:rPr>
              <a:t>		</a:t>
            </a:r>
            <a:endParaRPr lang="fr-BE" sz="1800" dirty="0">
              <a:latin typeface="Avenir Next LT Pro" panose="020B0504020202020204"/>
            </a:endParaRPr>
          </a:p>
          <a:p>
            <a:pPr algn="l"/>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graphicFrame>
        <p:nvGraphicFramePr>
          <p:cNvPr id="2" name="Tableau 1"/>
          <p:cNvGraphicFramePr>
            <a:graphicFrameLocks noGrp="1"/>
          </p:cNvGraphicFramePr>
          <p:nvPr>
            <p:extLst>
              <p:ext uri="{D42A27DB-BD31-4B8C-83A1-F6EECF244321}">
                <p14:modId xmlns:p14="http://schemas.microsoft.com/office/powerpoint/2010/main" val="3313538182"/>
              </p:ext>
            </p:extLst>
          </p:nvPr>
        </p:nvGraphicFramePr>
        <p:xfrm>
          <a:off x="1733754" y="2365009"/>
          <a:ext cx="8128000" cy="3234930"/>
        </p:xfrm>
        <a:graphic>
          <a:graphicData uri="http://schemas.openxmlformats.org/drawingml/2006/table">
            <a:tbl>
              <a:tblPr firstRow="1" bandRow="1">
                <a:tableStyleId>{D113A9D2-9D6B-4929-AA2D-F23B5EE8CBE7}</a:tableStyleId>
              </a:tblPr>
              <a:tblGrid>
                <a:gridCol w="931216"/>
                <a:gridCol w="3132784"/>
                <a:gridCol w="3130378"/>
                <a:gridCol w="933622"/>
              </a:tblGrid>
              <a:tr h="370840">
                <a:tc>
                  <a:txBody>
                    <a:bodyPr/>
                    <a:lstStyle/>
                    <a:p>
                      <a:endParaRPr lang="fr-FR" dirty="0"/>
                    </a:p>
                  </a:txBody>
                  <a:tcPr/>
                </a:tc>
                <a:tc>
                  <a:txBody>
                    <a:bodyPr/>
                    <a:lstStyle/>
                    <a:p>
                      <a:endParaRPr lang="fr-FR" dirty="0"/>
                    </a:p>
                  </a:txBody>
                  <a:tcPr>
                    <a:lnB w="19050" cap="flat" cmpd="sng" algn="ctr">
                      <a:noFill/>
                      <a:prstDash val="solid"/>
                      <a:miter lim="800000"/>
                    </a:lnB>
                  </a:tcPr>
                </a:tc>
                <a:tc>
                  <a:txBody>
                    <a:bodyPr/>
                    <a:lstStyle/>
                    <a:p>
                      <a:endParaRPr lang="fr-FR"/>
                    </a:p>
                  </a:txBody>
                  <a:tcPr>
                    <a:lnB w="19050" cap="flat" cmpd="sng" algn="ctr">
                      <a:noFill/>
                      <a:prstDash val="solid"/>
                      <a:miter lim="800000"/>
                    </a:lnB>
                  </a:tcPr>
                </a:tc>
                <a:tc>
                  <a:txBody>
                    <a:bodyPr/>
                    <a:lstStyle/>
                    <a:p>
                      <a:endParaRPr lang="fr-FR"/>
                    </a:p>
                  </a:txBody>
                  <a:tcPr/>
                </a:tc>
              </a:tr>
              <a:tr h="370840">
                <a:tc>
                  <a:txBody>
                    <a:bodyPr/>
                    <a:lstStyle/>
                    <a:p>
                      <a:endParaRPr lang="fr-FR"/>
                    </a:p>
                  </a:txBody>
                  <a:tcPr>
                    <a:lnR>
                      <a:noFill/>
                    </a:lnR>
                  </a:tcPr>
                </a:tc>
                <a:tc>
                  <a:txBody>
                    <a:bodyPr/>
                    <a:lstStyle/>
                    <a:p>
                      <a:endParaRPr lang="fr-FR" dirty="0"/>
                    </a:p>
                  </a:txBody>
                  <a:tcPr>
                    <a:lnL>
                      <a:noFill/>
                    </a:lnL>
                    <a:lnR>
                      <a:noFill/>
                    </a:lnR>
                    <a:lnT w="19050" cap="flat" cmpd="sng" algn="ctr">
                      <a:noFill/>
                      <a:prstDash val="solid"/>
                      <a:miter lim="800000"/>
                    </a:lnT>
                    <a:lnB>
                      <a:noFill/>
                    </a:lnB>
                    <a:lnTlToBr w="12700" cmpd="sng">
                      <a:noFill/>
                      <a:prstDash val="solid"/>
                    </a:lnTlToBr>
                    <a:lnBlToTr w="12700" cmpd="sng">
                      <a:noFill/>
                      <a:prstDash val="solid"/>
                    </a:lnBlToTr>
                    <a:solidFill>
                      <a:srgbClr val="FFFFFF"/>
                    </a:solidFill>
                  </a:tcPr>
                </a:tc>
                <a:tc>
                  <a:txBody>
                    <a:bodyPr/>
                    <a:lstStyle/>
                    <a:p>
                      <a:endParaRPr lang="fr-FR"/>
                    </a:p>
                  </a:txBody>
                  <a:tcPr>
                    <a:lnL>
                      <a:noFill/>
                    </a:lnL>
                    <a:lnR>
                      <a:noFill/>
                    </a:lnR>
                    <a:lnT w="19050" cap="flat" cmpd="sng" algn="ctr">
                      <a:noFill/>
                      <a:prstDash val="solid"/>
                      <a:miter lim="800000"/>
                    </a:lnT>
                    <a:lnB>
                      <a:noFill/>
                    </a:lnB>
                    <a:lnTlToBr w="12700" cmpd="sng">
                      <a:noFill/>
                      <a:prstDash val="solid"/>
                    </a:lnTlToBr>
                    <a:lnBlToTr w="12700" cmpd="sng">
                      <a:noFill/>
                      <a:prstDash val="solid"/>
                    </a:lnBlToTr>
                    <a:solidFill>
                      <a:srgbClr val="FFFFFF"/>
                    </a:solidFill>
                  </a:tcPr>
                </a:tc>
                <a:tc>
                  <a:txBody>
                    <a:bodyPr/>
                    <a:lstStyle/>
                    <a:p>
                      <a:endParaRPr lang="fr-FR" dirty="0"/>
                    </a:p>
                  </a:txBody>
                  <a:tcPr>
                    <a:lnL>
                      <a:noFill/>
                    </a:lnL>
                  </a:tcPr>
                </a:tc>
              </a:tr>
              <a:tr h="370840">
                <a:tc>
                  <a:txBody>
                    <a:bodyPr/>
                    <a:lstStyle/>
                    <a:p>
                      <a:endParaRPr lang="fr-FR"/>
                    </a:p>
                  </a:txBody>
                  <a:tcPr>
                    <a:lnR>
                      <a:noFill/>
                    </a:lnR>
                  </a:tcPr>
                </a:tc>
                <a:tc>
                  <a:txBody>
                    <a:bodyPr/>
                    <a:lstStyle/>
                    <a:p>
                      <a:endParaRPr lang="fr-FR" dirty="0"/>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endParaRPr lang="fr-FR" dirty="0"/>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endParaRPr lang="fr-FR"/>
                    </a:p>
                  </a:txBody>
                  <a:tcPr>
                    <a:lnL>
                      <a:noFill/>
                    </a:lnL>
                  </a:tcPr>
                </a:tc>
              </a:tr>
              <a:tr h="370840">
                <a:tc>
                  <a:txBody>
                    <a:bodyPr/>
                    <a:lstStyle/>
                    <a:p>
                      <a:endParaRPr lang="fr-FR"/>
                    </a:p>
                  </a:txBody>
                  <a:tcPr>
                    <a:lnR>
                      <a:noFill/>
                    </a:lnR>
                  </a:tcPr>
                </a:tc>
                <a:tc>
                  <a:txBody>
                    <a:bodyPr/>
                    <a:lstStyle/>
                    <a:p>
                      <a:endParaRPr lang="fr-FR" dirty="0"/>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endParaRPr lang="fr-FR" dirty="0"/>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endParaRPr lang="fr-FR"/>
                    </a:p>
                  </a:txBody>
                  <a:tcPr>
                    <a:lnL>
                      <a:noFill/>
                    </a:lnL>
                  </a:tcPr>
                </a:tc>
              </a:tr>
              <a:tr h="370840">
                <a:tc>
                  <a:txBody>
                    <a:bodyPr/>
                    <a:lstStyle/>
                    <a:p>
                      <a:endParaRPr lang="fr-FR"/>
                    </a:p>
                  </a:txBody>
                  <a:tcPr>
                    <a:lnR>
                      <a:noFill/>
                    </a:lnR>
                  </a:tcPr>
                </a:tc>
                <a:tc>
                  <a:txBody>
                    <a:bodyPr/>
                    <a:lstStyle/>
                    <a:p>
                      <a:endParaRPr lang="fr-FR" dirty="0"/>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endParaRPr lang="fr-FR" dirty="0"/>
                    </a:p>
                  </a:txBody>
                  <a:tcP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endParaRPr lang="fr-FR"/>
                    </a:p>
                  </a:txBody>
                  <a:tcPr>
                    <a:lnL>
                      <a:noFill/>
                    </a:lnL>
                  </a:tcPr>
                </a:tc>
              </a:tr>
              <a:tr h="1380730">
                <a:tc>
                  <a:txBody>
                    <a:bodyPr/>
                    <a:lstStyle/>
                    <a:p>
                      <a:endParaRPr lang="fr-FR"/>
                    </a:p>
                  </a:txBody>
                  <a:tcPr>
                    <a:lnR>
                      <a:noFill/>
                    </a:lnR>
                  </a:tcPr>
                </a:tc>
                <a:tc>
                  <a:txBody>
                    <a:bodyPr/>
                    <a:lstStyle/>
                    <a:p>
                      <a:endParaRPr lang="fr-FR" dirty="0"/>
                    </a:p>
                  </a:txBody>
                  <a:tcPr>
                    <a:lnL>
                      <a:noFill/>
                    </a:lnL>
                    <a:lnR>
                      <a:noFill/>
                    </a:lnR>
                    <a:lnT>
                      <a:noFill/>
                    </a:lnT>
                    <a:lnB w="6350" cap="flat" cmpd="sng" algn="ctr">
                      <a:noFill/>
                      <a:prstDash val="solid"/>
                      <a:miter lim="800000"/>
                    </a:lnB>
                    <a:lnTlToBr w="12700" cmpd="sng">
                      <a:noFill/>
                      <a:prstDash val="solid"/>
                    </a:lnTlToBr>
                    <a:lnBlToTr w="12700" cmpd="sng">
                      <a:noFill/>
                      <a:prstDash val="solid"/>
                    </a:lnBlToTr>
                    <a:solidFill>
                      <a:srgbClr val="FFFFFF"/>
                    </a:solidFill>
                  </a:tcPr>
                </a:tc>
                <a:tc>
                  <a:txBody>
                    <a:bodyPr/>
                    <a:lstStyle/>
                    <a:p>
                      <a:endParaRPr lang="fr-FR" dirty="0"/>
                    </a:p>
                  </a:txBody>
                  <a:tcPr>
                    <a:lnL>
                      <a:noFill/>
                    </a:lnL>
                    <a:lnR>
                      <a:noFill/>
                    </a:lnR>
                    <a:lnT>
                      <a:noFill/>
                    </a:lnT>
                    <a:lnB w="6350" cap="flat" cmpd="sng" algn="ctr">
                      <a:noFill/>
                      <a:prstDash val="solid"/>
                      <a:miter lim="800000"/>
                    </a:lnB>
                    <a:lnTlToBr w="12700" cmpd="sng">
                      <a:noFill/>
                      <a:prstDash val="solid"/>
                    </a:lnTlToBr>
                    <a:lnBlToTr w="12700" cmpd="sng">
                      <a:noFill/>
                      <a:prstDash val="solid"/>
                    </a:lnBlToTr>
                    <a:solidFill>
                      <a:srgbClr val="FFFFFF"/>
                    </a:solidFill>
                  </a:tcPr>
                </a:tc>
                <a:tc>
                  <a:txBody>
                    <a:bodyPr/>
                    <a:lstStyle/>
                    <a:p>
                      <a:endParaRPr lang="fr-FR" dirty="0"/>
                    </a:p>
                  </a:txBody>
                  <a:tcPr>
                    <a:lnL>
                      <a:noFill/>
                    </a:lnL>
                  </a:tcPr>
                </a:tc>
              </a:tr>
            </a:tbl>
          </a:graphicData>
        </a:graphic>
      </p:graphicFrame>
      <p:sp>
        <p:nvSpPr>
          <p:cNvPr id="4" name="ZoneTexte 3"/>
          <p:cNvSpPr txBox="1"/>
          <p:nvPr/>
        </p:nvSpPr>
        <p:spPr>
          <a:xfrm>
            <a:off x="7379180" y="1866646"/>
            <a:ext cx="1481608" cy="369332"/>
          </a:xfrm>
          <a:prstGeom prst="rect">
            <a:avLst/>
          </a:prstGeom>
          <a:solidFill>
            <a:schemeClr val="bg1">
              <a:lumMod val="85000"/>
            </a:schemeClr>
          </a:solidFill>
        </p:spPr>
        <p:txBody>
          <a:bodyPr wrap="square" rtlCol="0">
            <a:spAutoFit/>
          </a:bodyPr>
          <a:lstStyle/>
          <a:p>
            <a:pPr algn="ctr"/>
            <a:r>
              <a:rPr lang="fr-FR" dirty="0" smtClean="0"/>
              <a:t>secrétaire</a:t>
            </a:r>
            <a:endParaRPr lang="fr-FR" dirty="0"/>
          </a:p>
        </p:txBody>
      </p:sp>
      <p:sp>
        <p:nvSpPr>
          <p:cNvPr id="5" name="ZoneTexte 4"/>
          <p:cNvSpPr txBox="1"/>
          <p:nvPr/>
        </p:nvSpPr>
        <p:spPr>
          <a:xfrm>
            <a:off x="10073011" y="2761481"/>
            <a:ext cx="1337296" cy="646331"/>
          </a:xfrm>
          <a:prstGeom prst="rect">
            <a:avLst/>
          </a:prstGeom>
          <a:solidFill>
            <a:srgbClr val="EA8C00"/>
          </a:solidFill>
        </p:spPr>
        <p:txBody>
          <a:bodyPr wrap="square" rtlCol="0">
            <a:spAutoFit/>
          </a:bodyPr>
          <a:lstStyle/>
          <a:p>
            <a:r>
              <a:rPr lang="fr-FR" dirty="0" smtClean="0"/>
              <a:t>Membre effectif</a:t>
            </a:r>
            <a:endParaRPr lang="fr-FR" dirty="0"/>
          </a:p>
        </p:txBody>
      </p:sp>
      <p:sp>
        <p:nvSpPr>
          <p:cNvPr id="10" name="ZoneTexte 9"/>
          <p:cNvSpPr txBox="1"/>
          <p:nvPr/>
        </p:nvSpPr>
        <p:spPr>
          <a:xfrm>
            <a:off x="10042615" y="3664389"/>
            <a:ext cx="1337296" cy="646331"/>
          </a:xfrm>
          <a:prstGeom prst="rect">
            <a:avLst/>
          </a:prstGeom>
          <a:solidFill>
            <a:srgbClr val="EA8C00"/>
          </a:solidFill>
        </p:spPr>
        <p:txBody>
          <a:bodyPr wrap="square" rtlCol="0">
            <a:spAutoFit/>
          </a:bodyPr>
          <a:lstStyle/>
          <a:p>
            <a:r>
              <a:rPr lang="fr-FR" dirty="0" smtClean="0"/>
              <a:t>Membre effectif</a:t>
            </a:r>
            <a:endParaRPr lang="fr-FR" dirty="0"/>
          </a:p>
        </p:txBody>
      </p:sp>
      <p:sp>
        <p:nvSpPr>
          <p:cNvPr id="12" name="ZoneTexte 11"/>
          <p:cNvSpPr txBox="1"/>
          <p:nvPr/>
        </p:nvSpPr>
        <p:spPr>
          <a:xfrm>
            <a:off x="314420" y="2748759"/>
            <a:ext cx="1337296" cy="646331"/>
          </a:xfrm>
          <a:prstGeom prst="rect">
            <a:avLst/>
          </a:prstGeom>
          <a:solidFill>
            <a:srgbClr val="EA8C00"/>
          </a:solidFill>
        </p:spPr>
        <p:txBody>
          <a:bodyPr wrap="square" rtlCol="0">
            <a:spAutoFit/>
          </a:bodyPr>
          <a:lstStyle/>
          <a:p>
            <a:r>
              <a:rPr lang="fr-FR" dirty="0" smtClean="0"/>
              <a:t>Membre effectif</a:t>
            </a:r>
            <a:endParaRPr lang="fr-FR" dirty="0"/>
          </a:p>
        </p:txBody>
      </p:sp>
      <p:sp>
        <p:nvSpPr>
          <p:cNvPr id="7" name="ZoneTexte 6"/>
          <p:cNvSpPr txBox="1"/>
          <p:nvPr/>
        </p:nvSpPr>
        <p:spPr>
          <a:xfrm>
            <a:off x="4916244" y="1876268"/>
            <a:ext cx="1962649" cy="369332"/>
          </a:xfrm>
          <a:prstGeom prst="rect">
            <a:avLst/>
          </a:prstGeom>
          <a:solidFill>
            <a:schemeClr val="accent1">
              <a:lumMod val="40000"/>
              <a:lumOff val="60000"/>
            </a:schemeClr>
          </a:solidFill>
          <a:ln>
            <a:solidFill>
              <a:schemeClr val="accent1">
                <a:lumMod val="60000"/>
                <a:lumOff val="40000"/>
              </a:schemeClr>
            </a:solidFill>
          </a:ln>
        </p:spPr>
        <p:txBody>
          <a:bodyPr wrap="square" rtlCol="0">
            <a:spAutoFit/>
          </a:bodyPr>
          <a:lstStyle/>
          <a:p>
            <a:pPr algn="ctr"/>
            <a:r>
              <a:rPr lang="fr-FR" dirty="0" smtClean="0"/>
              <a:t>Président</a:t>
            </a:r>
            <a:endParaRPr lang="fr-FR" dirty="0"/>
          </a:p>
        </p:txBody>
      </p:sp>
      <p:sp>
        <p:nvSpPr>
          <p:cNvPr id="13" name="ZoneTexte 12"/>
          <p:cNvSpPr txBox="1"/>
          <p:nvPr/>
        </p:nvSpPr>
        <p:spPr>
          <a:xfrm>
            <a:off x="4569896" y="6196496"/>
            <a:ext cx="2876629" cy="375253"/>
          </a:xfrm>
          <a:prstGeom prst="rect">
            <a:avLst/>
          </a:prstGeom>
          <a:solidFill>
            <a:srgbClr val="FF6600"/>
          </a:solidFill>
        </p:spPr>
        <p:txBody>
          <a:bodyPr wrap="square" rtlCol="0">
            <a:spAutoFit/>
          </a:bodyPr>
          <a:lstStyle/>
          <a:p>
            <a:pPr algn="ctr"/>
            <a:r>
              <a:rPr lang="fr-FR" dirty="0" smtClean="0"/>
              <a:t>L’Appelé  (et/ou son avocat)</a:t>
            </a:r>
            <a:endParaRPr lang="fr-FR" dirty="0"/>
          </a:p>
        </p:txBody>
      </p:sp>
      <p:sp>
        <p:nvSpPr>
          <p:cNvPr id="15" name="ZoneTexte 14"/>
          <p:cNvSpPr txBox="1"/>
          <p:nvPr/>
        </p:nvSpPr>
        <p:spPr>
          <a:xfrm>
            <a:off x="10477087" y="1345513"/>
            <a:ext cx="1714913" cy="307777"/>
          </a:xfrm>
          <a:prstGeom prst="rect">
            <a:avLst/>
          </a:prstGeom>
          <a:solidFill>
            <a:schemeClr val="bg1">
              <a:lumMod val="85000"/>
            </a:schemeClr>
          </a:solidFill>
        </p:spPr>
        <p:txBody>
          <a:bodyPr wrap="square" rtlCol="0">
            <a:spAutoFit/>
          </a:bodyPr>
          <a:lstStyle/>
          <a:p>
            <a:r>
              <a:rPr lang="fr-FR" sz="1400" dirty="0" smtClean="0"/>
              <a:t>Membres suppléants</a:t>
            </a:r>
            <a:endParaRPr lang="fr-FR" sz="1400" dirty="0"/>
          </a:p>
        </p:txBody>
      </p:sp>
      <p:sp>
        <p:nvSpPr>
          <p:cNvPr id="18" name="ZoneTexte 17"/>
          <p:cNvSpPr txBox="1"/>
          <p:nvPr/>
        </p:nvSpPr>
        <p:spPr>
          <a:xfrm>
            <a:off x="3521224" y="1315098"/>
            <a:ext cx="1702887" cy="307777"/>
          </a:xfrm>
          <a:prstGeom prst="rect">
            <a:avLst/>
          </a:prstGeom>
          <a:solidFill>
            <a:schemeClr val="bg1">
              <a:lumMod val="85000"/>
            </a:schemeClr>
          </a:solidFill>
        </p:spPr>
        <p:txBody>
          <a:bodyPr wrap="square" rtlCol="0">
            <a:spAutoFit/>
          </a:bodyPr>
          <a:lstStyle/>
          <a:p>
            <a:r>
              <a:rPr lang="fr-FR" sz="1400" dirty="0" smtClean="0"/>
              <a:t>Président suppléant</a:t>
            </a:r>
            <a:endParaRPr lang="fr-FR" sz="1400" dirty="0"/>
          </a:p>
        </p:txBody>
      </p:sp>
      <p:cxnSp>
        <p:nvCxnSpPr>
          <p:cNvPr id="21" name="Connecteur en angle 20"/>
          <p:cNvCxnSpPr>
            <a:stCxn id="18" idx="2"/>
            <a:endCxn id="7" idx="1"/>
          </p:cNvCxnSpPr>
          <p:nvPr/>
        </p:nvCxnSpPr>
        <p:spPr>
          <a:xfrm rot="16200000" flipH="1">
            <a:off x="4425427" y="1570116"/>
            <a:ext cx="438059" cy="543576"/>
          </a:xfrm>
          <a:prstGeom prst="bent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2" name="Connecteur en angle 21"/>
          <p:cNvCxnSpPr>
            <a:stCxn id="15" idx="1"/>
            <a:endCxn id="5" idx="3"/>
          </p:cNvCxnSpPr>
          <p:nvPr/>
        </p:nvCxnSpPr>
        <p:spPr>
          <a:xfrm rot="10800000" flipH="1" flipV="1">
            <a:off x="10477087" y="1499401"/>
            <a:ext cx="933220" cy="1585245"/>
          </a:xfrm>
          <a:prstGeom prst="bentConnector5">
            <a:avLst>
              <a:gd name="adj1" fmla="val -24496"/>
              <a:gd name="adj2" fmla="val 44661"/>
              <a:gd name="adj3" fmla="val 124496"/>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5" name="Connecteur en angle 24"/>
          <p:cNvCxnSpPr>
            <a:stCxn id="15" idx="2"/>
            <a:endCxn id="10" idx="3"/>
          </p:cNvCxnSpPr>
          <p:nvPr/>
        </p:nvCxnSpPr>
        <p:spPr>
          <a:xfrm rot="16200000" flipH="1">
            <a:off x="10190095" y="2797738"/>
            <a:ext cx="2334265" cy="45367"/>
          </a:xfrm>
          <a:prstGeom prst="bentConnector4">
            <a:avLst>
              <a:gd name="adj1" fmla="val 12575"/>
              <a:gd name="adj2" fmla="val 123111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2" name="ZoneTexte 31"/>
          <p:cNvSpPr txBox="1"/>
          <p:nvPr/>
        </p:nvSpPr>
        <p:spPr>
          <a:xfrm>
            <a:off x="351692" y="4278923"/>
            <a:ext cx="1260231" cy="646331"/>
          </a:xfrm>
          <a:prstGeom prst="rect">
            <a:avLst/>
          </a:prstGeom>
          <a:solidFill>
            <a:srgbClr val="FF0000"/>
          </a:solidFill>
        </p:spPr>
        <p:txBody>
          <a:bodyPr wrap="square" rtlCol="0">
            <a:spAutoFit/>
          </a:bodyPr>
          <a:lstStyle/>
          <a:p>
            <a:r>
              <a:rPr lang="fr-FR" dirty="0" smtClean="0"/>
              <a:t>Assesseur juridique</a:t>
            </a:r>
            <a:endParaRPr lang="fr-FR" dirty="0"/>
          </a:p>
        </p:txBody>
      </p:sp>
      <p:sp>
        <p:nvSpPr>
          <p:cNvPr id="33" name="ZoneTexte 32"/>
          <p:cNvSpPr txBox="1"/>
          <p:nvPr/>
        </p:nvSpPr>
        <p:spPr>
          <a:xfrm>
            <a:off x="517769" y="1895231"/>
            <a:ext cx="410308" cy="246221"/>
          </a:xfrm>
          <a:prstGeom prst="rect">
            <a:avLst/>
          </a:prstGeom>
          <a:solidFill>
            <a:schemeClr val="accent6">
              <a:lumMod val="40000"/>
              <a:lumOff val="60000"/>
            </a:schemeClr>
          </a:solidFill>
        </p:spPr>
        <p:txBody>
          <a:bodyPr wrap="square" rtlCol="0">
            <a:spAutoFit/>
          </a:bodyPr>
          <a:lstStyle/>
          <a:p>
            <a:r>
              <a:rPr lang="fr-FR" sz="1000" dirty="0" smtClean="0"/>
              <a:t>MC</a:t>
            </a:r>
            <a:endParaRPr lang="fr-FR" sz="1000" dirty="0"/>
          </a:p>
        </p:txBody>
      </p:sp>
      <p:sp>
        <p:nvSpPr>
          <p:cNvPr id="34" name="ZoneTexte 33"/>
          <p:cNvSpPr txBox="1"/>
          <p:nvPr/>
        </p:nvSpPr>
        <p:spPr>
          <a:xfrm>
            <a:off x="2872154" y="5802923"/>
            <a:ext cx="5949461" cy="369332"/>
          </a:xfrm>
          <a:prstGeom prst="rect">
            <a:avLst/>
          </a:prstGeom>
          <a:solidFill>
            <a:schemeClr val="accent1">
              <a:lumMod val="75000"/>
            </a:schemeClr>
          </a:solidFill>
        </p:spPr>
        <p:txBody>
          <a:bodyPr wrap="square" rtlCol="0">
            <a:spAutoFit/>
          </a:bodyPr>
          <a:lstStyle/>
          <a:p>
            <a:endParaRPr lang="fr-FR" dirty="0"/>
          </a:p>
        </p:txBody>
      </p:sp>
    </p:spTree>
    <p:extLst>
      <p:ext uri="{BB962C8B-B14F-4D97-AF65-F5344CB8AC3E}">
        <p14:creationId xmlns:p14="http://schemas.microsoft.com/office/powerpoint/2010/main" val="1447937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8792"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smtClean="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smtClean="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A35F2E25-56AF-4CB7-968B-EF10D4182AD1}"/>
              </a:ext>
            </a:extLst>
          </p:cNvPr>
          <p:cNvSpPr txBox="1">
            <a:spLocks/>
          </p:cNvSpPr>
          <p:nvPr/>
        </p:nvSpPr>
        <p:spPr>
          <a:xfrm>
            <a:off x="1014046" y="1465433"/>
            <a:ext cx="9996375" cy="507174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sz="2000" b="1" dirty="0" smtClean="0">
                <a:latin typeface="Avenir Next LT Pro" panose="020B0504020202020204"/>
              </a:rPr>
              <a:t>QUELLES SONT LES COMPÉTENCES </a:t>
            </a:r>
            <a:r>
              <a:rPr lang="fr-BE" sz="2000" b="1" dirty="0">
                <a:latin typeface="Avenir Next LT Pro" panose="020B0504020202020204"/>
              </a:rPr>
              <a:t>DES CHAMBRES </a:t>
            </a:r>
            <a:r>
              <a:rPr lang="fr-BE" sz="2000" b="1" dirty="0" smtClean="0">
                <a:latin typeface="Avenir Next LT Pro" panose="020B0504020202020204"/>
              </a:rPr>
              <a:t>?</a:t>
            </a:r>
          </a:p>
          <a:p>
            <a:pPr algn="l"/>
            <a:endParaRPr lang="fr-BE" dirty="0">
              <a:solidFill>
                <a:srgbClr val="000000"/>
              </a:solidFill>
              <a:latin typeface="Avenir Next LT Pro" panose="020B0504020202020204"/>
            </a:endParaRPr>
          </a:p>
          <a:p>
            <a:pPr marL="742950" lvl="1" indent="-285750" algn="l">
              <a:buFont typeface="Arial" panose="020B0604020202020204" pitchFamily="34" charset="0"/>
              <a:buChar char="•"/>
            </a:pPr>
            <a:r>
              <a:rPr lang="fr-BE" sz="1800" dirty="0" smtClean="0">
                <a:solidFill>
                  <a:schemeClr val="accent1"/>
                </a:solidFill>
                <a:latin typeface="Avenir Next LT Pro" panose="020B0504020202020204"/>
              </a:rPr>
              <a:t>Compétence « administrative » </a:t>
            </a:r>
          </a:p>
          <a:p>
            <a:pPr marL="1200150" lvl="2" indent="-285750" algn="l">
              <a:buFont typeface="Arial" panose="020B0604020202020204" pitchFamily="34" charset="0"/>
              <a:buChar char="•"/>
            </a:pPr>
            <a:r>
              <a:rPr lang="fr-BE" sz="1600" dirty="0" smtClean="0">
                <a:solidFill>
                  <a:srgbClr val="000000"/>
                </a:solidFill>
                <a:latin typeface="Avenir Next LT Pro" panose="020B0504020202020204"/>
              </a:rPr>
              <a:t>Dresser </a:t>
            </a:r>
            <a:r>
              <a:rPr lang="fr-BE" sz="1600" dirty="0">
                <a:solidFill>
                  <a:srgbClr val="000000"/>
                </a:solidFill>
                <a:latin typeface="Avenir Next LT Pro" panose="020B0504020202020204"/>
              </a:rPr>
              <a:t>et tenir à jour le tableau des </a:t>
            </a:r>
            <a:r>
              <a:rPr lang="fr-BE" sz="1600" dirty="0" smtClean="0">
                <a:solidFill>
                  <a:srgbClr val="000000"/>
                </a:solidFill>
                <a:latin typeface="Avenir Next LT Pro" panose="020B0504020202020204"/>
              </a:rPr>
              <a:t>titulaires, </a:t>
            </a:r>
            <a:r>
              <a:rPr lang="fr-BE" sz="1600" dirty="0">
                <a:solidFill>
                  <a:srgbClr val="000000"/>
                </a:solidFill>
                <a:latin typeface="Avenir Next LT Pro" panose="020B0504020202020204"/>
              </a:rPr>
              <a:t>la liste des stagiaires et le tableau des personnes admises à l’honorariat </a:t>
            </a:r>
            <a:r>
              <a:rPr lang="fr-BE" sz="1600" dirty="0" smtClean="0">
                <a:solidFill>
                  <a:srgbClr val="000000"/>
                </a:solidFill>
                <a:latin typeface="Avenir Next LT Pro" panose="020B0504020202020204"/>
              </a:rPr>
              <a:t>(compoétrence « administrative »)</a:t>
            </a:r>
            <a:endParaRPr lang="fr-BE" sz="1600" dirty="0">
              <a:solidFill>
                <a:srgbClr val="000000"/>
              </a:solidFill>
              <a:latin typeface="Avenir Next LT Pro" panose="020B0504020202020204"/>
            </a:endParaRPr>
          </a:p>
          <a:p>
            <a:pPr marL="1200150" lvl="2" indent="-285750" algn="l">
              <a:buFont typeface="Arial" panose="020B0604020202020204" pitchFamily="34" charset="0"/>
              <a:buChar char="•"/>
            </a:pPr>
            <a:r>
              <a:rPr lang="fr-BE" sz="1600" dirty="0">
                <a:solidFill>
                  <a:srgbClr val="000000"/>
                </a:solidFill>
                <a:latin typeface="Avenir Next LT Pro" panose="020B0504020202020204"/>
              </a:rPr>
              <a:t>Autoriser l’exercice occasionnel de la profession par des personnes établies à l’étranger, pour autant que l’intéressé réponde aux conditions d’exercice de la profession prévue dans le pays de son principal établissement et se soumette aux règles de déontologie édictées par l’Institut </a:t>
            </a:r>
            <a:r>
              <a:rPr lang="mr-IN" sz="1600" dirty="0" smtClean="0">
                <a:solidFill>
                  <a:srgbClr val="000000"/>
                </a:solidFill>
                <a:latin typeface="Avenir Next LT Pro" panose="020B0504020202020204"/>
              </a:rPr>
              <a:t>–</a:t>
            </a:r>
            <a:r>
              <a:rPr lang="fr-BE" sz="1600" dirty="0" smtClean="0">
                <a:solidFill>
                  <a:srgbClr val="000000"/>
                </a:solidFill>
                <a:latin typeface="Avenir Next LT Pro" panose="020B0504020202020204"/>
              </a:rPr>
              <a:t> Délivrer la carte professionnelle européenne</a:t>
            </a:r>
            <a:endParaRPr lang="fr-BE" sz="1600" dirty="0">
              <a:solidFill>
                <a:srgbClr val="000000"/>
              </a:solidFill>
              <a:latin typeface="Avenir Next LT Pro" panose="020B0504020202020204"/>
            </a:endParaRPr>
          </a:p>
          <a:p>
            <a:pPr marL="1200150" lvl="2" indent="-285750" algn="l">
              <a:buFont typeface="Arial" panose="020B0604020202020204" pitchFamily="34" charset="0"/>
              <a:buChar char="•"/>
            </a:pPr>
            <a:r>
              <a:rPr lang="fr-BE" sz="1600" dirty="0">
                <a:solidFill>
                  <a:srgbClr val="000000"/>
                </a:solidFill>
                <a:latin typeface="Avenir Next LT Pro" panose="020B0504020202020204"/>
              </a:rPr>
              <a:t>Veiller à l’application du règlement de stage et des règles de la déontologie </a:t>
            </a:r>
          </a:p>
          <a:p>
            <a:pPr marL="742950" lvl="1" indent="-285750" algn="l">
              <a:buFont typeface="Arial" panose="020B0604020202020204" pitchFamily="34" charset="0"/>
              <a:buChar char="•"/>
            </a:pPr>
            <a:r>
              <a:rPr lang="fr-BE" sz="1800" dirty="0" smtClean="0">
                <a:solidFill>
                  <a:srgbClr val="4F81BD"/>
                </a:solidFill>
                <a:latin typeface="Avenir Next LT Pro" panose="020B0504020202020204"/>
              </a:rPr>
              <a:t>Compétence disciplinaire </a:t>
            </a:r>
            <a:r>
              <a:rPr lang="fr-BE" sz="1800" dirty="0" smtClean="0">
                <a:solidFill>
                  <a:srgbClr val="000000"/>
                </a:solidFill>
                <a:latin typeface="Avenir Next LT Pro" panose="020B0504020202020204"/>
              </a:rPr>
              <a:t>: statuer </a:t>
            </a:r>
            <a:r>
              <a:rPr lang="fr-BE" sz="1800" dirty="0">
                <a:solidFill>
                  <a:srgbClr val="000000"/>
                </a:solidFill>
                <a:latin typeface="Avenir Next LT Pro" panose="020B0504020202020204"/>
              </a:rPr>
              <a:t>en matière disciplinaire à l’égard des titulaires, des stagiaires et des personnes autorisées à exercer la profession à titre occasionnel </a:t>
            </a:r>
          </a:p>
          <a:p>
            <a:pPr marL="742950" lvl="1" indent="-285750" algn="l">
              <a:buFont typeface="Arial" panose="020B0604020202020204" pitchFamily="34" charset="0"/>
              <a:buChar char="•"/>
            </a:pPr>
            <a:r>
              <a:rPr lang="fr-BE" sz="1800" dirty="0" smtClean="0">
                <a:solidFill>
                  <a:srgbClr val="4F81BD"/>
                </a:solidFill>
                <a:latin typeface="Avenir Next LT Pro" panose="020B0504020202020204"/>
              </a:rPr>
              <a:t>Compétence d’arbitrage </a:t>
            </a:r>
            <a:r>
              <a:rPr lang="fr-BE" sz="1800" dirty="0" smtClean="0">
                <a:solidFill>
                  <a:srgbClr val="000000"/>
                </a:solidFill>
                <a:latin typeface="Avenir Next LT Pro" panose="020B0504020202020204"/>
              </a:rPr>
              <a:t>: arbitrer </a:t>
            </a:r>
            <a:r>
              <a:rPr lang="fr-BE" sz="1800" dirty="0">
                <a:solidFill>
                  <a:srgbClr val="000000"/>
                </a:solidFill>
                <a:latin typeface="Avenir Next LT Pro" panose="020B0504020202020204"/>
              </a:rPr>
              <a:t>en dernier ressort, à la demande conjointe des intéressés, les litiges relatifs aux honoraires réclamés par un prestataire de services à son client et donner leur avis sur le mode de fixation des honoraires, à la demande des cours et tribunaux ou en cas de contestation entre personnes inscrites au tableau </a:t>
            </a:r>
            <a:endParaRPr lang="fr-BE" sz="1800" dirty="0" smtClean="0">
              <a:solidFill>
                <a:srgbClr val="000000"/>
              </a:solidFill>
              <a:latin typeface="Avenir Next LT Pro" panose="020B0504020202020204"/>
            </a:endParaRPr>
          </a:p>
          <a:p>
            <a:pPr marL="742950" lvl="1" indent="-285750" algn="l">
              <a:buFont typeface="Arial" panose="020B0604020202020204" pitchFamily="34" charset="0"/>
              <a:buChar char="•"/>
            </a:pPr>
            <a:r>
              <a:rPr lang="fr-BE" sz="1800" dirty="0" smtClean="0">
                <a:solidFill>
                  <a:schemeClr val="accent1"/>
                </a:solidFill>
                <a:latin typeface="Avenir Next LT Pro" panose="020B0504020202020204"/>
              </a:rPr>
              <a:t>Compétence préjudicielle </a:t>
            </a:r>
            <a:r>
              <a:rPr lang="fr-BE" sz="1800" dirty="0" smtClean="0">
                <a:solidFill>
                  <a:srgbClr val="000000"/>
                </a:solidFill>
                <a:latin typeface="Avenir Next LT Pro" panose="020B0504020202020204"/>
              </a:rPr>
              <a:t>: </a:t>
            </a:r>
            <a:r>
              <a:rPr lang="fr-BE" sz="1800" dirty="0">
                <a:latin typeface="Avenir Next LT Pro" panose="020B0504020202020204"/>
              </a:rPr>
              <a:t>d</a:t>
            </a:r>
            <a:r>
              <a:rPr lang="fr-BE" sz="1800" dirty="0" smtClean="0">
                <a:latin typeface="Avenir Next LT Pro" panose="020B0504020202020204"/>
              </a:rPr>
              <a:t>onner avis aux tribunaux judiuciaires sur les régles déontologiques et pratiques professionnelles </a:t>
            </a:r>
            <a:r>
              <a:rPr lang="fr-BE" sz="1800" dirty="0" smtClean="0">
                <a:latin typeface="Avenir Next LT Pro" panose="020B0504020202020204"/>
              </a:rPr>
              <a:t>te </a:t>
            </a:r>
            <a:r>
              <a:rPr lang="fr-BE" sz="1800" dirty="0">
                <a:solidFill>
                  <a:schemeClr val="bg1"/>
                </a:solidFill>
                <a:latin typeface="Avenir Next LT Pro" panose="020B0504020202020204"/>
              </a:rPr>
              <a:t>des stagiaires </a:t>
            </a:r>
          </a:p>
          <a:p>
            <a:pPr marL="285750" indent="-285750" algn="l">
              <a:buFont typeface="Wingdings" panose="05000000000000000000" pitchFamily="2" charset="2"/>
              <a:buChar char="§"/>
            </a:pPr>
            <a:endParaRPr lang="fr-BE" sz="1800" dirty="0">
              <a:latin typeface="Avenir Next LT Pro" panose="020B0504020202020204"/>
            </a:endParaRPr>
          </a:p>
          <a:p>
            <a:pPr algn="l"/>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a:p>
            <a:pPr marL="285750" indent="-285750">
              <a:buFont typeface="Wingdings" panose="05000000000000000000" pitchFamily="2" charset="2"/>
              <a:buChar char="§"/>
            </a:pPr>
            <a:endParaRPr lang="fr-BE" dirty="0">
              <a:latin typeface="Avenir Next LT Pro" panose="020B0504020202020204"/>
            </a:endParaRPr>
          </a:p>
        </p:txBody>
      </p:sp>
    </p:spTree>
    <p:extLst>
      <p:ext uri="{BB962C8B-B14F-4D97-AF65-F5344CB8AC3E}">
        <p14:creationId xmlns:p14="http://schemas.microsoft.com/office/powerpoint/2010/main" val="2153098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6E35F421-7C25-486B-9AE9-8791BA86A2AA}"/>
              </a:ext>
            </a:extLst>
          </p:cNvPr>
          <p:cNvSpPr txBox="1">
            <a:spLocks/>
          </p:cNvSpPr>
          <p:nvPr/>
        </p:nvSpPr>
        <p:spPr>
          <a:xfrm>
            <a:off x="609600" y="1218042"/>
            <a:ext cx="10400821" cy="5566523"/>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Wingdings" panose="05000000000000000000" pitchFamily="2" charset="2"/>
              <a:buChar char="§"/>
            </a:pPr>
            <a:endParaRPr lang="fr-BE" sz="1800" b="1" dirty="0" smtClean="0">
              <a:solidFill>
                <a:srgbClr val="EC8D1C"/>
              </a:solidFill>
              <a:latin typeface="Avenir Next LT Pro" pitchFamily="50" charset="0"/>
            </a:endParaRPr>
          </a:p>
          <a:p>
            <a:pPr algn="l"/>
            <a:r>
              <a:rPr lang="fr-BE" sz="2200" b="1" u="sng" dirty="0" smtClean="0">
                <a:latin typeface="Avenir Next LT Pro" pitchFamily="50" charset="0"/>
              </a:rPr>
              <a:t>LA PR</a:t>
            </a:r>
            <a:r>
              <a:rPr lang="fr-BE" sz="2200" b="1" u="sng" dirty="0" smtClean="0">
                <a:latin typeface="Avenir Next LT Pro" panose="020B0504020202020204"/>
              </a:rPr>
              <a:t>OC</a:t>
            </a:r>
            <a:r>
              <a:rPr lang="fr-BE" sz="2200" b="1" u="sng" dirty="0" smtClean="0">
                <a:latin typeface="Avenir Next LT Pro" panose="020B0504020202020204"/>
                <a:cs typeface="Calibri" panose="020F0502020204030204" pitchFamily="34" charset="0"/>
              </a:rPr>
              <a:t>É</a:t>
            </a:r>
            <a:r>
              <a:rPr lang="fr-BE" sz="2200" b="1" u="sng" dirty="0" smtClean="0">
                <a:latin typeface="Avenir Next LT Pro" panose="020B0504020202020204"/>
              </a:rPr>
              <a:t>D</a:t>
            </a:r>
            <a:r>
              <a:rPr lang="fr-BE" sz="2200" b="1" u="sng" dirty="0" smtClean="0">
                <a:latin typeface="Avenir Next LT Pro" pitchFamily="50" charset="0"/>
              </a:rPr>
              <a:t>URE </a:t>
            </a:r>
            <a:r>
              <a:rPr lang="fr-BE" sz="2200" b="1" u="sng" dirty="0" smtClean="0">
                <a:latin typeface="Avenir Next LT Pro" pitchFamily="50" charset="0"/>
              </a:rPr>
              <a:t>DISCIPLINAIRE </a:t>
            </a:r>
            <a:r>
              <a:rPr lang="fr-BE" sz="2000" u="sng" dirty="0" smtClean="0">
                <a:latin typeface="Avenir Next LT Pro" pitchFamily="50" charset="0"/>
              </a:rPr>
              <a:t>: </a:t>
            </a:r>
            <a:r>
              <a:rPr lang="fr-BE" sz="1600" dirty="0" smtClean="0">
                <a:latin typeface="Avenir Next LT Pro" pitchFamily="50" charset="0"/>
              </a:rPr>
              <a:t>Art. 51 et s. A.R. 20 juillet 2012</a:t>
            </a:r>
            <a:endParaRPr lang="fr-BE" sz="2000" b="1" u="sng" dirty="0" smtClean="0">
              <a:latin typeface="Avenir Next LT Pro" pitchFamily="50" charset="0"/>
            </a:endParaRPr>
          </a:p>
          <a:p>
            <a:pPr marL="285750" indent="-285750" algn="l">
              <a:buFont typeface="Wingdings" panose="05000000000000000000" pitchFamily="2" charset="2"/>
              <a:buChar char="§"/>
            </a:pPr>
            <a:endParaRPr lang="fr-BE" sz="1800" b="1" u="sng" dirty="0">
              <a:solidFill>
                <a:srgbClr val="EC8D1C"/>
              </a:solidFill>
              <a:latin typeface="Avenir Next LT Pro" pitchFamily="50" charset="0"/>
            </a:endParaRPr>
          </a:p>
          <a:p>
            <a:pPr marL="742950" lvl="1" indent="-285750" algn="l">
              <a:buFont typeface="Wingdings" panose="05000000000000000000" pitchFamily="2" charset="2"/>
              <a:buChar char="Ø"/>
            </a:pPr>
            <a:r>
              <a:rPr lang="fr-BE" sz="1800" b="1" u="sng" dirty="0" smtClean="0">
                <a:solidFill>
                  <a:srgbClr val="4F81BD"/>
                </a:solidFill>
                <a:latin typeface="Avenir Next LT Pro" pitchFamily="50" charset="0"/>
              </a:rPr>
              <a:t>LA « PLAINTE » </a:t>
            </a:r>
            <a:r>
              <a:rPr lang="fr-BE" sz="1800" b="1" u="sng" dirty="0" smtClean="0">
                <a:solidFill>
                  <a:srgbClr val="4F81BD"/>
                </a:solidFill>
                <a:latin typeface="Avenir Next LT Pro" pitchFamily="50" charset="0"/>
              </a:rPr>
              <a:t>DISCIPLINAIRE  </a:t>
            </a:r>
            <a:r>
              <a:rPr lang="fr-BE" sz="1800" b="1" u="sng" dirty="0" smtClean="0">
                <a:solidFill>
                  <a:srgbClr val="4F81BD"/>
                </a:solidFill>
                <a:latin typeface="Avenir Next LT Pro" pitchFamily="50" charset="0"/>
              </a:rPr>
              <a:t>ENTRE LES MAINS DE L’ASSESSEUR JURIDIQUE</a:t>
            </a:r>
            <a:endParaRPr lang="fr-BE" sz="1800" b="1" u="sng" dirty="0" smtClean="0">
              <a:solidFill>
                <a:srgbClr val="4F81BD"/>
              </a:solidFill>
              <a:latin typeface="Avenir Next LT Pro" pitchFamily="50" charset="0"/>
            </a:endParaRPr>
          </a:p>
          <a:p>
            <a:pPr lvl="1" algn="l"/>
            <a:endParaRPr lang="fr-BE" sz="1800" dirty="0" smtClean="0">
              <a:latin typeface="Avenir Next LT Pro" pitchFamily="50" charset="0"/>
            </a:endParaRPr>
          </a:p>
          <a:p>
            <a:pPr lvl="1" algn="l"/>
            <a:r>
              <a:rPr lang="fr-BE" sz="1800" dirty="0" smtClean="0">
                <a:latin typeface="Avenir Next LT Pro" pitchFamily="50" charset="0"/>
              </a:rPr>
              <a:t>L’assesseur </a:t>
            </a:r>
            <a:r>
              <a:rPr lang="fr-BE" sz="1800" dirty="0">
                <a:latin typeface="Avenir Next LT Pro" pitchFamily="50" charset="0"/>
              </a:rPr>
              <a:t>juridique peut agir à son initiative, sur demande du bureau ou suite aux plaintes qui lui parviennent. </a:t>
            </a:r>
          </a:p>
          <a:p>
            <a:pPr marL="742950" lvl="1" indent="-285750" algn="l">
              <a:buFont typeface="Wingdings" panose="05000000000000000000" pitchFamily="2" charset="2"/>
              <a:buChar char="Ø"/>
            </a:pPr>
            <a:endParaRPr lang="fr-BE" sz="1800" b="1" dirty="0" smtClean="0">
              <a:solidFill>
                <a:srgbClr val="4F81BD"/>
              </a:solidFill>
              <a:latin typeface="Avenir Next LT Pro" pitchFamily="50" charset="0"/>
            </a:endParaRPr>
          </a:p>
          <a:p>
            <a:pPr marL="742950" lvl="1" indent="-285750" algn="l">
              <a:buFont typeface="Wingdings" panose="05000000000000000000" pitchFamily="2" charset="2"/>
              <a:buChar char="Ø"/>
            </a:pPr>
            <a:r>
              <a:rPr lang="fr-BE" sz="1800" b="1" u="sng" dirty="0" smtClean="0">
                <a:solidFill>
                  <a:srgbClr val="4F81BD"/>
                </a:solidFill>
                <a:latin typeface="Avenir Next LT Pro" pitchFamily="50" charset="0"/>
              </a:rPr>
              <a:t>RÔLE </a:t>
            </a:r>
            <a:r>
              <a:rPr lang="fr-BE" sz="1800" b="1" u="sng" dirty="0" smtClean="0">
                <a:solidFill>
                  <a:srgbClr val="4F81BD"/>
                </a:solidFill>
                <a:latin typeface="Avenir Next LT Pro" pitchFamily="50" charset="0"/>
              </a:rPr>
              <a:t>(RENFORCÉ) </a:t>
            </a:r>
            <a:r>
              <a:rPr lang="fr-BE" sz="1800" b="1" u="sng" dirty="0" smtClean="0">
                <a:solidFill>
                  <a:srgbClr val="4F81BD"/>
                </a:solidFill>
                <a:latin typeface="Avenir Next LT Pro" pitchFamily="50" charset="0"/>
              </a:rPr>
              <a:t>DE L’ASSESSEUR JURIDIQUE DANS LA PROCÉDURE DISCIPLINAIRE</a:t>
            </a:r>
            <a:r>
              <a:rPr lang="fr-BE" sz="1800" b="1" dirty="0" smtClean="0">
                <a:solidFill>
                  <a:srgbClr val="4F81BD"/>
                </a:solidFill>
                <a:latin typeface="Avenir Next LT Pro" pitchFamily="50" charset="0"/>
              </a:rPr>
              <a:t> </a:t>
            </a:r>
          </a:p>
          <a:p>
            <a:pPr algn="l"/>
            <a:endParaRPr lang="fr-BE" sz="1800" dirty="0">
              <a:solidFill>
                <a:srgbClr val="EC8D1C"/>
              </a:solidFill>
              <a:latin typeface="Avenir Next LT Pro" pitchFamily="50" charset="0"/>
            </a:endParaRPr>
          </a:p>
          <a:p>
            <a:pPr marL="742950" lvl="1" indent="-285750" algn="l">
              <a:buFont typeface="Arial" panose="020B0604020202020204" pitchFamily="34" charset="0"/>
              <a:buChar char="•"/>
            </a:pPr>
            <a:r>
              <a:rPr lang="fr-BE" sz="1800" dirty="0" smtClean="0">
                <a:latin typeface="Avenir Next LT Pro" pitchFamily="50" charset="0"/>
              </a:rPr>
              <a:t>Les Chambres exécutives sont assistées par un </a:t>
            </a:r>
            <a:r>
              <a:rPr lang="fr-BE" sz="1800" b="1" dirty="0" smtClean="0">
                <a:latin typeface="Avenir Next LT Pro" pitchFamily="50" charset="0"/>
              </a:rPr>
              <a:t>assesseur juridique </a:t>
            </a:r>
            <a:r>
              <a:rPr lang="fr-BE" sz="1800" dirty="0" smtClean="0">
                <a:latin typeface="Avenir Next LT Pro" pitchFamily="50" charset="0"/>
              </a:rPr>
              <a:t>ou un assesseur juridique suppléant, nommé pour six ans par le Ministre des Classes Moyennes, parmi les avocats inscrits à un tableau de l’ordre. </a:t>
            </a:r>
          </a:p>
          <a:p>
            <a:pPr marL="742950" lvl="1" indent="-285750" algn="l">
              <a:buFont typeface="Arial" panose="020B0604020202020204" pitchFamily="34" charset="0"/>
              <a:buChar char="•"/>
            </a:pPr>
            <a:endParaRPr lang="fr-BE" sz="1800" dirty="0" smtClean="0">
              <a:latin typeface="Avenir Next LT Pro" pitchFamily="50" charset="0"/>
            </a:endParaRPr>
          </a:p>
          <a:p>
            <a:pPr marL="742950" lvl="1" indent="-285750" algn="l">
              <a:buFont typeface="Arial" panose="020B0604020202020204" pitchFamily="34" charset="0"/>
              <a:buChar char="•"/>
            </a:pPr>
            <a:r>
              <a:rPr lang="fr-BE" sz="1800" dirty="0" smtClean="0">
                <a:latin typeface="Avenir Next LT Pro" pitchFamily="50" charset="0"/>
              </a:rPr>
              <a:t>L’assesseur juridique détermine si les faits et comportements de personnes inscrites au tableau, sur la liste des stagiaires ou des personnes autorisées à exercer occasionnellement la profession sont susceptibles de constituer des </a:t>
            </a:r>
            <a:r>
              <a:rPr lang="fr-BE" sz="1800" b="1" dirty="0" smtClean="0">
                <a:latin typeface="Avenir Next LT Pro" pitchFamily="50" charset="0"/>
              </a:rPr>
              <a:t>manquement déontologiques</a:t>
            </a:r>
            <a:r>
              <a:rPr lang="fr-BE" sz="1800" dirty="0" smtClean="0">
                <a:latin typeface="Avenir Next LT Pro" pitchFamily="50" charset="0"/>
              </a:rPr>
              <a:t>. </a:t>
            </a:r>
          </a:p>
          <a:p>
            <a:pPr lvl="1" algn="l"/>
            <a:endParaRPr lang="fr-BE" sz="1800" dirty="0" smtClean="0">
              <a:latin typeface="Avenir Next LT Pro" pitchFamily="50" charset="0"/>
            </a:endParaRPr>
          </a:p>
          <a:p>
            <a:pPr marL="742950" lvl="1" indent="-285750" algn="l">
              <a:buFont typeface="Arial" panose="020B0604020202020204" pitchFamily="34" charset="0"/>
              <a:buChar char="•"/>
            </a:pPr>
            <a:r>
              <a:rPr lang="fr-BE" sz="1800" dirty="0" smtClean="0">
                <a:latin typeface="Avenir Next LT Pro" pitchFamily="50" charset="0"/>
              </a:rPr>
              <a:t>L’assesseur juridique fait inscrire dans un </a:t>
            </a:r>
            <a:r>
              <a:rPr lang="fr-BE" sz="1800" b="1" dirty="0" smtClean="0">
                <a:latin typeface="Avenir Next LT Pro" pitchFamily="50" charset="0"/>
              </a:rPr>
              <a:t>registre</a:t>
            </a:r>
            <a:r>
              <a:rPr lang="fr-BE" sz="1800" dirty="0" smtClean="0">
                <a:latin typeface="Avenir Next LT Pro" pitchFamily="50" charset="0"/>
              </a:rPr>
              <a:t> ad hoc chacun des dossiers ainsi ouverts auxquels un numéro d’ordre est attribué. </a:t>
            </a:r>
          </a:p>
          <a:p>
            <a:pPr marL="742950" lvl="1" indent="-285750" algn="l">
              <a:buFont typeface="Arial" panose="020B0604020202020204" pitchFamily="34" charset="0"/>
              <a:buChar char="•"/>
            </a:pPr>
            <a:endParaRPr lang="fr-BE" sz="1800" dirty="0" smtClean="0">
              <a:latin typeface="Avenir Next LT Pro" pitchFamily="50" charset="0"/>
            </a:endParaRPr>
          </a:p>
          <a:p>
            <a:pPr marL="742950" lvl="1" indent="-285750" algn="l">
              <a:buFont typeface="Arial" panose="020B0604020202020204" pitchFamily="34" charset="0"/>
              <a:buChar char="•"/>
            </a:pPr>
            <a:endParaRPr lang="fr-BE" sz="1400" dirty="0" smtClean="0">
              <a:latin typeface="Avenir Next LT Pro" pitchFamily="50" charset="0"/>
            </a:endParaRPr>
          </a:p>
          <a:p>
            <a:pPr marL="628650" lvl="1" indent="-171450" algn="l">
              <a:buFont typeface="Arial" panose="020B0604020202020204" pitchFamily="34" charset="0"/>
              <a:buChar char="•"/>
            </a:pPr>
            <a:endParaRPr lang="fr-BE" sz="1400" dirty="0" smtClean="0">
              <a:latin typeface="Avenir Next LT Pro" pitchFamily="50" charset="0"/>
            </a:endParaRPr>
          </a:p>
          <a:p>
            <a:pPr algn="l"/>
            <a:endParaRPr lang="fr-BE" sz="2100" dirty="0">
              <a:latin typeface="Avenir Next LT Pro" pitchFamily="50" charset="0"/>
            </a:endParaRPr>
          </a:p>
        </p:txBody>
      </p:sp>
      <p:sp>
        <p:nvSpPr>
          <p:cNvPr id="4" name="ZoneTexte 3"/>
          <p:cNvSpPr txBox="1"/>
          <p:nvPr/>
        </p:nvSpPr>
        <p:spPr>
          <a:xfrm>
            <a:off x="8935453" y="1780674"/>
            <a:ext cx="1941094" cy="307777"/>
          </a:xfrm>
          <a:prstGeom prst="rect">
            <a:avLst/>
          </a:prstGeom>
          <a:noFill/>
        </p:spPr>
        <p:txBody>
          <a:bodyPr wrap="square" rtlCol="0">
            <a:spAutoFit/>
          </a:bodyPr>
          <a:lstStyle/>
          <a:p>
            <a:r>
              <a:rPr lang="fr-BE" sz="1400" dirty="0" smtClean="0">
                <a:latin typeface="Avenir Next LT Pro" panose="020B0504020202020204"/>
              </a:rPr>
              <a:t> </a:t>
            </a:r>
            <a:endParaRPr lang="fr-BE" sz="1400" dirty="0">
              <a:latin typeface="Avenir Next LT Pro" panose="020B0504020202020204"/>
            </a:endParaRPr>
          </a:p>
        </p:txBody>
      </p:sp>
    </p:spTree>
    <p:extLst>
      <p:ext uri="{BB962C8B-B14F-4D97-AF65-F5344CB8AC3E}">
        <p14:creationId xmlns:p14="http://schemas.microsoft.com/office/powerpoint/2010/main" val="2551861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6E35F421-7C25-486B-9AE9-8791BA86A2AA}"/>
              </a:ext>
            </a:extLst>
          </p:cNvPr>
          <p:cNvSpPr txBox="1">
            <a:spLocks/>
          </p:cNvSpPr>
          <p:nvPr/>
        </p:nvSpPr>
        <p:spPr>
          <a:xfrm>
            <a:off x="609600" y="1218042"/>
            <a:ext cx="10400821" cy="55665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Wingdings" panose="05000000000000000000" pitchFamily="2" charset="2"/>
              <a:buChar char="§"/>
            </a:pPr>
            <a:endParaRPr lang="fr-BE" sz="1800" b="1" dirty="0" smtClean="0">
              <a:solidFill>
                <a:srgbClr val="EC8D1C"/>
              </a:solidFill>
              <a:latin typeface="Avenir Next LT Pro" pitchFamily="50" charset="0"/>
            </a:endParaRPr>
          </a:p>
          <a:p>
            <a:pPr marL="285750" indent="-285750" algn="l">
              <a:buFont typeface="Wingdings" panose="05000000000000000000" pitchFamily="2" charset="2"/>
              <a:buChar char="§"/>
            </a:pPr>
            <a:endParaRPr lang="fr-BE" sz="1800" b="1" u="sng" dirty="0">
              <a:solidFill>
                <a:srgbClr val="EC8D1C"/>
              </a:solidFill>
              <a:latin typeface="Avenir Next LT Pro" pitchFamily="50" charset="0"/>
            </a:endParaRPr>
          </a:p>
          <a:p>
            <a:pPr marL="742950" lvl="1" indent="-285750" algn="l">
              <a:buFont typeface="Wingdings" panose="05000000000000000000" pitchFamily="2" charset="2"/>
              <a:buChar char="Ø"/>
            </a:pPr>
            <a:r>
              <a:rPr lang="fr-BE" sz="1700" b="1" u="sng" dirty="0" smtClean="0">
                <a:solidFill>
                  <a:srgbClr val="4F81BD"/>
                </a:solidFill>
                <a:latin typeface="Avenir Next LT Pro" pitchFamily="50" charset="0"/>
              </a:rPr>
              <a:t>RÔLE </a:t>
            </a:r>
            <a:r>
              <a:rPr lang="fr-BE" sz="1700" b="1" u="sng" dirty="0" smtClean="0">
                <a:solidFill>
                  <a:srgbClr val="4F81BD"/>
                </a:solidFill>
                <a:latin typeface="Avenir Next LT Pro" pitchFamily="50" charset="0"/>
              </a:rPr>
              <a:t>(RENFORCÉ) </a:t>
            </a:r>
            <a:r>
              <a:rPr lang="fr-BE" sz="1700" b="1" u="sng" dirty="0" smtClean="0">
                <a:solidFill>
                  <a:srgbClr val="4F81BD"/>
                </a:solidFill>
                <a:latin typeface="Avenir Next LT Pro" pitchFamily="50" charset="0"/>
              </a:rPr>
              <a:t>DE L’ASSESSEUR JURIDIQUE DANS LA PROCÉDURE </a:t>
            </a:r>
            <a:r>
              <a:rPr lang="fr-BE" sz="1700" b="1" u="sng" dirty="0" smtClean="0">
                <a:solidFill>
                  <a:srgbClr val="4F81BD"/>
                </a:solidFill>
                <a:latin typeface="Avenir Next LT Pro" pitchFamily="50" charset="0"/>
              </a:rPr>
              <a:t>DISCIPLINAIRE</a:t>
            </a:r>
            <a:r>
              <a:rPr lang="fr-BE" sz="1800" b="1" dirty="0" smtClean="0">
                <a:solidFill>
                  <a:srgbClr val="4F81BD"/>
                </a:solidFill>
                <a:latin typeface="Avenir Next LT Pro" pitchFamily="50" charset="0"/>
              </a:rPr>
              <a:t> </a:t>
            </a:r>
            <a:r>
              <a:rPr lang="fr-BE" sz="1800" dirty="0" smtClean="0">
                <a:solidFill>
                  <a:srgbClr val="4F81BD"/>
                </a:solidFill>
                <a:latin typeface="Avenir Next LT Pro" pitchFamily="50" charset="0"/>
              </a:rPr>
              <a:t>(suite) </a:t>
            </a:r>
            <a:endParaRPr lang="fr-BE" sz="1800" dirty="0" smtClean="0">
              <a:solidFill>
                <a:srgbClr val="4F81BD"/>
              </a:solidFill>
              <a:latin typeface="Avenir Next LT Pro" pitchFamily="50" charset="0"/>
            </a:endParaRPr>
          </a:p>
          <a:p>
            <a:pPr lvl="1" algn="l"/>
            <a:endParaRPr lang="fr-BE" sz="1800" dirty="0">
              <a:solidFill>
                <a:srgbClr val="EC8D1C"/>
              </a:solidFill>
              <a:latin typeface="Avenir Next LT Pro" pitchFamily="50" charset="0"/>
            </a:endParaRPr>
          </a:p>
          <a:p>
            <a:pPr lvl="1" algn="l"/>
            <a:r>
              <a:rPr lang="fr-BE" sz="1800" dirty="0" smtClean="0">
                <a:latin typeface="Avenir Next LT Pro" pitchFamily="50" charset="0"/>
              </a:rPr>
              <a:t>L’assesseur juridique peut </a:t>
            </a:r>
            <a:r>
              <a:rPr lang="fr-BE" sz="1800" dirty="0" smtClean="0">
                <a:latin typeface="Avenir Next LT Pro" pitchFamily="50" charset="0"/>
              </a:rPr>
              <a:t>:</a:t>
            </a:r>
          </a:p>
          <a:p>
            <a:pPr marL="742950" lvl="1" indent="-285750" algn="l">
              <a:buFont typeface="Arial" panose="020B0604020202020204" pitchFamily="34" charset="0"/>
              <a:buChar char="•"/>
            </a:pPr>
            <a:r>
              <a:rPr lang="fr-BE" sz="1800" b="1" dirty="0" smtClean="0">
                <a:solidFill>
                  <a:srgbClr val="4F81BD"/>
                </a:solidFill>
                <a:latin typeface="Avenir Next LT Pro" pitchFamily="50" charset="0"/>
              </a:rPr>
              <a:t>Soit</a:t>
            </a:r>
            <a:r>
              <a:rPr lang="fr-BE" sz="1800" b="1" dirty="0" smtClean="0">
                <a:latin typeface="Avenir Next LT Pro" pitchFamily="50" charset="0"/>
              </a:rPr>
              <a:t> classer sans suite la plainte</a:t>
            </a:r>
          </a:p>
          <a:p>
            <a:pPr lvl="1" algn="l"/>
            <a:r>
              <a:rPr lang="fr-BE" sz="1800" dirty="0" smtClean="0">
                <a:latin typeface="Avenir Next LT Pro" pitchFamily="50" charset="0"/>
              </a:rPr>
              <a:t>		- modalités du classement sans suite (motivation </a:t>
            </a:r>
            <a:r>
              <a:rPr lang="mr-IN" sz="1800" dirty="0" smtClean="0">
                <a:latin typeface="Avenir Next LT Pro" pitchFamily="50" charset="0"/>
              </a:rPr>
              <a:t>–</a:t>
            </a:r>
            <a:r>
              <a:rPr lang="fr-BE" sz="1800" dirty="0" smtClean="0">
                <a:latin typeface="Avenir Next LT Pro" pitchFamily="50" charset="0"/>
              </a:rPr>
              <a:t> éventuelle injonction)</a:t>
            </a:r>
          </a:p>
          <a:p>
            <a:pPr lvl="1" algn="l"/>
            <a:r>
              <a:rPr lang="fr-BE" sz="1800" dirty="0">
                <a:latin typeface="Avenir Next LT Pro" pitchFamily="50" charset="0"/>
              </a:rPr>
              <a:t>	</a:t>
            </a:r>
            <a:r>
              <a:rPr lang="fr-BE" sz="1800" dirty="0" smtClean="0">
                <a:latin typeface="Avenir Next LT Pro" pitchFamily="50" charset="0"/>
              </a:rPr>
              <a:t>	- recours possible contre le classement sans suite entre les mains de l’assesseur</a:t>
            </a:r>
          </a:p>
          <a:p>
            <a:pPr lvl="1" algn="l"/>
            <a:r>
              <a:rPr lang="fr-BE" sz="1800" dirty="0">
                <a:latin typeface="Avenir Next LT Pro" pitchFamily="50" charset="0"/>
              </a:rPr>
              <a:t>	</a:t>
            </a:r>
            <a:r>
              <a:rPr lang="fr-BE" sz="1800" dirty="0" smtClean="0">
                <a:latin typeface="Avenir Next LT Pro" pitchFamily="50" charset="0"/>
              </a:rPr>
              <a:t>	  juridique général</a:t>
            </a:r>
          </a:p>
          <a:p>
            <a:pPr lvl="1" algn="l"/>
            <a:endParaRPr lang="fr-BE" sz="1800" b="1" dirty="0" smtClean="0">
              <a:latin typeface="Avenir Next LT Pro" pitchFamily="50" charset="0"/>
            </a:endParaRPr>
          </a:p>
          <a:p>
            <a:pPr marL="742950" lvl="1" indent="-285750" algn="l">
              <a:buFont typeface="Arial" panose="020B0604020202020204" pitchFamily="34" charset="0"/>
              <a:buChar char="•"/>
            </a:pPr>
            <a:r>
              <a:rPr lang="fr-BE" sz="1800" b="1" dirty="0" smtClean="0">
                <a:solidFill>
                  <a:srgbClr val="4F81BD"/>
                </a:solidFill>
                <a:latin typeface="Avenir Next LT Pro" pitchFamily="50" charset="0"/>
              </a:rPr>
              <a:t>Soit</a:t>
            </a:r>
            <a:r>
              <a:rPr lang="fr-BE" sz="1800" b="1" dirty="0" smtClean="0">
                <a:latin typeface="Avenir Next LT Pro" pitchFamily="50" charset="0"/>
              </a:rPr>
              <a:t> renvoyer </a:t>
            </a:r>
            <a:r>
              <a:rPr lang="fr-BE" sz="1800" b="1" dirty="0" smtClean="0">
                <a:latin typeface="Avenir Next LT Pro" pitchFamily="50" charset="0"/>
              </a:rPr>
              <a:t>l’affaire devant la Chambre exécutive </a:t>
            </a:r>
            <a:r>
              <a:rPr lang="fr-BE" sz="1800" dirty="0" smtClean="0">
                <a:latin typeface="Avenir Next LT Pro" pitchFamily="50" charset="0"/>
              </a:rPr>
              <a:t>s’il estime que les faits constituent un </a:t>
            </a:r>
            <a:r>
              <a:rPr lang="fr-BE" sz="1800" u="sng" dirty="0" smtClean="0">
                <a:latin typeface="Avenir Next LT Pro" pitchFamily="50" charset="0"/>
              </a:rPr>
              <a:t>manquement déontologique suffisamment grave</a:t>
            </a:r>
            <a:r>
              <a:rPr lang="fr-BE" sz="1800" dirty="0" smtClean="0">
                <a:latin typeface="Avenir Next LT Pro" pitchFamily="50" charset="0"/>
              </a:rPr>
              <a:t>. </a:t>
            </a:r>
            <a:endParaRPr lang="fr-BE" sz="1800" dirty="0" smtClean="0">
              <a:latin typeface="Avenir Next LT Pro" pitchFamily="50" charset="0"/>
            </a:endParaRPr>
          </a:p>
          <a:p>
            <a:pPr marL="742950" lvl="1" indent="-285750" algn="l">
              <a:buFont typeface="Arial" panose="020B0604020202020204" pitchFamily="34" charset="0"/>
              <a:buChar char="•"/>
            </a:pPr>
            <a:endParaRPr lang="fr-BE" sz="1800" dirty="0" smtClean="0">
              <a:latin typeface="Avenir Next LT Pro" pitchFamily="50" charset="0"/>
            </a:endParaRPr>
          </a:p>
          <a:p>
            <a:pPr lvl="1" algn="l"/>
            <a:endParaRPr lang="fr-BE" sz="1800" dirty="0" smtClean="0">
              <a:latin typeface="Avenir Next LT Pro" pitchFamily="50" charset="0"/>
            </a:endParaRPr>
          </a:p>
          <a:p>
            <a:pPr marL="742950" lvl="1" indent="-285750" algn="l">
              <a:buFont typeface="Arial" panose="020B0604020202020204" pitchFamily="34" charset="0"/>
              <a:buChar char="•"/>
            </a:pPr>
            <a:endParaRPr lang="fr-BE" sz="1800" dirty="0" smtClean="0">
              <a:latin typeface="Avenir Next LT Pro" pitchFamily="50" charset="0"/>
            </a:endParaRPr>
          </a:p>
          <a:p>
            <a:pPr marL="742950" lvl="1" indent="-285750" algn="l">
              <a:buFont typeface="Arial" panose="020B0604020202020204" pitchFamily="34" charset="0"/>
              <a:buChar char="•"/>
            </a:pPr>
            <a:endParaRPr lang="fr-BE" sz="1400" dirty="0" smtClean="0">
              <a:latin typeface="Avenir Next LT Pro" pitchFamily="50" charset="0"/>
            </a:endParaRPr>
          </a:p>
          <a:p>
            <a:pPr marL="628650" lvl="1" indent="-171450" algn="l">
              <a:buFont typeface="Arial" panose="020B0604020202020204" pitchFamily="34" charset="0"/>
              <a:buChar char="•"/>
            </a:pPr>
            <a:endParaRPr lang="fr-BE" sz="1400" dirty="0" smtClean="0">
              <a:latin typeface="Avenir Next LT Pro" pitchFamily="50" charset="0"/>
            </a:endParaRPr>
          </a:p>
          <a:p>
            <a:pPr algn="l"/>
            <a:endParaRPr lang="fr-BE" sz="2100" dirty="0">
              <a:latin typeface="Avenir Next LT Pro" pitchFamily="50" charset="0"/>
            </a:endParaRPr>
          </a:p>
        </p:txBody>
      </p:sp>
      <p:sp>
        <p:nvSpPr>
          <p:cNvPr id="4" name="ZoneTexte 3"/>
          <p:cNvSpPr txBox="1"/>
          <p:nvPr/>
        </p:nvSpPr>
        <p:spPr>
          <a:xfrm>
            <a:off x="8935453" y="1780674"/>
            <a:ext cx="1941094" cy="307777"/>
          </a:xfrm>
          <a:prstGeom prst="rect">
            <a:avLst/>
          </a:prstGeom>
          <a:noFill/>
        </p:spPr>
        <p:txBody>
          <a:bodyPr wrap="square" rtlCol="0">
            <a:spAutoFit/>
          </a:bodyPr>
          <a:lstStyle/>
          <a:p>
            <a:r>
              <a:rPr lang="fr-BE" sz="1400" dirty="0" smtClean="0">
                <a:latin typeface="Avenir Next LT Pro" panose="020B0504020202020204"/>
              </a:rPr>
              <a:t> </a:t>
            </a:r>
            <a:endParaRPr lang="fr-BE" sz="1400" dirty="0">
              <a:latin typeface="Avenir Next LT Pro" panose="020B0504020202020204"/>
            </a:endParaRPr>
          </a:p>
        </p:txBody>
      </p:sp>
    </p:spTree>
    <p:extLst>
      <p:ext uri="{BB962C8B-B14F-4D97-AF65-F5344CB8AC3E}">
        <p14:creationId xmlns:p14="http://schemas.microsoft.com/office/powerpoint/2010/main" val="4043626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6E35F421-7C25-486B-9AE9-8791BA86A2AA}"/>
              </a:ext>
            </a:extLst>
          </p:cNvPr>
          <p:cNvSpPr txBox="1">
            <a:spLocks/>
          </p:cNvSpPr>
          <p:nvPr/>
        </p:nvSpPr>
        <p:spPr>
          <a:xfrm>
            <a:off x="609600" y="1218042"/>
            <a:ext cx="10400821" cy="556652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Wingdings" panose="05000000000000000000" pitchFamily="2" charset="2"/>
              <a:buChar char="§"/>
            </a:pPr>
            <a:endParaRPr lang="fr-BE" sz="1800" b="1" dirty="0" smtClean="0">
              <a:solidFill>
                <a:srgbClr val="EC8D1C"/>
              </a:solidFill>
              <a:latin typeface="Avenir Next LT Pro" pitchFamily="50" charset="0"/>
            </a:endParaRPr>
          </a:p>
          <a:p>
            <a:pPr marL="285750" indent="-285750" algn="l">
              <a:buFont typeface="Wingdings" panose="05000000000000000000" pitchFamily="2" charset="2"/>
              <a:buChar char="§"/>
            </a:pPr>
            <a:endParaRPr lang="fr-BE" sz="1800" b="1" u="sng" dirty="0">
              <a:solidFill>
                <a:srgbClr val="EC8D1C"/>
              </a:solidFill>
              <a:latin typeface="Avenir Next LT Pro" pitchFamily="50" charset="0"/>
            </a:endParaRPr>
          </a:p>
          <a:p>
            <a:pPr marL="742950" lvl="1" indent="-285750" algn="l">
              <a:buFont typeface="Wingdings" panose="05000000000000000000" pitchFamily="2" charset="2"/>
              <a:buChar char="Ø"/>
            </a:pPr>
            <a:r>
              <a:rPr lang="fr-BE" sz="1700" b="1" u="sng" dirty="0" smtClean="0">
                <a:solidFill>
                  <a:srgbClr val="4F81BD"/>
                </a:solidFill>
                <a:latin typeface="Avenir Next LT Pro" pitchFamily="50" charset="0"/>
              </a:rPr>
              <a:t>RÔLE </a:t>
            </a:r>
            <a:r>
              <a:rPr lang="fr-BE" sz="1700" b="1" u="sng" dirty="0" smtClean="0">
                <a:solidFill>
                  <a:srgbClr val="4F81BD"/>
                </a:solidFill>
                <a:latin typeface="Avenir Next LT Pro" pitchFamily="50" charset="0"/>
              </a:rPr>
              <a:t>(RENFORCÉ) </a:t>
            </a:r>
            <a:r>
              <a:rPr lang="fr-BE" sz="1700" b="1" u="sng" dirty="0" smtClean="0">
                <a:solidFill>
                  <a:srgbClr val="4F81BD"/>
                </a:solidFill>
                <a:latin typeface="Avenir Next LT Pro" pitchFamily="50" charset="0"/>
              </a:rPr>
              <a:t>DE L’ASSESSEUR JURIDIQUE DANS LA PROCÉDURE </a:t>
            </a:r>
            <a:r>
              <a:rPr lang="fr-BE" sz="1700" b="1" u="sng" dirty="0" smtClean="0">
                <a:solidFill>
                  <a:srgbClr val="4F81BD"/>
                </a:solidFill>
                <a:latin typeface="Avenir Next LT Pro" pitchFamily="50" charset="0"/>
              </a:rPr>
              <a:t>DISCIPLINAIRE</a:t>
            </a:r>
            <a:r>
              <a:rPr lang="fr-BE" sz="1800" b="1" dirty="0" smtClean="0">
                <a:solidFill>
                  <a:srgbClr val="4F81BD"/>
                </a:solidFill>
                <a:latin typeface="Avenir Next LT Pro" pitchFamily="50" charset="0"/>
              </a:rPr>
              <a:t> </a:t>
            </a:r>
            <a:r>
              <a:rPr lang="fr-BE" sz="1800" dirty="0" smtClean="0">
                <a:solidFill>
                  <a:srgbClr val="4F81BD"/>
                </a:solidFill>
                <a:latin typeface="Avenir Next LT Pro" pitchFamily="50" charset="0"/>
              </a:rPr>
              <a:t>(suite) </a:t>
            </a:r>
            <a:endParaRPr lang="fr-BE" sz="1800" dirty="0">
              <a:solidFill>
                <a:srgbClr val="4F81BD"/>
              </a:solidFill>
              <a:latin typeface="Avenir Next LT Pro" pitchFamily="50" charset="0"/>
            </a:endParaRPr>
          </a:p>
          <a:p>
            <a:pPr lvl="1" algn="l"/>
            <a:endParaRPr lang="fr-BE" sz="1800" dirty="0" smtClean="0">
              <a:latin typeface="Avenir Next LT Pro" pitchFamily="50" charset="0"/>
            </a:endParaRPr>
          </a:p>
          <a:p>
            <a:pPr marL="742950" lvl="1" indent="-285750" algn="l">
              <a:buFont typeface="Arial" panose="020B0604020202020204" pitchFamily="34" charset="0"/>
              <a:buChar char="•"/>
            </a:pPr>
            <a:r>
              <a:rPr lang="fr-BE" sz="1800" dirty="0" smtClean="0">
                <a:latin typeface="Avenir Next LT Pro" pitchFamily="50" charset="0"/>
              </a:rPr>
              <a:t>En cas de poursuites : mise à l’instruction du dossier</a:t>
            </a:r>
          </a:p>
          <a:p>
            <a:pPr marL="742950" lvl="1" indent="-285750" algn="l">
              <a:buFont typeface="Arial" panose="020B0604020202020204" pitchFamily="34" charset="0"/>
              <a:buChar char="•"/>
            </a:pPr>
            <a:r>
              <a:rPr lang="fr-BE" sz="1800" dirty="0" smtClean="0">
                <a:latin typeface="Avenir Next LT Pro" pitchFamily="50" charset="0"/>
              </a:rPr>
              <a:t>L’assesseur va pour ce faire:</a:t>
            </a:r>
            <a:endParaRPr lang="fr-BE" sz="1800" dirty="0" smtClean="0">
              <a:latin typeface="Avenir Next LT Pro" pitchFamily="50" charset="0"/>
            </a:endParaRPr>
          </a:p>
          <a:p>
            <a:pPr marL="1200150" lvl="2" indent="-285750" algn="l">
              <a:buFont typeface="Arial" panose="020B0604020202020204" pitchFamily="34" charset="0"/>
              <a:buChar char="•"/>
            </a:pPr>
            <a:r>
              <a:rPr lang="fr-BE" sz="1600" dirty="0" smtClean="0">
                <a:latin typeface="Avenir Next LT Pro" pitchFamily="50" charset="0"/>
              </a:rPr>
              <a:t>Soit procéder à la désignation d’un « rapporteur »</a:t>
            </a:r>
          </a:p>
          <a:p>
            <a:pPr lvl="2" algn="l"/>
            <a:r>
              <a:rPr lang="fr-BE" sz="1500" dirty="0" smtClean="0">
                <a:solidFill>
                  <a:srgbClr val="4F81BD"/>
                </a:solidFill>
                <a:latin typeface="Colibri"/>
              </a:rPr>
              <a:t>Membre </a:t>
            </a:r>
            <a:r>
              <a:rPr lang="fr-BE" sz="1500" dirty="0">
                <a:solidFill>
                  <a:srgbClr val="4F81BD"/>
                </a:solidFill>
                <a:latin typeface="Colibri"/>
              </a:rPr>
              <a:t>effectif ou suppléant de la Chambre exécutive désigné par l’assesseur juridique pour </a:t>
            </a:r>
            <a:r>
              <a:rPr lang="fr-BE" sz="1500" b="1" dirty="0" smtClean="0">
                <a:solidFill>
                  <a:srgbClr val="4F81BD"/>
                </a:solidFill>
                <a:latin typeface="Colibri"/>
              </a:rPr>
              <a:t>instruire</a:t>
            </a:r>
            <a:r>
              <a:rPr lang="fr-BE" sz="1500" dirty="0" smtClean="0">
                <a:solidFill>
                  <a:srgbClr val="4F81BD"/>
                </a:solidFill>
                <a:latin typeface="Colibri"/>
              </a:rPr>
              <a:t> l’affaire </a:t>
            </a:r>
            <a:r>
              <a:rPr lang="fr-BE" sz="1500" dirty="0">
                <a:solidFill>
                  <a:srgbClr val="4F81BD"/>
                </a:solidFill>
                <a:latin typeface="Colibri"/>
              </a:rPr>
              <a:t>et lui en faire </a:t>
            </a:r>
            <a:r>
              <a:rPr lang="fr-BE" sz="1500" b="1" dirty="0">
                <a:solidFill>
                  <a:srgbClr val="4F81BD"/>
                </a:solidFill>
                <a:latin typeface="Colibri"/>
              </a:rPr>
              <a:t>rapport</a:t>
            </a:r>
            <a:r>
              <a:rPr lang="fr-BE" sz="1500" dirty="0">
                <a:solidFill>
                  <a:srgbClr val="4F81BD"/>
                </a:solidFill>
                <a:latin typeface="Colibri"/>
              </a:rPr>
              <a:t> </a:t>
            </a:r>
            <a:r>
              <a:rPr lang="fr-BE" sz="1500" dirty="0" smtClean="0">
                <a:solidFill>
                  <a:srgbClr val="4F81BD"/>
                </a:solidFill>
                <a:latin typeface="Colibri"/>
              </a:rPr>
              <a:t>L’assesseur </a:t>
            </a:r>
            <a:r>
              <a:rPr lang="fr-BE" sz="1500" dirty="0">
                <a:solidFill>
                  <a:srgbClr val="4F81BD"/>
                </a:solidFill>
                <a:latin typeface="Colibri"/>
              </a:rPr>
              <a:t>détermine le délai dans lequel le rapport doit être </a:t>
            </a:r>
            <a:r>
              <a:rPr lang="fr-BE" sz="1500" dirty="0" smtClean="0">
                <a:solidFill>
                  <a:srgbClr val="4F81BD"/>
                </a:solidFill>
                <a:latin typeface="Colibri"/>
              </a:rPr>
              <a:t>déposé. Après </a:t>
            </a:r>
            <a:r>
              <a:rPr lang="fr-BE" sz="1500" dirty="0">
                <a:solidFill>
                  <a:srgbClr val="4F81BD"/>
                </a:solidFill>
                <a:latin typeface="Colibri"/>
              </a:rPr>
              <a:t>avoir recueilli ou fait recueillir les informations qu’il estime nécessaires, l’assesseur juge de l’opportunité des poursuites</a:t>
            </a:r>
          </a:p>
          <a:p>
            <a:pPr lvl="2" algn="l"/>
            <a:r>
              <a:rPr lang="fr-BE" sz="1600" dirty="0" smtClean="0">
                <a:latin typeface="Avenir Next LT Pro" pitchFamily="50" charset="0"/>
              </a:rPr>
              <a:t>Et/ou</a:t>
            </a:r>
          </a:p>
          <a:p>
            <a:pPr marL="1200150" lvl="2" indent="-285750" algn="l">
              <a:buFont typeface="Arial" panose="020B0604020202020204" pitchFamily="34" charset="0"/>
              <a:buChar char="•"/>
            </a:pPr>
            <a:r>
              <a:rPr lang="fr-BE" sz="1600" dirty="0" smtClean="0">
                <a:latin typeface="Avenir Next LT Pro" pitchFamily="50" charset="0"/>
              </a:rPr>
              <a:t>Soit donner mission à un « expert »</a:t>
            </a:r>
          </a:p>
          <a:p>
            <a:pPr marL="742950" lvl="1" indent="-285750" algn="l"/>
            <a:r>
              <a:rPr lang="fr-BE" sz="1300" dirty="0" smtClean="0">
                <a:solidFill>
                  <a:srgbClr val="4F81BD"/>
                </a:solidFill>
              </a:rPr>
              <a:t>	</a:t>
            </a:r>
            <a:r>
              <a:rPr lang="fr-BE" sz="1600" dirty="0" smtClean="0">
                <a:solidFill>
                  <a:srgbClr val="4F81BD"/>
                </a:solidFill>
              </a:rPr>
              <a:t>    L’Assesseur </a:t>
            </a:r>
            <a:r>
              <a:rPr lang="fr-BE" sz="1600" dirty="0">
                <a:solidFill>
                  <a:srgbClr val="4F81BD"/>
                </a:solidFill>
              </a:rPr>
              <a:t>peut désigner un expert chargé de l'assister ou d'assister le rapporteur dans le cadre de </a:t>
            </a:r>
            <a:r>
              <a:rPr lang="fr-BE" sz="1600" dirty="0" smtClean="0">
                <a:solidFill>
                  <a:srgbClr val="4F81BD"/>
                </a:solidFill>
              </a:rPr>
              <a:t>l’instruction 	disciplinaire. Selon </a:t>
            </a:r>
            <a:r>
              <a:rPr lang="fr-BE" sz="1600" dirty="0">
                <a:solidFill>
                  <a:srgbClr val="4F81BD"/>
                </a:solidFill>
              </a:rPr>
              <a:t>le texte légal, cet Expert peut être membre de l'Institut ou être membre du personnel de </a:t>
            </a:r>
            <a:r>
              <a:rPr lang="fr-BE" sz="1600" dirty="0" smtClean="0">
                <a:solidFill>
                  <a:srgbClr val="4F81BD"/>
                </a:solidFill>
              </a:rPr>
              <a:t>	l'Institut </a:t>
            </a:r>
            <a:r>
              <a:rPr lang="fr-BE" sz="1600" dirty="0">
                <a:solidFill>
                  <a:srgbClr val="4F81BD"/>
                </a:solidFill>
              </a:rPr>
              <a:t>(problème d’indépendance?</a:t>
            </a:r>
            <a:r>
              <a:rPr lang="fr-BE" sz="1600" dirty="0" smtClean="0">
                <a:solidFill>
                  <a:srgbClr val="4F81BD"/>
                </a:solidFill>
              </a:rPr>
              <a:t>) Selon </a:t>
            </a:r>
            <a:r>
              <a:rPr lang="fr-BE" sz="1600" dirty="0">
                <a:solidFill>
                  <a:srgbClr val="4F81BD"/>
                </a:solidFill>
              </a:rPr>
              <a:t>le prescrit légal, pas de conditions requises pour devenir « Expert »  </a:t>
            </a:r>
            <a:r>
              <a:rPr lang="fr-BE" sz="1600" dirty="0" smtClean="0">
                <a:solidFill>
                  <a:srgbClr val="4F81BD"/>
                </a:solidFill>
              </a:rPr>
              <a:t>	Importance </a:t>
            </a:r>
            <a:r>
              <a:rPr lang="fr-BE" sz="1600" dirty="0">
                <a:solidFill>
                  <a:srgbClr val="4F81BD"/>
                </a:solidFill>
              </a:rPr>
              <a:t>du rôle de l’Expert qui va finalement préparer toute l’instruction disciplinaire  et permettre à </a:t>
            </a:r>
            <a:r>
              <a:rPr lang="fr-BE" sz="1600" dirty="0" smtClean="0">
                <a:solidFill>
                  <a:srgbClr val="4F81BD"/>
                </a:solidFill>
              </a:rPr>
              <a:t>	l’assesseur </a:t>
            </a:r>
            <a:r>
              <a:rPr lang="fr-BE" sz="1600" dirty="0">
                <a:solidFill>
                  <a:srgbClr val="4F81BD"/>
                </a:solidFill>
              </a:rPr>
              <a:t>d’entamer (ou non) des poursuites devant la Chambre exécutive</a:t>
            </a:r>
          </a:p>
          <a:p>
            <a:pPr lvl="2" algn="l"/>
            <a:endParaRPr lang="fr-BE" sz="1600" dirty="0" smtClean="0">
              <a:latin typeface="Avenir Next LT Pro" pitchFamily="50" charset="0"/>
            </a:endParaRPr>
          </a:p>
          <a:p>
            <a:pPr marL="742950" lvl="1" indent="-285750" algn="l">
              <a:buFont typeface="Arial" panose="020B0604020202020204" pitchFamily="34" charset="0"/>
              <a:buChar char="•"/>
            </a:pPr>
            <a:r>
              <a:rPr lang="fr-BE" sz="1800" dirty="0" smtClean="0">
                <a:latin typeface="Avenir Next LT Pro" pitchFamily="50" charset="0"/>
              </a:rPr>
              <a:t>Pouvoirs d’investigations limités : devoir de collaboration</a:t>
            </a:r>
          </a:p>
          <a:p>
            <a:pPr marL="742950" lvl="1" indent="-285750" algn="l">
              <a:buFont typeface="Arial" panose="020B0604020202020204" pitchFamily="34" charset="0"/>
              <a:buChar char="•"/>
            </a:pPr>
            <a:endParaRPr lang="fr-BE" sz="1800" dirty="0" smtClean="0">
              <a:latin typeface="Avenir Next LT Pro" pitchFamily="50" charset="0"/>
            </a:endParaRPr>
          </a:p>
          <a:p>
            <a:pPr marL="742950" lvl="1" indent="-285750" algn="l">
              <a:buFont typeface="Arial" panose="020B0604020202020204" pitchFamily="34" charset="0"/>
              <a:buChar char="•"/>
            </a:pPr>
            <a:endParaRPr lang="fr-BE" sz="1400" dirty="0" smtClean="0">
              <a:latin typeface="Avenir Next LT Pro" pitchFamily="50" charset="0"/>
            </a:endParaRPr>
          </a:p>
          <a:p>
            <a:pPr marL="628650" lvl="1" indent="-171450" algn="l">
              <a:buFont typeface="Arial" panose="020B0604020202020204" pitchFamily="34" charset="0"/>
              <a:buChar char="•"/>
            </a:pPr>
            <a:endParaRPr lang="fr-BE" sz="1400" dirty="0" smtClean="0">
              <a:latin typeface="Avenir Next LT Pro" pitchFamily="50" charset="0"/>
            </a:endParaRPr>
          </a:p>
          <a:p>
            <a:pPr algn="l"/>
            <a:endParaRPr lang="fr-BE" sz="2100" dirty="0">
              <a:latin typeface="Avenir Next LT Pro" pitchFamily="50" charset="0"/>
            </a:endParaRPr>
          </a:p>
        </p:txBody>
      </p:sp>
    </p:spTree>
    <p:extLst>
      <p:ext uri="{BB962C8B-B14F-4D97-AF65-F5344CB8AC3E}">
        <p14:creationId xmlns:p14="http://schemas.microsoft.com/office/powerpoint/2010/main" val="3250359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pPr>
              <a:defRPr/>
            </a:pPr>
            <a:r>
              <a:rPr lang="fr-FR" sz="3600" dirty="0">
                <a:latin typeface="Avenir Next LT Pro" panose="020B0504020202020204"/>
              </a:rPr>
              <a:t>LES CHAMBRES EX</a:t>
            </a:r>
            <a:r>
              <a:rPr lang="fr-FR" sz="3600" dirty="0">
                <a:solidFill>
                  <a:schemeClr val="tx1">
                    <a:lumMod val="95000"/>
                    <a:lumOff val="5000"/>
                  </a:schemeClr>
                </a:solidFill>
                <a:latin typeface="Avenir Next LT Pro" panose="020B0504020202020204"/>
                <a:cs typeface="Calibri" panose="020F0502020204030204" pitchFamily="34" charset="0"/>
              </a:rPr>
              <a:t>É</a:t>
            </a:r>
            <a:r>
              <a:rPr lang="fr-FR" sz="3600" dirty="0">
                <a:latin typeface="Avenir Next LT Pro" panose="020B0504020202020204"/>
              </a:rPr>
              <a:t>CUTIVES et CHAMBRES D’APPEL</a:t>
            </a:r>
            <a:endParaRPr lang="fr-BE" sz="3600" dirty="0">
              <a:latin typeface="Avenir Next LT Pro" panose="020B0504020202020204"/>
            </a:endParaRPr>
          </a:p>
        </p:txBody>
      </p:sp>
      <p:sp>
        <p:nvSpPr>
          <p:cNvPr id="9" name="Espace réservé du contenu 2">
            <a:extLst>
              <a:ext uri="{FF2B5EF4-FFF2-40B4-BE49-F238E27FC236}">
                <a16:creationId xmlns:a16="http://schemas.microsoft.com/office/drawing/2014/main" xmlns="" id="{6E35F421-7C25-486B-9AE9-8791BA86A2AA}"/>
              </a:ext>
            </a:extLst>
          </p:cNvPr>
          <p:cNvSpPr txBox="1">
            <a:spLocks/>
          </p:cNvSpPr>
          <p:nvPr/>
        </p:nvSpPr>
        <p:spPr>
          <a:xfrm>
            <a:off x="609600" y="1218042"/>
            <a:ext cx="10400821" cy="55665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Wingdings" panose="05000000000000000000" pitchFamily="2" charset="2"/>
              <a:buChar char="§"/>
            </a:pPr>
            <a:endParaRPr lang="fr-BE" sz="1800" b="1" dirty="0" smtClean="0">
              <a:solidFill>
                <a:srgbClr val="EC8D1C"/>
              </a:solidFill>
              <a:latin typeface="Avenir Next LT Pro" pitchFamily="50" charset="0"/>
            </a:endParaRPr>
          </a:p>
          <a:p>
            <a:pPr marL="285750" indent="-285750" algn="l">
              <a:buFont typeface="Wingdings" panose="05000000000000000000" pitchFamily="2" charset="2"/>
              <a:buChar char="§"/>
            </a:pPr>
            <a:endParaRPr lang="fr-BE" sz="1800" b="1" u="sng" dirty="0">
              <a:solidFill>
                <a:srgbClr val="EC8D1C"/>
              </a:solidFill>
              <a:latin typeface="Avenir Next LT Pro" pitchFamily="50" charset="0"/>
            </a:endParaRPr>
          </a:p>
          <a:p>
            <a:pPr marL="742950" lvl="1" indent="-285750" algn="l">
              <a:buFont typeface="Wingdings" panose="05000000000000000000" pitchFamily="2" charset="2"/>
              <a:buChar char="Ø"/>
            </a:pPr>
            <a:r>
              <a:rPr lang="fr-BE" sz="1700" b="1" dirty="0" smtClean="0">
                <a:solidFill>
                  <a:srgbClr val="4F81BD"/>
                </a:solidFill>
                <a:latin typeface="Avenir Next LT Pro" pitchFamily="50" charset="0"/>
              </a:rPr>
              <a:t>RÔLE </a:t>
            </a:r>
            <a:r>
              <a:rPr lang="fr-BE" sz="1700" b="1" dirty="0" smtClean="0">
                <a:solidFill>
                  <a:srgbClr val="4F81BD"/>
                </a:solidFill>
                <a:latin typeface="Avenir Next LT Pro" pitchFamily="50" charset="0"/>
              </a:rPr>
              <a:t>(RENFORCÉ) </a:t>
            </a:r>
            <a:r>
              <a:rPr lang="fr-BE" sz="1700" b="1" dirty="0" smtClean="0">
                <a:solidFill>
                  <a:srgbClr val="4F81BD"/>
                </a:solidFill>
                <a:latin typeface="Avenir Next LT Pro" pitchFamily="50" charset="0"/>
              </a:rPr>
              <a:t>DE L’ASSESSEUR JURIDIQUE DANS LA PROCÉDURE DISCIPLINAIRE </a:t>
            </a:r>
            <a:r>
              <a:rPr lang="fr-BE" sz="1800" b="1" dirty="0" smtClean="0">
                <a:solidFill>
                  <a:srgbClr val="4F81BD"/>
                </a:solidFill>
                <a:latin typeface="Avenir Next LT Pro" pitchFamily="50" charset="0"/>
              </a:rPr>
              <a:t> </a:t>
            </a:r>
            <a:r>
              <a:rPr lang="fr-BE" sz="1800" dirty="0" smtClean="0">
                <a:solidFill>
                  <a:srgbClr val="4F81BD"/>
                </a:solidFill>
                <a:latin typeface="Avenir Next LT Pro" pitchFamily="50" charset="0"/>
              </a:rPr>
              <a:t>(suite) </a:t>
            </a:r>
            <a:endParaRPr lang="fr-BE" sz="1800" dirty="0">
              <a:solidFill>
                <a:srgbClr val="4F81BD"/>
              </a:solidFill>
              <a:latin typeface="Avenir Next LT Pro" pitchFamily="50" charset="0"/>
            </a:endParaRPr>
          </a:p>
          <a:p>
            <a:pPr lvl="1" algn="l"/>
            <a:endParaRPr lang="fr-BE" sz="1800" dirty="0" smtClean="0">
              <a:latin typeface="Avenir Next LT Pro" pitchFamily="50" charset="0"/>
            </a:endParaRPr>
          </a:p>
          <a:p>
            <a:pPr marL="742950" lvl="1" indent="-285750" algn="l">
              <a:buFont typeface="Arial" panose="020B0604020202020204" pitchFamily="34" charset="0"/>
              <a:buChar char="•"/>
            </a:pPr>
            <a:r>
              <a:rPr lang="fr-BE" sz="1800" dirty="0">
                <a:latin typeface="Avenir Next LT Pro" pitchFamily="50" charset="0"/>
              </a:rPr>
              <a:t>En cas de </a:t>
            </a:r>
            <a:r>
              <a:rPr lang="fr-BE" sz="1800" dirty="0" smtClean="0">
                <a:latin typeface="Avenir Next LT Pro" pitchFamily="50" charset="0"/>
              </a:rPr>
              <a:t>renvoi et suite à l’instruction disciplinaire, </a:t>
            </a:r>
            <a:r>
              <a:rPr lang="fr-BE" sz="1800" dirty="0">
                <a:latin typeface="Avenir Next LT Pro" pitchFamily="50" charset="0"/>
              </a:rPr>
              <a:t>convocation de </a:t>
            </a:r>
            <a:r>
              <a:rPr lang="fr-BE" sz="1800" dirty="0" smtClean="0">
                <a:latin typeface="Avenir Next LT Pro" pitchFamily="50" charset="0"/>
              </a:rPr>
              <a:t>l’agent immobilier intéressé (« l’appelé ») devant la Chambre par </a:t>
            </a:r>
            <a:r>
              <a:rPr lang="fr-BE" sz="1800" dirty="0">
                <a:latin typeface="Avenir Next LT Pro" pitchFamily="50" charset="0"/>
              </a:rPr>
              <a:t>le secrétaire </a:t>
            </a:r>
          </a:p>
          <a:p>
            <a:pPr marL="1200150" lvl="2" indent="-285750" algn="l">
              <a:buFont typeface="Arial" panose="020B0604020202020204" pitchFamily="34" charset="0"/>
              <a:buChar char="•"/>
            </a:pPr>
            <a:r>
              <a:rPr lang="fr-BE" sz="1600" dirty="0" smtClean="0">
                <a:latin typeface="Avenir Next LT Pro" pitchFamily="50" charset="0"/>
              </a:rPr>
              <a:t>La convocation à comparaître comprend </a:t>
            </a:r>
            <a:r>
              <a:rPr lang="fr-BE" sz="1600" dirty="0">
                <a:latin typeface="Avenir Next LT Pro" pitchFamily="50" charset="0"/>
              </a:rPr>
              <a:t>l’exposé des faits mis à </a:t>
            </a:r>
            <a:r>
              <a:rPr lang="fr-BE" sz="1600" dirty="0" smtClean="0">
                <a:latin typeface="Avenir Next LT Pro" pitchFamily="50" charset="0"/>
              </a:rPr>
              <a:t>charge (qualification juridique des faits reprochés = les griefs), </a:t>
            </a:r>
            <a:r>
              <a:rPr lang="fr-BE" sz="1600" dirty="0">
                <a:latin typeface="Avenir Next LT Pro" pitchFamily="50" charset="0"/>
              </a:rPr>
              <a:t>les lieu, jour et heure de l’audience </a:t>
            </a:r>
          </a:p>
          <a:p>
            <a:pPr marL="1200150" lvl="2" indent="-285750" algn="l">
              <a:buFont typeface="Arial" panose="020B0604020202020204" pitchFamily="34" charset="0"/>
              <a:buChar char="•"/>
            </a:pPr>
            <a:r>
              <a:rPr lang="fr-BE" sz="1600" dirty="0">
                <a:latin typeface="Avenir Next LT Pro" pitchFamily="50" charset="0"/>
              </a:rPr>
              <a:t>Adressée à la personne concernée par lettre recommandée </a:t>
            </a:r>
            <a:r>
              <a:rPr lang="fr-BE" sz="1600" u="sng" dirty="0">
                <a:latin typeface="Avenir Next LT Pro" pitchFamily="50" charset="0"/>
              </a:rPr>
              <a:t>trente jour</a:t>
            </a:r>
            <a:r>
              <a:rPr lang="fr-BE" sz="1600" dirty="0">
                <a:latin typeface="Avenir Next LT Pro" pitchFamily="50" charset="0"/>
              </a:rPr>
              <a:t> au moins avant la date de </a:t>
            </a:r>
            <a:r>
              <a:rPr lang="fr-BE" sz="1600" dirty="0" smtClean="0">
                <a:latin typeface="Avenir Next LT Pro" pitchFamily="50" charset="0"/>
              </a:rPr>
              <a:t>l’audience</a:t>
            </a:r>
            <a:endParaRPr lang="fr-BE" sz="1600" dirty="0" smtClean="0">
              <a:latin typeface="Avenir Next LT Pro" pitchFamily="50" charset="0"/>
            </a:endParaRPr>
          </a:p>
          <a:p>
            <a:pPr marL="1200150" lvl="2" indent="-285750" algn="l">
              <a:buFont typeface="Arial" panose="020B0604020202020204" pitchFamily="34" charset="0"/>
              <a:buChar char="•"/>
            </a:pPr>
            <a:r>
              <a:rPr lang="fr-BE" sz="1600" dirty="0" smtClean="0">
                <a:latin typeface="Avenir Next LT Pro" pitchFamily="50" charset="0"/>
              </a:rPr>
              <a:t>Durant ce délai de trente jours, le dossier disciplinaire doit être laissé à la disposition de l’intéressé </a:t>
            </a:r>
          </a:p>
          <a:p>
            <a:pPr marL="1200150" lvl="2" indent="-285750" algn="l">
              <a:buFont typeface="Arial" panose="020B0604020202020204" pitchFamily="34" charset="0"/>
              <a:buChar char="•"/>
            </a:pPr>
            <a:r>
              <a:rPr lang="fr-BE" sz="1600" dirty="0" smtClean="0">
                <a:latin typeface="Avenir Next LT Pro" pitchFamily="50" charset="0"/>
              </a:rPr>
              <a:t>Les parties plaignantes sont informées de la date de l’audience </a:t>
            </a:r>
            <a:endParaRPr lang="fr-BE" sz="1600" dirty="0">
              <a:latin typeface="Avenir Next LT Pro" pitchFamily="50" charset="0"/>
            </a:endParaRPr>
          </a:p>
          <a:p>
            <a:pPr marL="742950" lvl="1" indent="-285750" algn="l">
              <a:buFont typeface="Arial" panose="020B0604020202020204" pitchFamily="34" charset="0"/>
              <a:buChar char="•"/>
            </a:pPr>
            <a:endParaRPr lang="fr-BE" sz="1800" dirty="0" smtClean="0">
              <a:latin typeface="Avenir Next LT Pro" pitchFamily="50" charset="0"/>
            </a:endParaRPr>
          </a:p>
          <a:p>
            <a:pPr marL="742950" lvl="1" indent="-285750" algn="l">
              <a:buFont typeface="Arial" panose="020B0604020202020204" pitchFamily="34" charset="0"/>
              <a:buChar char="•"/>
            </a:pPr>
            <a:endParaRPr lang="fr-BE" sz="1400" dirty="0" smtClean="0">
              <a:latin typeface="Avenir Next LT Pro" pitchFamily="50" charset="0"/>
            </a:endParaRPr>
          </a:p>
          <a:p>
            <a:pPr marL="628650" lvl="1" indent="-171450" algn="l">
              <a:buFont typeface="Arial" panose="020B0604020202020204" pitchFamily="34" charset="0"/>
              <a:buChar char="•"/>
            </a:pPr>
            <a:endParaRPr lang="fr-BE" sz="1400" dirty="0" smtClean="0">
              <a:latin typeface="Avenir Next LT Pro" pitchFamily="50" charset="0"/>
            </a:endParaRPr>
          </a:p>
          <a:p>
            <a:pPr algn="l"/>
            <a:endParaRPr lang="fr-BE" sz="2100" dirty="0">
              <a:latin typeface="Avenir Next LT Pro" pitchFamily="50" charset="0"/>
            </a:endParaRPr>
          </a:p>
        </p:txBody>
      </p:sp>
      <p:sp>
        <p:nvSpPr>
          <p:cNvPr id="4" name="ZoneTexte 3"/>
          <p:cNvSpPr txBox="1"/>
          <p:nvPr/>
        </p:nvSpPr>
        <p:spPr>
          <a:xfrm>
            <a:off x="8945222" y="1780674"/>
            <a:ext cx="1941094" cy="307777"/>
          </a:xfrm>
          <a:prstGeom prst="rect">
            <a:avLst/>
          </a:prstGeom>
          <a:noFill/>
        </p:spPr>
        <p:txBody>
          <a:bodyPr wrap="square" rtlCol="0">
            <a:spAutoFit/>
          </a:bodyPr>
          <a:lstStyle/>
          <a:p>
            <a:r>
              <a:rPr lang="fr-BE" sz="1400" dirty="0" smtClean="0">
                <a:latin typeface="Avenir Next LT Pro" panose="020B0504020202020204"/>
              </a:rPr>
              <a:t> </a:t>
            </a:r>
            <a:endParaRPr lang="fr-BE" sz="1400" dirty="0">
              <a:latin typeface="Avenir Next LT Pro" panose="020B0504020202020204"/>
            </a:endParaRPr>
          </a:p>
        </p:txBody>
      </p:sp>
    </p:spTree>
    <p:extLst>
      <p:ext uri="{BB962C8B-B14F-4D97-AF65-F5344CB8AC3E}">
        <p14:creationId xmlns:p14="http://schemas.microsoft.com/office/powerpoint/2010/main" val="1818876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déroulement </a:t>
            </a:r>
            <a:r>
              <a:rPr lang="fr-BE" dirty="0"/>
              <a:t>de l’audience disciplinaire </a:t>
            </a:r>
            <a:endParaRPr lang="fr-FR" dirty="0"/>
          </a:p>
        </p:txBody>
      </p:sp>
      <p:sp>
        <p:nvSpPr>
          <p:cNvPr id="3" name="Espace réservé du contenu 2"/>
          <p:cNvSpPr>
            <a:spLocks noGrp="1"/>
          </p:cNvSpPr>
          <p:nvPr>
            <p:ph idx="1"/>
          </p:nvPr>
        </p:nvSpPr>
        <p:spPr/>
        <p:txBody>
          <a:bodyPr>
            <a:normAutofit fontScale="77500" lnSpcReduction="20000"/>
          </a:bodyPr>
          <a:lstStyle/>
          <a:p>
            <a:pPr marL="0" lvl="0" indent="0">
              <a:buNone/>
            </a:pPr>
            <a:r>
              <a:rPr lang="fr-BE" dirty="0" smtClean="0"/>
              <a:t>A l’image d’une procédure pénale </a:t>
            </a:r>
            <a:r>
              <a:rPr lang="mr-IN" dirty="0" smtClean="0"/>
              <a:t>…</a:t>
            </a:r>
            <a:r>
              <a:rPr lang="nl-BE" dirty="0" smtClean="0"/>
              <a:t>.</a:t>
            </a:r>
          </a:p>
          <a:p>
            <a:pPr marL="0" lvl="0" indent="0">
              <a:buNone/>
            </a:pPr>
            <a:endParaRPr lang="nl-BE" dirty="0" smtClean="0"/>
          </a:p>
          <a:p>
            <a:r>
              <a:rPr lang="fr-BE" dirty="0"/>
              <a:t>Le président dirige les audiences, il ouvre et lève celles-ci, accorde et retire la parole et clôt les discussions et les délibérations.</a:t>
            </a:r>
          </a:p>
          <a:p>
            <a:pPr lvl="0"/>
            <a:r>
              <a:rPr lang="fr-BE" dirty="0" smtClean="0"/>
              <a:t>Les audiences sont </a:t>
            </a:r>
            <a:r>
              <a:rPr lang="fr-BE" dirty="0" smtClean="0">
                <a:solidFill>
                  <a:srgbClr val="4F81BD"/>
                </a:solidFill>
              </a:rPr>
              <a:t>publiques</a:t>
            </a:r>
            <a:r>
              <a:rPr lang="fr-BE" dirty="0" smtClean="0"/>
              <a:t> (sauf demande motivée de huis clos)</a:t>
            </a:r>
          </a:p>
          <a:p>
            <a:pPr lvl="0"/>
            <a:r>
              <a:rPr lang="fr-BE" dirty="0" smtClean="0">
                <a:solidFill>
                  <a:srgbClr val="4F81BD"/>
                </a:solidFill>
              </a:rPr>
              <a:t>Réquisitoire</a:t>
            </a:r>
            <a:r>
              <a:rPr lang="fr-BE" dirty="0" smtClean="0"/>
              <a:t> de l'assesseur juridique sur les griefs et la sanction </a:t>
            </a:r>
          </a:p>
          <a:p>
            <a:pPr lvl="0"/>
            <a:r>
              <a:rPr lang="fr-BE" dirty="0" smtClean="0">
                <a:solidFill>
                  <a:srgbClr val="4F81BD"/>
                </a:solidFill>
              </a:rPr>
              <a:t>Plaidoiries</a:t>
            </a:r>
            <a:r>
              <a:rPr lang="fr-BE" dirty="0" smtClean="0"/>
              <a:t> de la défense : Possibilité </a:t>
            </a:r>
            <a:r>
              <a:rPr lang="fr-BE" dirty="0"/>
              <a:t>de se faire représenter ou assister par un avocat ou par un ou plusieurs membres de l’Institut réunissant les conditions </a:t>
            </a:r>
            <a:r>
              <a:rPr lang="fr-BE" dirty="0" smtClean="0"/>
              <a:t>d’éligibilité.</a:t>
            </a:r>
          </a:p>
          <a:p>
            <a:pPr lvl="0"/>
            <a:r>
              <a:rPr lang="fr-BE" dirty="0" smtClean="0">
                <a:solidFill>
                  <a:srgbClr val="4F81BD"/>
                </a:solidFill>
              </a:rPr>
              <a:t>Questions/réponses </a:t>
            </a:r>
            <a:r>
              <a:rPr lang="fr-BE" dirty="0" smtClean="0"/>
              <a:t>des membres de la Chambre : débat interractif</a:t>
            </a:r>
          </a:p>
          <a:p>
            <a:r>
              <a:rPr lang="fr-BE" dirty="0" smtClean="0">
                <a:solidFill>
                  <a:srgbClr val="4F81BD"/>
                </a:solidFill>
              </a:rPr>
              <a:t>Pouvoirs </a:t>
            </a:r>
            <a:r>
              <a:rPr lang="fr-BE" dirty="0">
                <a:solidFill>
                  <a:srgbClr val="4F81BD"/>
                </a:solidFill>
              </a:rPr>
              <a:t>d’investigation </a:t>
            </a:r>
            <a:r>
              <a:rPr lang="fr-BE" dirty="0"/>
              <a:t>de la Chambre </a:t>
            </a:r>
            <a:r>
              <a:rPr lang="fr-BE" dirty="0" smtClean="0"/>
              <a:t>: possibilité </a:t>
            </a:r>
            <a:r>
              <a:rPr lang="fr-BE" dirty="0"/>
              <a:t>d’entendre le rapporteur, </a:t>
            </a:r>
            <a:r>
              <a:rPr lang="fr-BE" dirty="0" smtClean="0"/>
              <a:t>des </a:t>
            </a:r>
            <a:r>
              <a:rPr lang="fr-BE" dirty="0"/>
              <a:t>témoins, </a:t>
            </a:r>
            <a:r>
              <a:rPr lang="fr-BE" dirty="0" smtClean="0"/>
              <a:t>des </a:t>
            </a:r>
            <a:r>
              <a:rPr lang="fr-BE" dirty="0"/>
              <a:t>parties plaignantes, </a:t>
            </a:r>
            <a:r>
              <a:rPr lang="fr-BE" dirty="0" smtClean="0"/>
              <a:t>d’ordonner des </a:t>
            </a:r>
            <a:r>
              <a:rPr lang="fr-BE" dirty="0"/>
              <a:t>expertises et prendre toutes mesures d’instructions nécessaire. Possibilité pour la Chambre d’ordonner la comparution personnelle </a:t>
            </a:r>
          </a:p>
          <a:p>
            <a:pPr lvl="0"/>
            <a:endParaRPr lang="fr-BE" dirty="0"/>
          </a:p>
          <a:p>
            <a:endParaRPr lang="fr-FR" dirty="0"/>
          </a:p>
        </p:txBody>
      </p:sp>
    </p:spTree>
    <p:extLst>
      <p:ext uri="{BB962C8B-B14F-4D97-AF65-F5344CB8AC3E}">
        <p14:creationId xmlns:p14="http://schemas.microsoft.com/office/powerpoint/2010/main" val="334381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16042"/>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802681" y="2516034"/>
            <a:ext cx="10539266" cy="2308324"/>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2</a:t>
            </a:r>
            <a:r>
              <a:rPr lang="fr-FR" sz="3600" baseline="30000" dirty="0" smtClean="0">
                <a:solidFill>
                  <a:schemeClr val="tx1">
                    <a:lumMod val="95000"/>
                    <a:lumOff val="5000"/>
                  </a:schemeClr>
                </a:solidFill>
                <a:latin typeface="Avenir Next LT Pro" panose="020B0504020202020204" pitchFamily="34" charset="0"/>
              </a:rPr>
              <a:t>ème</a:t>
            </a:r>
            <a:r>
              <a:rPr lang="fr-FR" sz="3600" dirty="0" smtClean="0">
                <a:solidFill>
                  <a:schemeClr val="tx1">
                    <a:lumMod val="95000"/>
                    <a:lumOff val="5000"/>
                  </a:schemeClr>
                </a:solidFill>
                <a:latin typeface="Avenir Next LT Pro" panose="020B0504020202020204" pitchFamily="34" charset="0"/>
              </a:rPr>
              <a:t> PARTIE : ORGANISATION </a:t>
            </a:r>
            <a:r>
              <a:rPr lang="fr-FR" sz="3600" dirty="0" smtClean="0">
                <a:solidFill>
                  <a:schemeClr val="tx1">
                    <a:lumMod val="95000"/>
                    <a:lumOff val="5000"/>
                  </a:schemeClr>
                </a:solidFill>
                <a:latin typeface="Avenir Next LT Pro" panose="020B0504020202020204" pitchFamily="34" charset="0"/>
              </a:rPr>
              <a:t>DE LA PROFESSION ET </a:t>
            </a:r>
            <a:r>
              <a:rPr lang="fr-FR" sz="3600" dirty="0" smtClean="0">
                <a:solidFill>
                  <a:schemeClr val="tx1">
                    <a:lumMod val="95000"/>
                    <a:lumOff val="5000"/>
                  </a:schemeClr>
                </a:solidFill>
                <a:latin typeface="Avenir Next LT Pro" panose="020B0504020202020204" pitchFamily="34" charset="0"/>
              </a:rPr>
              <a:t>FONCTIONNEMENT DE L’INSTITUT PROFESSIONNEL DES AGENTS IMMOBILIERS </a:t>
            </a:r>
            <a:endParaRPr lang="fr-BE" sz="3600" dirty="0">
              <a:solidFill>
                <a:schemeClr val="tx1">
                  <a:lumMod val="95000"/>
                  <a:lumOff val="5000"/>
                </a:schemeClr>
              </a:solidFill>
              <a:latin typeface="Avenir Next LT Pro" panose="020B0504020202020204" pitchFamily="34" charset="0"/>
            </a:endParaRPr>
          </a:p>
        </p:txBody>
      </p:sp>
    </p:spTree>
    <p:extLst>
      <p:ext uri="{BB962C8B-B14F-4D97-AF65-F5344CB8AC3E}">
        <p14:creationId xmlns:p14="http://schemas.microsoft.com/office/powerpoint/2010/main" val="1526730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déroulement </a:t>
            </a:r>
            <a:r>
              <a:rPr lang="fr-BE" dirty="0"/>
              <a:t>de l’audience disciplinaire </a:t>
            </a:r>
            <a:endParaRPr lang="fr-FR" dirty="0"/>
          </a:p>
        </p:txBody>
      </p:sp>
      <p:sp>
        <p:nvSpPr>
          <p:cNvPr id="3" name="Espace réservé du contenu 2"/>
          <p:cNvSpPr>
            <a:spLocks noGrp="1"/>
          </p:cNvSpPr>
          <p:nvPr>
            <p:ph idx="1"/>
          </p:nvPr>
        </p:nvSpPr>
        <p:spPr/>
        <p:txBody>
          <a:bodyPr>
            <a:normAutofit/>
          </a:bodyPr>
          <a:lstStyle/>
          <a:p>
            <a:pPr lvl="0"/>
            <a:r>
              <a:rPr lang="fr-BE" dirty="0" smtClean="0"/>
              <a:t>Prise en délibéré de l’affaire après que toutes les parties se soient exprimées:</a:t>
            </a:r>
          </a:p>
          <a:p>
            <a:pPr lvl="1"/>
            <a:r>
              <a:rPr lang="fr-BE" dirty="0" smtClean="0"/>
              <a:t>Quittent la salle : l’appelé et son avocat, l’éventuel rapporteur, l’assesseur juridique et le public. Fermeture des portes</a:t>
            </a:r>
          </a:p>
          <a:p>
            <a:pPr lvl="1"/>
            <a:r>
              <a:rPr lang="fr-BE" dirty="0" smtClean="0"/>
              <a:t>Les </a:t>
            </a:r>
            <a:r>
              <a:rPr lang="fr-BE" dirty="0"/>
              <a:t>Chambres exécutives ne délibèrent valablement que si le président ou son suppléant, ainsi que deux membres effectifs ou suppléants au moins sont présents.   </a:t>
            </a:r>
          </a:p>
          <a:p>
            <a:pPr lvl="1"/>
            <a:r>
              <a:rPr lang="fr-BE" dirty="0"/>
              <a:t>Les décisions sont prises à </a:t>
            </a:r>
            <a:r>
              <a:rPr lang="fr-BE" b="1" dirty="0"/>
              <a:t>la majorité des voix</a:t>
            </a:r>
            <a:r>
              <a:rPr lang="fr-BE" dirty="0"/>
              <a:t>.  En cas de parité, la voix du président est prépondérante.</a:t>
            </a:r>
          </a:p>
          <a:p>
            <a:pPr lvl="1"/>
            <a:r>
              <a:rPr lang="fr-BE" dirty="0"/>
              <a:t>Les Chambres exécutives se prononcent </a:t>
            </a:r>
            <a:r>
              <a:rPr lang="fr-BE" b="1" dirty="0"/>
              <a:t>par décision motivée.</a:t>
            </a:r>
          </a:p>
          <a:p>
            <a:endParaRPr lang="fr-FR" dirty="0"/>
          </a:p>
        </p:txBody>
      </p:sp>
    </p:spTree>
    <p:extLst>
      <p:ext uri="{BB962C8B-B14F-4D97-AF65-F5344CB8AC3E}">
        <p14:creationId xmlns:p14="http://schemas.microsoft.com/office/powerpoint/2010/main" val="4250627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prononcé de la décision </a:t>
            </a:r>
            <a:endParaRPr lang="fr-FR" dirty="0"/>
          </a:p>
        </p:txBody>
      </p:sp>
      <p:sp>
        <p:nvSpPr>
          <p:cNvPr id="3" name="Espace réservé du contenu 2"/>
          <p:cNvSpPr>
            <a:spLocks noGrp="1"/>
          </p:cNvSpPr>
          <p:nvPr>
            <p:ph idx="1"/>
          </p:nvPr>
        </p:nvSpPr>
        <p:spPr/>
        <p:txBody>
          <a:bodyPr>
            <a:normAutofit fontScale="77500" lnSpcReduction="20000"/>
          </a:bodyPr>
          <a:lstStyle/>
          <a:p>
            <a:pPr>
              <a:defRPr/>
            </a:pPr>
            <a:r>
              <a:rPr lang="fr-FR" dirty="0">
                <a:solidFill>
                  <a:srgbClr val="4F81BD"/>
                </a:solidFill>
              </a:rPr>
              <a:t>Prononcé + Notification </a:t>
            </a:r>
            <a:r>
              <a:rPr lang="fr-FR" dirty="0"/>
              <a:t>des décisions à l’intéressé : (Les décisions de la Chambre sont notifiées par le secrétaire dans les quinze jours de leur prononciation. Sous peine de nullité, la notification fait mention de la possibilité, des modalités, et des délais de recours).</a:t>
            </a:r>
          </a:p>
          <a:p>
            <a:pPr>
              <a:defRPr/>
            </a:pPr>
            <a:r>
              <a:rPr lang="fr-FR" dirty="0">
                <a:solidFill>
                  <a:srgbClr val="4F81BD"/>
                </a:solidFill>
              </a:rPr>
              <a:t>Communication des décisions au plaignant</a:t>
            </a:r>
            <a:r>
              <a:rPr lang="fr-FR" dirty="0"/>
              <a:t>: ( Art 18§3 de la loi du 11.02.2013): </a:t>
            </a:r>
            <a:r>
              <a:rPr lang="fr-BE" dirty="0"/>
              <a:t>Les Chambres communiquent dans les 15 jours au plaignant le dispositif de la décision coulée en force de chose jugée prise sur la base de sa plainte. La Chambre peut décider, sur demande expresse du plaignant, que les motifs de la décision lui soient communiqués. La Chambre peut décider de façon motivée et sur la base de motifs sérieux que la consultation du dossier disciplinaire lui soit accordée.</a:t>
            </a:r>
          </a:p>
          <a:p>
            <a:pPr>
              <a:defRPr/>
            </a:pPr>
            <a:r>
              <a:rPr lang="fr-BE" dirty="0" smtClean="0">
                <a:solidFill>
                  <a:srgbClr val="4F81BD"/>
                </a:solidFill>
              </a:rPr>
              <a:t>Communicatiuon des décisions à des tiers </a:t>
            </a:r>
            <a:r>
              <a:rPr lang="fr-BE" dirty="0" smtClean="0"/>
              <a:t>: La </a:t>
            </a:r>
            <a:r>
              <a:rPr lang="fr-BE" dirty="0"/>
              <a:t>Chambre peut décider de façon motivée que le dispositif des décisions soit communiqué à des tiers. </a:t>
            </a:r>
            <a:r>
              <a:rPr lang="fr-BE" dirty="0"/>
              <a:t>A l'unanimité des voix, la Chambre peut décider de façon motivée et sur la base de motifs sérieux que les motifs de la décision soient communiqués à des tiers ou que la consultation du dossier disciplinaire leur soit accordée.</a:t>
            </a:r>
            <a:br>
              <a:rPr lang="fr-BE" dirty="0"/>
            </a:br>
            <a:endParaRPr lang="fr-FR" dirty="0"/>
          </a:p>
          <a:p>
            <a:endParaRPr lang="fr-FR" dirty="0"/>
          </a:p>
        </p:txBody>
      </p:sp>
    </p:spTree>
    <p:extLst>
      <p:ext uri="{BB962C8B-B14F-4D97-AF65-F5344CB8AC3E}">
        <p14:creationId xmlns:p14="http://schemas.microsoft.com/office/powerpoint/2010/main" val="1963433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sanctions disciplinaires</a:t>
            </a:r>
            <a:endParaRPr lang="fr-FR" dirty="0"/>
          </a:p>
        </p:txBody>
      </p:sp>
      <p:sp>
        <p:nvSpPr>
          <p:cNvPr id="3" name="Espace réservé du contenu 2"/>
          <p:cNvSpPr>
            <a:spLocks noGrp="1"/>
          </p:cNvSpPr>
          <p:nvPr>
            <p:ph idx="1"/>
          </p:nvPr>
        </p:nvSpPr>
        <p:spPr/>
        <p:txBody>
          <a:bodyPr>
            <a:normAutofit fontScale="92500" lnSpcReduction="10000"/>
          </a:bodyPr>
          <a:lstStyle/>
          <a:p>
            <a:pPr marL="1200150" lvl="2" indent="-285750"/>
            <a:r>
              <a:rPr lang="fr-FR" sz="1800" b="1" dirty="0" smtClean="0"/>
              <a:t>Avertissement</a:t>
            </a:r>
            <a:r>
              <a:rPr lang="fr-FR" sz="1800" dirty="0" smtClean="0"/>
              <a:t> </a:t>
            </a:r>
            <a:endParaRPr lang="fr-FR" sz="1800" dirty="0"/>
          </a:p>
          <a:p>
            <a:pPr marL="1200150" lvl="2" indent="-285750"/>
            <a:r>
              <a:rPr lang="fr-FR" sz="1800" b="1" dirty="0"/>
              <a:t>Blâme</a:t>
            </a:r>
            <a:r>
              <a:rPr lang="fr-FR" sz="1800" dirty="0"/>
              <a:t> </a:t>
            </a:r>
          </a:p>
          <a:p>
            <a:pPr marL="1200150" lvl="2" indent="-285750"/>
            <a:r>
              <a:rPr lang="fr-FR" sz="1800" b="1" dirty="0"/>
              <a:t>Suspension</a:t>
            </a:r>
            <a:r>
              <a:rPr lang="fr-FR" sz="1800" dirty="0"/>
              <a:t> : Interdiction d’exercer pendant un terme fixé (maximum </a:t>
            </a:r>
            <a:r>
              <a:rPr lang="fr-FR" sz="1800" u="sng" dirty="0"/>
              <a:t>deux années</a:t>
            </a:r>
            <a:r>
              <a:rPr lang="fr-FR" sz="1800" dirty="0"/>
              <a:t>) la profession réglementée en Belgique et d’en porter le titre professionnel </a:t>
            </a:r>
          </a:p>
          <a:p>
            <a:pPr marL="1200150" lvl="2" indent="-285750"/>
            <a:r>
              <a:rPr lang="fr-FR" sz="1800" b="1" dirty="0"/>
              <a:t>Radiation</a:t>
            </a:r>
            <a:r>
              <a:rPr lang="fr-FR" sz="1800" dirty="0"/>
              <a:t> : Interdiction d’exercer en Belgique la profession réglementée et d’en porter le titre professionnel </a:t>
            </a:r>
            <a:endParaRPr lang="fr-FR" sz="1800" dirty="0" smtClean="0"/>
          </a:p>
          <a:p>
            <a:pPr marL="914400" lvl="2" indent="0">
              <a:buNone/>
            </a:pPr>
            <a:endParaRPr lang="fr-FR" sz="1800" dirty="0"/>
          </a:p>
          <a:p>
            <a:pPr marL="914400" lvl="2" indent="0">
              <a:buNone/>
            </a:pPr>
            <a:r>
              <a:rPr lang="fr-FR" sz="1800" dirty="0" smtClean="0"/>
              <a:t>- Possibilité </a:t>
            </a:r>
            <a:r>
              <a:rPr lang="fr-FR" sz="1800" dirty="0"/>
              <a:t>de prononcer </a:t>
            </a:r>
            <a:r>
              <a:rPr lang="fr-FR" sz="1800" b="1" dirty="0"/>
              <a:t>une ou plusieurs sanctions disciplinaires </a:t>
            </a:r>
            <a:endParaRPr lang="fr-FR" sz="1800" dirty="0"/>
          </a:p>
          <a:p>
            <a:pPr marL="914400" lvl="2" indent="0">
              <a:buNone/>
            </a:pPr>
            <a:r>
              <a:rPr lang="fr-FR" sz="1800" dirty="0" smtClean="0"/>
              <a:t>- </a:t>
            </a:r>
            <a:r>
              <a:rPr lang="fr-BE" sz="1800" dirty="0" smtClean="0"/>
              <a:t>L'autorité </a:t>
            </a:r>
            <a:r>
              <a:rPr lang="fr-BE" sz="1800" dirty="0"/>
              <a:t>disciplinaire peut à chaque fois </a:t>
            </a:r>
            <a:r>
              <a:rPr lang="fr-BE" sz="1800" b="1" dirty="0"/>
              <a:t>ordonner la publication </a:t>
            </a:r>
            <a:r>
              <a:rPr lang="fr-BE" sz="1800" dirty="0"/>
              <a:t>intégrale ou partielle du prononcé. </a:t>
            </a:r>
          </a:p>
          <a:p>
            <a:pPr marL="914400" lvl="2" indent="0">
              <a:buNone/>
            </a:pPr>
            <a:r>
              <a:rPr lang="fr-BE" sz="1800" dirty="0" smtClean="0"/>
              <a:t>- Elle </a:t>
            </a:r>
            <a:r>
              <a:rPr lang="fr-BE" sz="1800" dirty="0"/>
              <a:t>peut également imposer au membre ou au titulaire de la profession l'obligation de </a:t>
            </a:r>
            <a:r>
              <a:rPr lang="fr-BE" sz="1800" b="1" dirty="0"/>
              <a:t>suivre une formation </a:t>
            </a:r>
            <a:r>
              <a:rPr lang="fr-BE" sz="1800" dirty="0"/>
              <a:t>professionnelle supplémentaire dans un délai déterminé.</a:t>
            </a:r>
            <a:endParaRPr lang="fr-FR" sz="1800" dirty="0"/>
          </a:p>
          <a:p>
            <a:pPr marL="914400" lvl="2" indent="0">
              <a:buNone/>
            </a:pPr>
            <a:r>
              <a:rPr lang="fr-BE" sz="1800" dirty="0" smtClean="0"/>
              <a:t>- Un </a:t>
            </a:r>
            <a:r>
              <a:rPr lang="fr-BE" sz="1800" dirty="0"/>
              <a:t>agent immobilier qui encourt pour la seconde fois une peine de suspension peut en vertu de la même décision être rayé du tableau ou liste des stagiaires</a:t>
            </a:r>
          </a:p>
          <a:p>
            <a:pPr marL="914400" lvl="2" indent="0">
              <a:buNone/>
            </a:pPr>
            <a:r>
              <a:rPr lang="fr-BE" sz="1800" dirty="0" smtClean="0"/>
              <a:t>- Lorsqu’une </a:t>
            </a:r>
            <a:r>
              <a:rPr lang="fr-BE" sz="1800" dirty="0"/>
              <a:t>peine disciplinaire est imposée à la personne morale, une peine disciplinaire peut également être imposé à la personne physique ou à la personne autorisée à exercer la profession réglementée, dont l'intervention est à l'origine des faits commis par la personne morale qui est sanctionnée disciplinairement</a:t>
            </a:r>
            <a:endParaRPr lang="fr-FR" dirty="0"/>
          </a:p>
        </p:txBody>
      </p:sp>
    </p:spTree>
    <p:extLst>
      <p:ext uri="{BB962C8B-B14F-4D97-AF65-F5344CB8AC3E}">
        <p14:creationId xmlns:p14="http://schemas.microsoft.com/office/powerpoint/2010/main" val="1423602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sanctions disciplinaires</a:t>
            </a:r>
          </a:p>
        </p:txBody>
      </p:sp>
      <p:sp>
        <p:nvSpPr>
          <p:cNvPr id="3" name="Espace réservé du contenu 2"/>
          <p:cNvSpPr>
            <a:spLocks noGrp="1"/>
          </p:cNvSpPr>
          <p:nvPr>
            <p:ph idx="1"/>
          </p:nvPr>
        </p:nvSpPr>
        <p:spPr/>
        <p:txBody>
          <a:bodyPr>
            <a:normAutofit fontScale="47500" lnSpcReduction="20000"/>
          </a:bodyPr>
          <a:lstStyle/>
          <a:p>
            <a:pPr>
              <a:defRPr/>
            </a:pPr>
            <a:r>
              <a:rPr lang="fr-FR" sz="2400" b="1" dirty="0">
                <a:solidFill>
                  <a:schemeClr val="bg1"/>
                </a:solidFill>
                <a:latin typeface="Colibri"/>
              </a:rPr>
              <a:t>	</a:t>
            </a:r>
            <a:r>
              <a:rPr lang="fr-FR" b="1" dirty="0">
                <a:solidFill>
                  <a:schemeClr val="bg1"/>
                </a:solidFill>
                <a:latin typeface="Colibri"/>
              </a:rPr>
              <a:t>La suspension du prononcé et le bénéfice du </a:t>
            </a:r>
            <a:r>
              <a:rPr lang="fr-FR" b="1" dirty="0" smtClean="0">
                <a:solidFill>
                  <a:schemeClr val="bg1"/>
                </a:solidFill>
                <a:latin typeface="Colibri"/>
              </a:rPr>
              <a:t>sursis</a:t>
            </a:r>
            <a:endParaRPr lang="fr-FR" b="1" u="sng" dirty="0">
              <a:latin typeface="Colibri"/>
            </a:endParaRPr>
          </a:p>
          <a:p>
            <a:r>
              <a:rPr lang="fr-FR" b="1" dirty="0">
                <a:solidFill>
                  <a:schemeClr val="accent1"/>
                </a:solidFill>
                <a:latin typeface="Colibri"/>
              </a:rPr>
              <a:t>La suspension du prononcé</a:t>
            </a:r>
            <a:r>
              <a:rPr lang="fr-FR" dirty="0">
                <a:solidFill>
                  <a:schemeClr val="accent1"/>
                </a:solidFill>
                <a:latin typeface="Colibri"/>
              </a:rPr>
              <a:t> </a:t>
            </a:r>
            <a:endParaRPr lang="fr-FR" dirty="0" smtClean="0">
              <a:solidFill>
                <a:schemeClr val="accent1"/>
              </a:solidFill>
              <a:latin typeface="Colibri"/>
            </a:endParaRPr>
          </a:p>
          <a:p>
            <a:pPr marL="0" indent="0">
              <a:buNone/>
            </a:pPr>
            <a:r>
              <a:rPr lang="fr-FR" dirty="0" smtClean="0">
                <a:latin typeface="Colibri"/>
              </a:rPr>
              <a:t>L'autorité </a:t>
            </a:r>
            <a:r>
              <a:rPr lang="fr-FR" dirty="0">
                <a:latin typeface="Colibri"/>
              </a:rPr>
              <a:t>disciplinaire peut décider qu'il existe des raisons pour suspendre le prononcé de la sanction disciplinaire à charge, endéans le délai déterminé par elle, qui ne peut cependant dépasser cinq ans. La suspension peut dépendre de l'accomplissement d'un certain nombre de conditions, dont l'obligation de suivre une formation déterminée endéans un délai précis. En cas de non-respect des conditions imposées, l'autorité disciplinaire convoque le membre ou le titulaire de la profession à une audience de l'autorité disciplinaire en vue, soit de prononcer une sanction disciplinaire, soit de révoquer la suspension du prononcé.</a:t>
            </a:r>
          </a:p>
          <a:p>
            <a:endParaRPr lang="fr-FR" dirty="0">
              <a:latin typeface="Colibri"/>
            </a:endParaRPr>
          </a:p>
          <a:p>
            <a:r>
              <a:rPr lang="fr-FR" b="1" dirty="0">
                <a:solidFill>
                  <a:srgbClr val="4F81BD"/>
                </a:solidFill>
                <a:latin typeface="Colibri"/>
              </a:rPr>
              <a:t>Le sursis </a:t>
            </a:r>
            <a:endParaRPr lang="fr-FR" dirty="0">
              <a:solidFill>
                <a:srgbClr val="4F81BD"/>
              </a:solidFill>
              <a:latin typeface="Colibri"/>
            </a:endParaRPr>
          </a:p>
          <a:p>
            <a:pPr marL="0" indent="0">
              <a:buNone/>
            </a:pPr>
            <a:r>
              <a:rPr lang="fr-FR" dirty="0">
                <a:latin typeface="Colibri"/>
              </a:rPr>
              <a:t>l'autorité disciplinaire peut imposer par décision motivée de surseoir à l'exécution de la sanction disciplinaire. La durée du sursis ne peut être inférieure à un an et ne peut être supérieure à cinq ans, à partir de la date de la décision. Le sursis peut dépendre de l'accomplissement d'un certain nombre de conditions, dont l'obligation de suivre une formation déterminée endéans un délai précis. En cas de non-respect des conditions imposées, l'autorité disciplinaire convoque le membre ou le titulaire de la profession à une audience de l'autorité disciplinaire en vue soit de prononcer une sanction disciplinaire soit de révoquer le sursis. Le sursis peut également être révoqué lorsqu'une nouvelle sanction disciplinaire est imposée </a:t>
            </a:r>
            <a:endParaRPr lang="fr-FR" dirty="0" smtClean="0">
              <a:latin typeface="Colibri"/>
            </a:endParaRPr>
          </a:p>
          <a:p>
            <a:pPr marL="0" indent="0">
              <a:buNone/>
            </a:pPr>
            <a:endParaRPr lang="fr-FR" dirty="0">
              <a:latin typeface="Colibri"/>
            </a:endParaRPr>
          </a:p>
          <a:p>
            <a:r>
              <a:rPr lang="fr-FR" b="1" dirty="0" smtClean="0">
                <a:solidFill>
                  <a:schemeClr val="accent1"/>
                </a:solidFill>
                <a:latin typeface="Colibri"/>
              </a:rPr>
              <a:t>L’exécution provisoire</a:t>
            </a:r>
          </a:p>
          <a:p>
            <a:pPr marL="0" indent="0">
              <a:buNone/>
            </a:pPr>
            <a:r>
              <a:rPr lang="fr-FR" dirty="0">
                <a:latin typeface="Colibri"/>
              </a:rPr>
              <a:t>l'autorité disciplinaire peut imposer par décision motivée </a:t>
            </a:r>
            <a:r>
              <a:rPr lang="fr-FR" dirty="0" smtClean="0">
                <a:latin typeface="Colibri"/>
              </a:rPr>
              <a:t>que sa décision soit déclarée exécutoire m</a:t>
            </a:r>
            <a:r>
              <a:rPr lang="fr-FR" dirty="0" smtClean="0">
                <a:latin typeface="Colibri"/>
              </a:rPr>
              <a:t>ême en cas de recours. Il s’agit donc d’une dérogation au principe de l’effet suspensif du recours et de la présomption d’innocence.</a:t>
            </a:r>
            <a:endParaRPr lang="fr-FR" dirty="0">
              <a:solidFill>
                <a:srgbClr val="4F81BD"/>
              </a:solidFill>
            </a:endParaRPr>
          </a:p>
        </p:txBody>
      </p:sp>
    </p:spTree>
    <p:extLst>
      <p:ext uri="{BB962C8B-B14F-4D97-AF65-F5344CB8AC3E}">
        <p14:creationId xmlns:p14="http://schemas.microsoft.com/office/powerpoint/2010/main" val="2520761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recours : l’opposition</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Clr>
                <a:srgbClr val="EC8D1C"/>
              </a:buClr>
              <a:buNone/>
            </a:pPr>
            <a:r>
              <a:rPr lang="fr-FR" b="1" dirty="0" smtClean="0">
                <a:solidFill>
                  <a:srgbClr val="4F81BD"/>
                </a:solidFill>
              </a:rPr>
              <a:t>LA PROCÉDURE D’OPPOSITION </a:t>
            </a:r>
            <a:r>
              <a:rPr lang="fr-FR" dirty="0" smtClean="0">
                <a:solidFill>
                  <a:srgbClr val="4F81BD"/>
                </a:solidFill>
              </a:rPr>
              <a:t>- RECOURS EN CAS DE JUGEMENT PAR DÉFAUT</a:t>
            </a:r>
          </a:p>
          <a:p>
            <a:pPr>
              <a:buClr>
                <a:srgbClr val="EC8D1C"/>
              </a:buClr>
            </a:pPr>
            <a:endParaRPr lang="fr-FR" dirty="0">
              <a:solidFill>
                <a:srgbClr val="EC8D1C"/>
              </a:solidFill>
            </a:endParaRPr>
          </a:p>
          <a:p>
            <a:pPr marL="285750" indent="-285750">
              <a:buClr>
                <a:srgbClr val="EC8D1C"/>
              </a:buClr>
            </a:pPr>
            <a:r>
              <a:rPr lang="fr-FR" dirty="0"/>
              <a:t>Décision rendue </a:t>
            </a:r>
            <a:r>
              <a:rPr lang="fr-FR" b="1" dirty="0"/>
              <a:t>par défaut </a:t>
            </a:r>
            <a:r>
              <a:rPr lang="fr-FR" dirty="0"/>
              <a:t>à l’égard de la partie qui, après avoir été convoquée, n’a ni exposé ses moyens par écrits, ni comparu ou été représentée à l’audience </a:t>
            </a:r>
          </a:p>
          <a:p>
            <a:pPr marL="285750" indent="-285750">
              <a:buClr>
                <a:srgbClr val="EC8D1C"/>
              </a:buClr>
            </a:pPr>
            <a:r>
              <a:rPr lang="fr-FR" dirty="0" smtClean="0"/>
              <a:t>Les décisions </a:t>
            </a:r>
            <a:r>
              <a:rPr lang="fr-FR" dirty="0"/>
              <a:t>rendues par défaut </a:t>
            </a:r>
            <a:r>
              <a:rPr lang="fr-FR" dirty="0" smtClean="0"/>
              <a:t>sont susceptibles </a:t>
            </a:r>
            <a:r>
              <a:rPr lang="fr-FR" b="1" dirty="0"/>
              <a:t>d’opposition</a:t>
            </a:r>
            <a:r>
              <a:rPr lang="fr-FR" dirty="0"/>
              <a:t> </a:t>
            </a:r>
            <a:r>
              <a:rPr lang="fr-FR" dirty="0" smtClean="0"/>
              <a:t> (</a:t>
            </a:r>
            <a:r>
              <a:rPr lang="fr-BE" dirty="0" smtClean="0"/>
              <a:t>Sauf </a:t>
            </a:r>
            <a:r>
              <a:rPr lang="fr-BE" dirty="0"/>
              <a:t>les décisions relatives à l'inscription ou à l'omission qui ne sont pas susceptibles </a:t>
            </a:r>
            <a:r>
              <a:rPr lang="fr-BE" dirty="0" smtClean="0"/>
              <a:t>d'opposition).</a:t>
            </a:r>
            <a:endParaRPr lang="fr-BE" dirty="0"/>
          </a:p>
          <a:p>
            <a:pPr marL="285750" indent="-285750">
              <a:buClr>
                <a:srgbClr val="EC8D1C"/>
              </a:buClr>
            </a:pPr>
            <a:r>
              <a:rPr lang="fr-FR" dirty="0"/>
              <a:t>La partie opposante qui fait défaut une seconde fois n’est </a:t>
            </a:r>
            <a:r>
              <a:rPr lang="fr-FR" u="sng" dirty="0"/>
              <a:t>pas</a:t>
            </a:r>
            <a:r>
              <a:rPr lang="fr-FR" dirty="0"/>
              <a:t> admise à formuler une </a:t>
            </a:r>
            <a:r>
              <a:rPr lang="fr-FR" dirty="0" smtClean="0"/>
              <a:t>nouvelle opposition</a:t>
            </a:r>
            <a:endParaRPr lang="fr-FR" dirty="0"/>
          </a:p>
          <a:p>
            <a:pPr marL="285750" indent="-285750">
              <a:buClr>
                <a:srgbClr val="EC8D1C"/>
              </a:buClr>
            </a:pPr>
            <a:r>
              <a:rPr lang="fr-FR" dirty="0"/>
              <a:t>La Chambre exécutive « rejuge » la personne  </a:t>
            </a:r>
            <a:endParaRPr lang="fr-FR" dirty="0" smtClean="0"/>
          </a:p>
          <a:p>
            <a:pPr marL="285750" indent="-285750">
              <a:buClr>
                <a:srgbClr val="EC8D1C"/>
              </a:buClr>
            </a:pPr>
            <a:r>
              <a:rPr lang="fr-FR" dirty="0" smtClean="0"/>
              <a:t>Délai </a:t>
            </a:r>
            <a:r>
              <a:rPr lang="fr-FR" dirty="0"/>
              <a:t>: opposition doit être notifiée par lettre recommandée expédiée au plus tard le trentième jour qui suit celui de la notification de la décision de la Chambre</a:t>
            </a:r>
          </a:p>
          <a:p>
            <a:pPr marL="285750" indent="-285750">
              <a:buClr>
                <a:srgbClr val="EC8D1C"/>
              </a:buClr>
            </a:pPr>
            <a:r>
              <a:rPr lang="fr-BE" dirty="0"/>
              <a:t>L'opposition a </a:t>
            </a:r>
            <a:r>
              <a:rPr lang="fr-BE" dirty="0" smtClean="0"/>
              <a:t>en principe un </a:t>
            </a:r>
            <a:r>
              <a:rPr lang="fr-BE" dirty="0"/>
              <a:t>effet suspensif. Toutefois, la Chambre peut décider à l'unanimité et de manière motivée que sa décision rendue par défaut est exécutoire nonobstant tout recours</a:t>
            </a:r>
            <a:r>
              <a:rPr lang="fr-BE" dirty="0" smtClean="0"/>
              <a:t>.</a:t>
            </a:r>
            <a:endParaRPr lang="fr-BE" dirty="0"/>
          </a:p>
        </p:txBody>
      </p:sp>
    </p:spTree>
    <p:extLst>
      <p:ext uri="{BB962C8B-B14F-4D97-AF65-F5344CB8AC3E}">
        <p14:creationId xmlns:p14="http://schemas.microsoft.com/office/powerpoint/2010/main" val="4138808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a:t>
            </a:r>
            <a:r>
              <a:rPr lang="fr-FR" dirty="0" smtClean="0"/>
              <a:t>recours : l’appel</a:t>
            </a:r>
            <a:endParaRPr lang="fr-FR" dirty="0"/>
          </a:p>
        </p:txBody>
      </p:sp>
      <p:sp>
        <p:nvSpPr>
          <p:cNvPr id="3" name="Espace réservé du contenu 2"/>
          <p:cNvSpPr>
            <a:spLocks noGrp="1"/>
          </p:cNvSpPr>
          <p:nvPr>
            <p:ph idx="1"/>
          </p:nvPr>
        </p:nvSpPr>
        <p:spPr/>
        <p:txBody>
          <a:bodyPr>
            <a:normAutofit fontScale="55000" lnSpcReduction="20000"/>
          </a:bodyPr>
          <a:lstStyle/>
          <a:p>
            <a:pPr marL="0" indent="0">
              <a:buNone/>
              <a:defRPr/>
            </a:pPr>
            <a:r>
              <a:rPr lang="fr-FR" sz="3300" b="1" dirty="0" smtClean="0">
                <a:solidFill>
                  <a:srgbClr val="4F81BD"/>
                </a:solidFill>
              </a:rPr>
              <a:t>LA PROCÉDURE D’APPEL </a:t>
            </a:r>
          </a:p>
          <a:p>
            <a:pPr marL="0" indent="0">
              <a:buNone/>
              <a:defRPr/>
            </a:pPr>
            <a:r>
              <a:rPr lang="fr-FR" dirty="0">
                <a:solidFill>
                  <a:srgbClr val="4F81BD"/>
                </a:solidFill>
              </a:rPr>
              <a:t>	</a:t>
            </a:r>
          </a:p>
          <a:p>
            <a:r>
              <a:rPr lang="fr-FR" dirty="0" smtClean="0"/>
              <a:t>Les </a:t>
            </a:r>
            <a:r>
              <a:rPr lang="fr-FR" dirty="0"/>
              <a:t>Chambres d’appel se prononcent sur les recours introduits contre les décisions prises par les Chambres </a:t>
            </a:r>
            <a:r>
              <a:rPr lang="fr-FR" dirty="0" smtClean="0"/>
              <a:t>exécutives</a:t>
            </a:r>
            <a:endParaRPr lang="fr-FR" dirty="0"/>
          </a:p>
          <a:p>
            <a:pPr marL="285750" indent="-285750"/>
            <a:r>
              <a:rPr lang="fr-FR" dirty="0"/>
              <a:t>Recours introduits par les personnes qui ont fait l’objet des décisions ou par les assesseurs juridiques et signés par leur auteur </a:t>
            </a:r>
          </a:p>
          <a:p>
            <a:pPr marL="285750" indent="-285750"/>
            <a:r>
              <a:rPr lang="fr-FR" dirty="0" smtClean="0"/>
              <a:t>Le recours </a:t>
            </a:r>
            <a:r>
              <a:rPr lang="fr-FR" dirty="0"/>
              <a:t>est adressé au Secrétaire de la chambre d’appel par lettre recommandé</a:t>
            </a:r>
          </a:p>
          <a:p>
            <a:pPr marL="285750" indent="-285750"/>
            <a:r>
              <a:rPr lang="fr-FR" u="sng" dirty="0"/>
              <a:t>Délai</a:t>
            </a:r>
            <a:r>
              <a:rPr lang="fr-FR" dirty="0"/>
              <a:t> : </a:t>
            </a:r>
            <a:r>
              <a:rPr lang="fr-FR" dirty="0" smtClean="0"/>
              <a:t>le recours </a:t>
            </a:r>
            <a:r>
              <a:rPr lang="fr-FR" dirty="0"/>
              <a:t>doit être formé dans les </a:t>
            </a:r>
            <a:r>
              <a:rPr lang="fr-FR" u="sng" dirty="0"/>
              <a:t>trente jours</a:t>
            </a:r>
            <a:r>
              <a:rPr lang="fr-FR" dirty="0"/>
              <a:t> de la notification de la décision de la Chambre </a:t>
            </a:r>
          </a:p>
          <a:p>
            <a:pPr marL="285750" indent="-285750"/>
            <a:r>
              <a:rPr lang="fr-FR" dirty="0"/>
              <a:t>La preuve de la date d’introduction du recours est faite par la date du cachet à la poste</a:t>
            </a:r>
          </a:p>
          <a:p>
            <a:pPr marL="285750" indent="-285750"/>
            <a:r>
              <a:rPr lang="fr-FR" dirty="0"/>
              <a:t>Effet suspensif du recours </a:t>
            </a:r>
            <a:r>
              <a:rPr lang="fr-FR" dirty="0" smtClean="0"/>
              <a:t>sauf décision </a:t>
            </a:r>
            <a:r>
              <a:rPr lang="fr-FR" dirty="0"/>
              <a:t>à l’unanimité et de manière motivée que la décision est exécutoire nonobstant tout recours </a:t>
            </a:r>
          </a:p>
          <a:p>
            <a:pPr marL="285750" indent="-285750"/>
            <a:r>
              <a:rPr lang="fr-FR" dirty="0"/>
              <a:t>Le  Président peut désigner un membre effectif ou suppléant de la Chambre d’appel chargé d’instruire les éléments objectifs du dossier . Le président peut assortir cette désignation de délai qu’il détermine pour l’examen du dossier par le rapporteur. Le rapporteur peut être entendu par la Chambre mais il ne participe pas aux délibérations.</a:t>
            </a:r>
          </a:p>
          <a:p>
            <a:pPr marL="285750" indent="-285750"/>
            <a:r>
              <a:rPr lang="fr-FR" dirty="0"/>
              <a:t>La Chambre d’appel peut entendre des témoins, ordonner des expertises et prendre toutes mesures d’instructions nécessaire. Elle peut déléguer un de ses membres pour procéder à ces devoirs.</a:t>
            </a:r>
          </a:p>
          <a:p>
            <a:pPr marL="285750" indent="-285750"/>
            <a:r>
              <a:rPr lang="fr-FR" dirty="0"/>
              <a:t>Les Chambres d’appel ne délibèrent valablement que si le président ou le vice président et deux membres effectifs ou suppléants sont présents</a:t>
            </a:r>
          </a:p>
          <a:p>
            <a:pPr marL="285750" indent="-285750"/>
            <a:r>
              <a:rPr lang="fr-FR" dirty="0"/>
              <a:t>Les décisions sont motivées et prises à la majorité</a:t>
            </a:r>
          </a:p>
          <a:p>
            <a:endParaRPr lang="fr-FR" dirty="0">
              <a:solidFill>
                <a:srgbClr val="4F81BD"/>
              </a:solidFill>
            </a:endParaRPr>
          </a:p>
        </p:txBody>
      </p:sp>
    </p:spTree>
    <p:extLst>
      <p:ext uri="{BB962C8B-B14F-4D97-AF65-F5344CB8AC3E}">
        <p14:creationId xmlns:p14="http://schemas.microsoft.com/office/powerpoint/2010/main" val="2581007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recours : </a:t>
            </a:r>
            <a:r>
              <a:rPr lang="fr-FR" dirty="0" smtClean="0"/>
              <a:t>la Cassation</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Clr>
                <a:srgbClr val="EC8D1C"/>
              </a:buClr>
              <a:buNone/>
            </a:pPr>
            <a:endParaRPr lang="fr-FR" dirty="0">
              <a:latin typeface="Colibri"/>
            </a:endParaRPr>
          </a:p>
          <a:p>
            <a:pPr marL="0" indent="0">
              <a:buClr>
                <a:srgbClr val="EC8D1C"/>
              </a:buClr>
              <a:buNone/>
            </a:pPr>
            <a:r>
              <a:rPr lang="fr-FR" sz="2600" b="1" dirty="0" smtClean="0">
                <a:solidFill>
                  <a:schemeClr val="accent1"/>
                </a:solidFill>
                <a:latin typeface="Colibri"/>
              </a:rPr>
              <a:t>LA PROCÉDURE EN CASSATION </a:t>
            </a:r>
            <a:r>
              <a:rPr lang="fr-FR" sz="2600" dirty="0" smtClean="0">
                <a:solidFill>
                  <a:schemeClr val="accent1"/>
                </a:solidFill>
                <a:latin typeface="Colibri"/>
              </a:rPr>
              <a:t>   </a:t>
            </a:r>
          </a:p>
          <a:p>
            <a:pPr marL="0" indent="0">
              <a:buClr>
                <a:srgbClr val="EC8D1C"/>
              </a:buClr>
              <a:buNone/>
            </a:pPr>
            <a:r>
              <a:rPr lang="fr-FR" dirty="0" smtClean="0">
                <a:solidFill>
                  <a:schemeClr val="accent1"/>
                </a:solidFill>
                <a:latin typeface="Colibri"/>
              </a:rPr>
              <a:t>           </a:t>
            </a:r>
          </a:p>
          <a:p>
            <a:pPr>
              <a:buClr>
                <a:srgbClr val="EC8D1C"/>
              </a:buClr>
              <a:buFontTx/>
              <a:buChar char="-"/>
            </a:pPr>
            <a:r>
              <a:rPr lang="fr-FR" dirty="0" smtClean="0"/>
              <a:t>portée </a:t>
            </a:r>
            <a:r>
              <a:rPr lang="fr-FR" dirty="0"/>
              <a:t>limitée de ce recours extraordinaire  </a:t>
            </a:r>
            <a:endParaRPr lang="fr-FR" dirty="0" smtClean="0"/>
          </a:p>
          <a:p>
            <a:pPr>
              <a:buClr>
                <a:srgbClr val="EC8D1C"/>
              </a:buClr>
              <a:buFontTx/>
              <a:buChar char="-"/>
            </a:pPr>
            <a:r>
              <a:rPr lang="fr-FR" dirty="0" smtClean="0"/>
              <a:t>Les </a:t>
            </a:r>
            <a:r>
              <a:rPr lang="fr-FR" dirty="0"/>
              <a:t>décisions rendues en dernier ressort par les chambres exécutives ou les chambres exécutives réunies, les décisions définitives des chambres d’appel ou des chambres d’appel réunies peuvent être déférées à la Cour de cassation par les intéressés ou par le président du Conseil national conjointement avec un assesseur juridique, pour </a:t>
            </a:r>
            <a:r>
              <a:rPr lang="fr-FR" dirty="0">
                <a:solidFill>
                  <a:srgbClr val="4F81BD"/>
                </a:solidFill>
              </a:rPr>
              <a:t>contravention à la loi </a:t>
            </a:r>
            <a:r>
              <a:rPr lang="fr-FR" dirty="0"/>
              <a:t>ou pour </a:t>
            </a:r>
            <a:r>
              <a:rPr lang="fr-FR" dirty="0">
                <a:solidFill>
                  <a:srgbClr val="4F81BD"/>
                </a:solidFill>
              </a:rPr>
              <a:t>violation des formes </a:t>
            </a:r>
            <a:r>
              <a:rPr lang="fr-FR" dirty="0"/>
              <a:t>soit substantielles, soit prescrites à peine de nullité.</a:t>
            </a:r>
          </a:p>
          <a:p>
            <a:endParaRPr lang="fr-FR" dirty="0"/>
          </a:p>
        </p:txBody>
      </p:sp>
    </p:spTree>
    <p:extLst>
      <p:ext uri="{BB962C8B-B14F-4D97-AF65-F5344CB8AC3E}">
        <p14:creationId xmlns:p14="http://schemas.microsoft.com/office/powerpoint/2010/main" val="240602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demande de réhabilitation</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defRPr/>
            </a:pPr>
            <a:r>
              <a:rPr lang="fr-FR" b="1" dirty="0">
                <a:solidFill>
                  <a:schemeClr val="accent1"/>
                </a:solidFill>
                <a:latin typeface="Colibri"/>
              </a:rPr>
              <a:t>La demande de réhabilitation et l’effacement des </a:t>
            </a:r>
            <a:r>
              <a:rPr lang="fr-FR" b="1" dirty="0" smtClean="0">
                <a:solidFill>
                  <a:schemeClr val="accent1"/>
                </a:solidFill>
                <a:latin typeface="Colibri"/>
              </a:rPr>
              <a:t>condamnation</a:t>
            </a:r>
          </a:p>
          <a:p>
            <a:pPr marL="0" indent="0">
              <a:buNone/>
              <a:defRPr/>
            </a:pPr>
            <a:endParaRPr lang="fr-FR" dirty="0">
              <a:latin typeface="Colibri"/>
            </a:endParaRPr>
          </a:p>
          <a:p>
            <a:pPr marL="285750" indent="-285750">
              <a:buClr>
                <a:srgbClr val="EC8D1C"/>
              </a:buClr>
            </a:pPr>
            <a:r>
              <a:rPr lang="fr-FR" dirty="0">
                <a:latin typeface="Colibri"/>
              </a:rPr>
              <a:t>Toutes les sanctions disciplinaires inférieures à celle de la suspension sont effacées après un délai de </a:t>
            </a:r>
            <a:r>
              <a:rPr lang="fr-FR" u="sng" dirty="0">
                <a:latin typeface="Colibri"/>
              </a:rPr>
              <a:t>cinq ans</a:t>
            </a:r>
            <a:r>
              <a:rPr lang="fr-FR" dirty="0">
                <a:latin typeface="Colibri"/>
              </a:rPr>
              <a:t>, à compter de la date de la décision définitive prononçant une peine disciplinaire </a:t>
            </a:r>
          </a:p>
          <a:p>
            <a:pPr marL="285750" indent="-285750">
              <a:buClr>
                <a:srgbClr val="EC8D1C"/>
              </a:buClr>
            </a:pPr>
            <a:r>
              <a:rPr lang="fr-BE" dirty="0" smtClean="0">
                <a:latin typeface="Colibri"/>
              </a:rPr>
              <a:t>Tout </a:t>
            </a:r>
            <a:r>
              <a:rPr lang="fr-BE" dirty="0">
                <a:latin typeface="Colibri"/>
              </a:rPr>
              <a:t>membre de l’Institut professionnel qui a encouru une ou plusieurs sanctions disciplinaires n’ayant pas été effacées peut introduire une </a:t>
            </a:r>
            <a:r>
              <a:rPr lang="fr-BE" b="1" dirty="0">
                <a:solidFill>
                  <a:srgbClr val="EC8D1C"/>
                </a:solidFill>
                <a:latin typeface="Colibri"/>
              </a:rPr>
              <a:t>demande en réhabilitation </a:t>
            </a:r>
            <a:r>
              <a:rPr lang="fr-BE" dirty="0">
                <a:latin typeface="Colibri"/>
              </a:rPr>
              <a:t>auprès de la Chambre d’appel sous les conditions suivantes : </a:t>
            </a:r>
          </a:p>
          <a:p>
            <a:pPr marL="0" indent="0">
              <a:buClr>
                <a:srgbClr val="EC8D1C"/>
              </a:buClr>
              <a:buNone/>
            </a:pPr>
            <a:r>
              <a:rPr lang="fr-FR" dirty="0" smtClean="0">
                <a:latin typeface="Colibri"/>
              </a:rPr>
              <a:t>	- un </a:t>
            </a:r>
            <a:r>
              <a:rPr lang="fr-FR" dirty="0">
                <a:latin typeface="Colibri"/>
              </a:rPr>
              <a:t>délai de cinq ans s'est écoulé depuis la date de la décision définitive prononçant la dernière peine </a:t>
            </a:r>
            <a:r>
              <a:rPr lang="fr-FR" dirty="0" smtClean="0">
                <a:latin typeface="Colibri"/>
              </a:rPr>
              <a:t>disciplinaire</a:t>
            </a:r>
            <a:endParaRPr lang="fr-FR" dirty="0">
              <a:latin typeface="Colibri"/>
            </a:endParaRPr>
          </a:p>
          <a:p>
            <a:pPr marL="0" indent="0">
              <a:buClr>
                <a:srgbClr val="EC8D1C"/>
              </a:buClr>
              <a:buNone/>
            </a:pPr>
            <a:r>
              <a:rPr lang="fr-FR" dirty="0" smtClean="0">
                <a:latin typeface="Colibri"/>
              </a:rPr>
              <a:t>	- l'intéressé a </a:t>
            </a:r>
            <a:r>
              <a:rPr lang="fr-FR" dirty="0">
                <a:latin typeface="Colibri"/>
              </a:rPr>
              <a:t>obtenu la réhabilitation en matière pénale au cas où une des sanctions disciplinaires a été prise pour un fait qui a donné lieu à une condamnation </a:t>
            </a:r>
            <a:r>
              <a:rPr lang="fr-FR" dirty="0" smtClean="0">
                <a:latin typeface="Colibri"/>
              </a:rPr>
              <a:t>pénale</a:t>
            </a:r>
          </a:p>
          <a:p>
            <a:pPr marL="0" indent="0">
              <a:buClr>
                <a:srgbClr val="EC8D1C"/>
              </a:buClr>
              <a:buNone/>
            </a:pPr>
            <a:r>
              <a:rPr lang="fr-FR" dirty="0">
                <a:latin typeface="Colibri"/>
              </a:rPr>
              <a:t>	</a:t>
            </a:r>
            <a:r>
              <a:rPr lang="fr-FR" dirty="0" smtClean="0">
                <a:latin typeface="Colibri"/>
              </a:rPr>
              <a:t>- un </a:t>
            </a:r>
            <a:r>
              <a:rPr lang="fr-FR" dirty="0">
                <a:latin typeface="Colibri"/>
              </a:rPr>
              <a:t>délai de deux ans s'est écoulé depuis la décision de la Chambre d'appel, au cas où celle-ci a rejeté une demande antérieure. </a:t>
            </a:r>
            <a:endParaRPr lang="fr-BE" dirty="0">
              <a:latin typeface="Colibri"/>
            </a:endParaRPr>
          </a:p>
        </p:txBody>
      </p:sp>
    </p:spTree>
    <p:extLst>
      <p:ext uri="{BB962C8B-B14F-4D97-AF65-F5344CB8AC3E}">
        <p14:creationId xmlns:p14="http://schemas.microsoft.com/office/powerpoint/2010/main" val="3329781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a16="http://schemas.microsoft.com/office/drawing/2014/main" xmlns="" id="{BE76222C-0706-4ED3-AE17-0A69A2D5CA57}"/>
              </a:ext>
            </a:extLst>
          </p:cNvPr>
          <p:cNvSpPr txBox="1">
            <a:spLocks/>
          </p:cNvSpPr>
          <p:nvPr/>
        </p:nvSpPr>
        <p:spPr>
          <a:xfrm>
            <a:off x="0" y="0"/>
            <a:ext cx="12192000" cy="6858000"/>
          </a:xfrm>
          <a:prstGeom prst="rect">
            <a:avLst/>
          </a:prstGeom>
          <a:solidFill>
            <a:srgbClr val="EC8D1C"/>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till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till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till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fr-BE" sz="1400" spc="-20" dirty="0">
              <a:solidFill>
                <a:schemeClr val="bg1"/>
              </a:solidFill>
              <a:latin typeface="Avenir Next LT Pro" pitchFamily="50" charset="0"/>
            </a:endParaRPr>
          </a:p>
        </p:txBody>
      </p:sp>
      <p:sp>
        <p:nvSpPr>
          <p:cNvPr id="2" name="ZoneTexte 1"/>
          <p:cNvSpPr txBox="1"/>
          <p:nvPr/>
        </p:nvSpPr>
        <p:spPr>
          <a:xfrm>
            <a:off x="144379" y="128337"/>
            <a:ext cx="11903242" cy="9448738"/>
          </a:xfrm>
          <a:prstGeom prst="rect">
            <a:avLst/>
          </a:prstGeom>
          <a:solidFill>
            <a:schemeClr val="accent2">
              <a:lumMod val="40000"/>
              <a:lumOff val="60000"/>
            </a:schemeClr>
          </a:solidFill>
        </p:spPr>
        <p:txBody>
          <a:bodyPr wrap="square" rtlCol="0">
            <a:spAutoFit/>
          </a:bodyPr>
          <a:lstStyle/>
          <a:p>
            <a:r>
              <a:rPr lang="fr-BE" sz="2000" b="1" u="sng" dirty="0" smtClean="0">
                <a:latin typeface="Avenir Next LT Pro" pitchFamily="50" charset="0"/>
              </a:rPr>
              <a:t>PR</a:t>
            </a:r>
            <a:r>
              <a:rPr lang="fr-BE" sz="2000" b="1" u="sng" dirty="0" smtClean="0">
                <a:latin typeface="Avenir Next LT Pro" panose="020B0504020202020204"/>
              </a:rPr>
              <a:t>OC</a:t>
            </a:r>
            <a:r>
              <a:rPr lang="fr-BE" sz="2000" b="1" u="sng" dirty="0" smtClean="0">
                <a:latin typeface="Avenir Next LT Pro" panose="020B0504020202020204"/>
                <a:cs typeface="Calibri" panose="020F0502020204030204" pitchFamily="34" charset="0"/>
              </a:rPr>
              <a:t>É</a:t>
            </a:r>
            <a:r>
              <a:rPr lang="fr-BE" sz="2000" b="1" u="sng" dirty="0" smtClean="0">
                <a:latin typeface="Avenir Next LT Pro" panose="020B0504020202020204"/>
              </a:rPr>
              <a:t>D</a:t>
            </a:r>
            <a:r>
              <a:rPr lang="fr-BE" sz="2000" b="1" u="sng" dirty="0" smtClean="0">
                <a:latin typeface="Avenir Next LT Pro" pitchFamily="50" charset="0"/>
              </a:rPr>
              <a:t>URE </a:t>
            </a:r>
            <a:r>
              <a:rPr lang="fr-BE" sz="2000" b="1" u="sng" dirty="0">
                <a:latin typeface="Avenir Next LT Pro" pitchFamily="50" charset="0"/>
              </a:rPr>
              <a:t>DISCIPLINAIRE</a:t>
            </a:r>
            <a:r>
              <a:rPr lang="fr-BE" sz="2000" b="1" dirty="0">
                <a:latin typeface="Avenir Next LT Pro" pitchFamily="50" charset="0"/>
              </a:rPr>
              <a:t> </a:t>
            </a:r>
            <a:r>
              <a:rPr lang="fr-BE" sz="1600" dirty="0" smtClean="0">
                <a:latin typeface="Avenir Next LT Pro" pitchFamily="50" charset="0"/>
              </a:rPr>
              <a:t>: </a:t>
            </a:r>
            <a:r>
              <a:rPr lang="fr-BE" sz="1200" i="1" dirty="0" smtClean="0">
                <a:latin typeface="Avenir Next LT Pro" pitchFamily="50" charset="0"/>
              </a:rPr>
              <a:t>(suite)</a:t>
            </a:r>
            <a:endParaRPr lang="fr-BE" sz="1600" dirty="0" smtClean="0">
              <a:latin typeface="Avenir Next LT Pro" pitchFamily="50" charset="0"/>
            </a:endParaRPr>
          </a:p>
          <a:p>
            <a:endParaRPr lang="fr-BE" b="1" u="sng" dirty="0" smtClean="0">
              <a:latin typeface="Avenir Next LT Pro"/>
            </a:endParaRPr>
          </a:p>
          <a:p>
            <a:pPr lvl="1"/>
            <a:r>
              <a:rPr lang="fr-BE" b="1" u="sng" dirty="0" smtClean="0">
                <a:latin typeface="Avenir Next LT Pro"/>
              </a:rPr>
              <a:t>QUELLES SONT LES </a:t>
            </a:r>
            <a:r>
              <a:rPr lang="fr-BE" b="1" u="sng" dirty="0" smtClean="0">
                <a:solidFill>
                  <a:srgbClr val="4F81BD"/>
                </a:solidFill>
                <a:latin typeface="Avenir Next LT Pro"/>
              </a:rPr>
              <a:t>MESURES</a:t>
            </a:r>
            <a:r>
              <a:rPr lang="fr-BE" b="1" u="sng" dirty="0" smtClean="0">
                <a:latin typeface="Avenir Next LT Pro"/>
              </a:rPr>
              <a:t> </a:t>
            </a:r>
            <a:r>
              <a:rPr lang="fr-BE" b="1" u="sng" dirty="0" smtClean="0">
                <a:solidFill>
                  <a:schemeClr val="accent1"/>
                </a:solidFill>
                <a:latin typeface="Avenir Next LT Pro"/>
              </a:rPr>
              <a:t>CONSERVATOIRES</a:t>
            </a:r>
            <a:r>
              <a:rPr lang="fr-BE" b="1" u="sng" dirty="0" smtClean="0">
                <a:latin typeface="Avenir Next LT Pro"/>
              </a:rPr>
              <a:t> </a:t>
            </a:r>
            <a:r>
              <a:rPr lang="fr-BE" b="1" u="sng" dirty="0" smtClean="0">
                <a:latin typeface="Avenir Next LT Pro"/>
              </a:rPr>
              <a:t>POUVANT </a:t>
            </a:r>
            <a:r>
              <a:rPr lang="fr-BE" b="1" u="sng" dirty="0" smtClean="0">
                <a:latin typeface="Avenir Next LT Pro"/>
              </a:rPr>
              <a:t>ETRE P</a:t>
            </a:r>
            <a:r>
              <a:rPr lang="fr-BE" b="1" u="sng" dirty="0" smtClean="0">
                <a:latin typeface="Avenir Next LT Pro"/>
              </a:rPr>
              <a:t>RISES </a:t>
            </a:r>
            <a:r>
              <a:rPr lang="fr-BE" b="1" u="sng" dirty="0" smtClean="0">
                <a:latin typeface="Avenir Next LT Pro"/>
              </a:rPr>
              <a:t>PAR L’ASSESSEUR </a:t>
            </a:r>
            <a:r>
              <a:rPr lang="fr-BE" b="1" u="sng" dirty="0" smtClean="0">
                <a:latin typeface="Avenir Next LT Pro"/>
              </a:rPr>
              <a:t>JURIDIQUE AVANT M</a:t>
            </a:r>
            <a:r>
              <a:rPr lang="fr-BE" b="1" u="sng" dirty="0" smtClean="0">
                <a:latin typeface="Avenir Next LT Pro"/>
              </a:rPr>
              <a:t>EME QUE LA CHAMBRE NE STATUE</a:t>
            </a:r>
            <a:r>
              <a:rPr lang="fr-BE" dirty="0" smtClean="0">
                <a:latin typeface="Avenir Next LT Pro"/>
              </a:rPr>
              <a:t> ?</a:t>
            </a:r>
            <a:endParaRPr lang="fr-BE" dirty="0" smtClean="0">
              <a:latin typeface="Avenir Next LT Pro"/>
            </a:endParaRPr>
          </a:p>
          <a:p>
            <a:pPr marL="285750" indent="-285750">
              <a:buFont typeface="Wingdings" panose="05000000000000000000" pitchFamily="2" charset="2"/>
              <a:buChar char="Ø"/>
            </a:pPr>
            <a:endParaRPr lang="fr-BE" dirty="0">
              <a:solidFill>
                <a:schemeClr val="bg1"/>
              </a:solidFill>
              <a:latin typeface="Avenir Next LT Pro"/>
            </a:endParaRPr>
          </a:p>
          <a:p>
            <a:pPr lvl="1"/>
            <a:r>
              <a:rPr lang="fr-BE" sz="1600" i="1" dirty="0" smtClean="0">
                <a:latin typeface="Avenir Next LT Pro"/>
              </a:rPr>
              <a:t>	Article 20 Loi du 11 février 2013 </a:t>
            </a:r>
          </a:p>
          <a:p>
            <a:pPr lvl="1"/>
            <a:endParaRPr lang="fr-BE" dirty="0" smtClean="0">
              <a:latin typeface="Avenir Next LT Pro"/>
            </a:endParaRPr>
          </a:p>
          <a:p>
            <a:pPr marL="1200150" lvl="2" indent="-285750">
              <a:buFont typeface="Arial" panose="020B0604020202020204" pitchFamily="34" charset="0"/>
              <a:buChar char="•"/>
            </a:pPr>
            <a:r>
              <a:rPr lang="fr-BE" dirty="0" smtClean="0">
                <a:latin typeface="Avenir Next LT Pro"/>
              </a:rPr>
              <a:t>Lorsque les faits reprochés à un membre ou titulaire de la profession font craindre que l’exercice ultérieur de son activité professionnelle ne soit de nature à causer un préjudice à des tiers ou à l’honneur de l’Institut, l’assesseur juridique peut prendre les mesures provisoires que la prudence impose telle que </a:t>
            </a:r>
            <a:r>
              <a:rPr lang="fr-BE" b="1" dirty="0" smtClean="0">
                <a:latin typeface="Avenir Next LT Pro"/>
              </a:rPr>
              <a:t>l’interdiction temporaire d’exercer la profession</a:t>
            </a:r>
          </a:p>
          <a:p>
            <a:pPr lvl="1"/>
            <a:endParaRPr lang="fr-BE" dirty="0" smtClean="0">
              <a:latin typeface="Avenir Next LT Pro"/>
            </a:endParaRPr>
          </a:p>
          <a:p>
            <a:pPr marL="1200150" lvl="2" indent="-285750">
              <a:buFont typeface="Arial" panose="020B0604020202020204" pitchFamily="34" charset="0"/>
              <a:buChar char="•"/>
            </a:pPr>
            <a:r>
              <a:rPr lang="fr-BE" dirty="0" smtClean="0">
                <a:latin typeface="Avenir Next LT Pro"/>
              </a:rPr>
              <a:t>Ces mesures provisoires ne peuvent pas excéder une durée de trois mois </a:t>
            </a:r>
          </a:p>
          <a:p>
            <a:pPr lvl="1"/>
            <a:endParaRPr lang="fr-BE" b="1" dirty="0">
              <a:latin typeface="Avenir Next LT Pro"/>
            </a:endParaRPr>
          </a:p>
          <a:p>
            <a:pPr lvl="1"/>
            <a:r>
              <a:rPr lang="fr-BE" b="1" dirty="0" smtClean="0">
                <a:latin typeface="Avenir Next LT Pro"/>
              </a:rPr>
              <a:t>	</a:t>
            </a:r>
            <a:r>
              <a:rPr lang="fr-BE" b="1" u="sng" dirty="0" smtClean="0">
                <a:latin typeface="Avenir Next LT Pro"/>
              </a:rPr>
              <a:t>MAIS</a:t>
            </a:r>
            <a:r>
              <a:rPr lang="fr-BE" dirty="0" smtClean="0">
                <a:latin typeface="Avenir Next LT Pro"/>
              </a:rPr>
              <a:t> </a:t>
            </a:r>
            <a:r>
              <a:rPr lang="fr-BE" dirty="0" smtClean="0">
                <a:latin typeface="Avenir Next LT Pro"/>
              </a:rPr>
              <a:t>possibilité de prorogation par sentence motivée de la Chambre exécutive d’une durée de 		maximum six mois après que l’intéressé ait été entendu ou convoqué </a:t>
            </a:r>
          </a:p>
          <a:p>
            <a:pPr marL="742950" lvl="1" indent="-285750">
              <a:buFont typeface="Arial" panose="020B0604020202020204" pitchFamily="34" charset="0"/>
              <a:buChar char="•"/>
            </a:pPr>
            <a:endParaRPr lang="fr-BE" dirty="0" smtClean="0">
              <a:latin typeface="Avenir Next LT Pro"/>
            </a:endParaRPr>
          </a:p>
          <a:p>
            <a:pPr marL="1200150" lvl="2" indent="-285750">
              <a:buFont typeface="Arial" panose="020B0604020202020204" pitchFamily="34" charset="0"/>
              <a:buChar char="•"/>
            </a:pPr>
            <a:r>
              <a:rPr lang="fr-BE" dirty="0" smtClean="0">
                <a:latin typeface="Avenir Next LT Pro"/>
              </a:rPr>
              <a:t>Possibilité de faire appel des mesures conservatoires et de la prorogation de la durée des mesures conservatoires auprès de la Chambre d’appel </a:t>
            </a:r>
          </a:p>
          <a:p>
            <a:pPr marL="1657350" lvl="3" indent="-285750">
              <a:buFont typeface="Arial" panose="020B0604020202020204" pitchFamily="34" charset="0"/>
              <a:buChar char="•"/>
            </a:pPr>
            <a:r>
              <a:rPr lang="fr-BE" sz="1600" dirty="0" smtClean="0">
                <a:latin typeface="Avenir Next LT Pro"/>
              </a:rPr>
              <a:t>Appel </a:t>
            </a:r>
            <a:r>
              <a:rPr lang="fr-BE" sz="1600" dirty="0" smtClean="0">
                <a:latin typeface="Avenir Next LT Pro"/>
              </a:rPr>
              <a:t>formé dans </a:t>
            </a:r>
            <a:r>
              <a:rPr lang="fr-BE" sz="1600" dirty="0" smtClean="0">
                <a:latin typeface="Avenir Next LT Pro"/>
              </a:rPr>
              <a:t>les huit jours de la notification de la décision de la Chambre exécutive </a:t>
            </a:r>
          </a:p>
          <a:p>
            <a:pPr marL="1657350" lvl="3" indent="-285750">
              <a:buFont typeface="Arial" panose="020B0604020202020204" pitchFamily="34" charset="0"/>
              <a:buChar char="•"/>
            </a:pPr>
            <a:r>
              <a:rPr lang="fr-BE" sz="1600" dirty="0" smtClean="0">
                <a:latin typeface="Avenir Next LT Pro"/>
              </a:rPr>
              <a:t>La Chambre </a:t>
            </a:r>
            <a:r>
              <a:rPr lang="fr-BE" sz="1600" dirty="0" smtClean="0">
                <a:latin typeface="Avenir Next LT Pro"/>
              </a:rPr>
              <a:t>d’appel prend une décision après que l’intéressé ait été entendu ou convoqué</a:t>
            </a:r>
            <a:endParaRPr lang="fr-BE" sz="1600" dirty="0">
              <a:latin typeface="Avenir Next LT Pro"/>
            </a:endParaRPr>
          </a:p>
          <a:p>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endParaRPr lang="fr-BE" dirty="0">
              <a:latin typeface="Avenir Next LT Pro"/>
            </a:endParaRPr>
          </a:p>
        </p:txBody>
      </p:sp>
      <p:sp>
        <p:nvSpPr>
          <p:cNvPr id="3" name="ZoneTexte 2"/>
          <p:cNvSpPr txBox="1"/>
          <p:nvPr/>
        </p:nvSpPr>
        <p:spPr>
          <a:xfrm>
            <a:off x="10507287" y="6350924"/>
            <a:ext cx="1540334" cy="261610"/>
          </a:xfrm>
          <a:prstGeom prst="rect">
            <a:avLst/>
          </a:prstGeom>
          <a:noFill/>
        </p:spPr>
        <p:txBody>
          <a:bodyPr wrap="square" rtlCol="0">
            <a:spAutoFit/>
          </a:bodyPr>
          <a:lstStyle/>
          <a:p>
            <a:r>
              <a:rPr lang="fr-BE" sz="1100" spc="300" dirty="0" smtClean="0">
                <a:solidFill>
                  <a:schemeClr val="tx1">
                    <a:lumMod val="75000"/>
                    <a:lumOff val="25000"/>
                  </a:schemeClr>
                </a:solidFill>
                <a:latin typeface="Avenir Next LT Pro" panose="020B0504020202020204" pitchFamily="34" charset="0"/>
              </a:rPr>
              <a:t>EFP</a:t>
            </a:r>
            <a:endParaRPr lang="fr-BE" sz="1100" dirty="0"/>
          </a:p>
        </p:txBody>
      </p:sp>
    </p:spTree>
    <p:extLst>
      <p:ext uri="{BB962C8B-B14F-4D97-AF65-F5344CB8AC3E}">
        <p14:creationId xmlns:p14="http://schemas.microsoft.com/office/powerpoint/2010/main" val="2596254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a16="http://schemas.microsoft.com/office/drawing/2014/main" xmlns="" id="{BE76222C-0706-4ED3-AE17-0A69A2D5CA57}"/>
              </a:ext>
            </a:extLst>
          </p:cNvPr>
          <p:cNvSpPr txBox="1">
            <a:spLocks/>
          </p:cNvSpPr>
          <p:nvPr/>
        </p:nvSpPr>
        <p:spPr>
          <a:xfrm>
            <a:off x="0" y="0"/>
            <a:ext cx="12192000" cy="6858000"/>
          </a:xfrm>
          <a:prstGeom prst="rect">
            <a:avLst/>
          </a:prstGeom>
          <a:solidFill>
            <a:srgbClr val="E6B9B8"/>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tillium"/>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tillium"/>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tillium"/>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tillium"/>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fr-BE" sz="1400" spc="-20" dirty="0">
              <a:solidFill>
                <a:schemeClr val="bg1"/>
              </a:solidFill>
              <a:latin typeface="Avenir Next LT Pro" pitchFamily="50" charset="0"/>
            </a:endParaRPr>
          </a:p>
        </p:txBody>
      </p:sp>
      <p:sp>
        <p:nvSpPr>
          <p:cNvPr id="2" name="ZoneTexte 1"/>
          <p:cNvSpPr txBox="1"/>
          <p:nvPr/>
        </p:nvSpPr>
        <p:spPr>
          <a:xfrm>
            <a:off x="144379" y="128337"/>
            <a:ext cx="11903242" cy="8094523"/>
          </a:xfrm>
          <a:prstGeom prst="rect">
            <a:avLst/>
          </a:prstGeom>
          <a:solidFill>
            <a:schemeClr val="accent2">
              <a:lumMod val="40000"/>
              <a:lumOff val="60000"/>
            </a:schemeClr>
          </a:solidFill>
        </p:spPr>
        <p:txBody>
          <a:bodyPr wrap="square" rtlCol="0">
            <a:spAutoFit/>
          </a:bodyPr>
          <a:lstStyle/>
          <a:p>
            <a:pPr lvl="1"/>
            <a:endParaRPr lang="fr-BE" b="1" u="sng" dirty="0">
              <a:latin typeface="Avenir Next LT Pro"/>
            </a:endParaRPr>
          </a:p>
          <a:p>
            <a:pPr lvl="1"/>
            <a:r>
              <a:rPr lang="fr-BE" b="1" u="sng" dirty="0" smtClean="0">
                <a:latin typeface="Avenir Next LT Pro"/>
              </a:rPr>
              <a:t>QUELLES SONT LES MESURES </a:t>
            </a:r>
            <a:r>
              <a:rPr lang="fr-BE" b="1" u="sng" dirty="0" smtClean="0">
                <a:latin typeface="Avenir Next LT Pro"/>
              </a:rPr>
              <a:t>CONSERVATOIRES </a:t>
            </a:r>
            <a:r>
              <a:rPr lang="fr-BE" b="1" u="sng" dirty="0" smtClean="0">
                <a:latin typeface="Avenir Next LT Pro"/>
              </a:rPr>
              <a:t>POUVANT </a:t>
            </a:r>
            <a:r>
              <a:rPr lang="fr-BE" b="1" u="sng" dirty="0" smtClean="0">
                <a:latin typeface="Avenir Next LT Pro"/>
              </a:rPr>
              <a:t>ETRE P</a:t>
            </a:r>
            <a:r>
              <a:rPr lang="fr-BE" b="1" u="sng" dirty="0" smtClean="0">
                <a:latin typeface="Avenir Next LT Pro"/>
              </a:rPr>
              <a:t>RISES </a:t>
            </a:r>
            <a:r>
              <a:rPr lang="fr-BE" b="1" u="sng" dirty="0" smtClean="0">
                <a:latin typeface="Avenir Next LT Pro"/>
              </a:rPr>
              <a:t>PAR L’ASSESSEUR </a:t>
            </a:r>
            <a:r>
              <a:rPr lang="fr-BE" b="1" u="sng" dirty="0" smtClean="0">
                <a:latin typeface="Avenir Next LT Pro"/>
              </a:rPr>
              <a:t>JURIDIQUE ?  (suite)</a:t>
            </a:r>
            <a:endParaRPr lang="fr-BE" dirty="0" smtClean="0">
              <a:latin typeface="Avenir Next LT Pro"/>
            </a:endParaRPr>
          </a:p>
          <a:p>
            <a:pPr marL="285750" indent="-285750">
              <a:buFont typeface="Wingdings" panose="05000000000000000000" pitchFamily="2" charset="2"/>
              <a:buChar char="Ø"/>
            </a:pPr>
            <a:endParaRPr lang="fr-BE" dirty="0">
              <a:solidFill>
                <a:schemeClr val="bg1"/>
              </a:solidFill>
              <a:latin typeface="Avenir Next LT Pro"/>
            </a:endParaRPr>
          </a:p>
          <a:p>
            <a:pPr lvl="1"/>
            <a:r>
              <a:rPr lang="fr-BE" sz="1600" i="1" dirty="0" smtClean="0">
                <a:latin typeface="Avenir Next LT Pro"/>
              </a:rPr>
              <a:t>	Article </a:t>
            </a:r>
            <a:r>
              <a:rPr lang="fr-BE" sz="1600" i="1" dirty="0" smtClean="0">
                <a:latin typeface="Avenir Next LT Pro"/>
              </a:rPr>
              <a:t>21/1 </a:t>
            </a:r>
            <a:r>
              <a:rPr lang="fr-BE" sz="1600" i="1" dirty="0" smtClean="0">
                <a:latin typeface="Avenir Next LT Pro"/>
              </a:rPr>
              <a:t>Loi du 11 février 2013 </a:t>
            </a:r>
          </a:p>
          <a:p>
            <a:pPr lvl="1"/>
            <a:endParaRPr lang="fr-BE" dirty="0" smtClean="0">
              <a:solidFill>
                <a:schemeClr val="bg1"/>
              </a:solidFill>
              <a:latin typeface="Avenir Next LT Pro"/>
            </a:endParaRPr>
          </a:p>
          <a:p>
            <a:pPr lvl="1"/>
            <a:endParaRPr lang="fr-BE" dirty="0" smtClean="0">
              <a:solidFill>
                <a:schemeClr val="bg1"/>
              </a:solidFill>
              <a:latin typeface="Avenir Next LT Pro"/>
            </a:endParaRPr>
          </a:p>
          <a:p>
            <a:pPr marL="285750" indent="-285750">
              <a:buFontTx/>
              <a:buChar char="-"/>
            </a:pPr>
            <a:r>
              <a:rPr lang="fr-BE" dirty="0" smtClean="0"/>
              <a:t>l'assesseur </a:t>
            </a:r>
            <a:r>
              <a:rPr lang="fr-BE" dirty="0"/>
              <a:t>juridique et l'assesseur juridique général qui a décidé de faire convoquer l'agent immobilier devant la Chambre exécutive peuvent </a:t>
            </a:r>
            <a:r>
              <a:rPr lang="fr-BE" dirty="0" smtClean="0"/>
              <a:t>chacun, </a:t>
            </a:r>
            <a:r>
              <a:rPr lang="fr-BE" dirty="0"/>
              <a:t>demander, sur la base de l'article 584 du Code judiciaire, au Président du tribunal de première instance de prendre toutes les </a:t>
            </a:r>
            <a:r>
              <a:rPr lang="fr-BE" b="1" dirty="0"/>
              <a:t>mesures conservatoires </a:t>
            </a:r>
            <a:r>
              <a:rPr lang="fr-BE" dirty="0"/>
              <a:t>nécessaires, </a:t>
            </a:r>
            <a:r>
              <a:rPr lang="fr-BE" dirty="0" smtClean="0"/>
              <a:t>notamment :</a:t>
            </a:r>
          </a:p>
          <a:p>
            <a:pPr marL="1200150" lvl="2" indent="-285750">
              <a:buFontTx/>
              <a:buChar char="-"/>
            </a:pPr>
            <a:r>
              <a:rPr lang="fr-BE" dirty="0" smtClean="0"/>
              <a:t>la </a:t>
            </a:r>
            <a:r>
              <a:rPr lang="fr-BE" dirty="0"/>
              <a:t>désignation d'un administrateur provisoire </a:t>
            </a:r>
            <a:endParaRPr lang="fr-BE" dirty="0" smtClean="0"/>
          </a:p>
          <a:p>
            <a:pPr marL="1200150" lvl="2" indent="-285750">
              <a:buFontTx/>
              <a:buChar char="-"/>
            </a:pPr>
            <a:r>
              <a:rPr lang="fr-BE" dirty="0" smtClean="0"/>
              <a:t>le </a:t>
            </a:r>
            <a:r>
              <a:rPr lang="fr-BE" dirty="0"/>
              <a:t>blocage de l'accès de l'agent immobilier aux comptes </a:t>
            </a:r>
            <a:r>
              <a:rPr lang="fr-BE" dirty="0" smtClean="0"/>
              <a:t>de qualité (ou comprenant </a:t>
            </a:r>
            <a:r>
              <a:rPr lang="fr-BE" dirty="0"/>
              <a:t>l'argent de </a:t>
            </a:r>
            <a:r>
              <a:rPr lang="fr-BE" dirty="0" smtClean="0"/>
              <a:t>tiers). </a:t>
            </a:r>
            <a:endParaRPr lang="fr-BE" dirty="0"/>
          </a:p>
          <a:p>
            <a:endParaRPr lang="fr-BE" dirty="0" smtClean="0"/>
          </a:p>
          <a:p>
            <a:endParaRPr lang="fr-BE" dirty="0" smtClean="0"/>
          </a:p>
          <a:p>
            <a:pPr marL="285750" indent="-285750">
              <a:buFontTx/>
              <a:buChar char="-"/>
            </a:pPr>
            <a:r>
              <a:rPr lang="fr-BE" dirty="0" smtClean="0"/>
              <a:t>Si </a:t>
            </a:r>
            <a:r>
              <a:rPr lang="fr-BE" dirty="0"/>
              <a:t>la mesure concerne un </a:t>
            </a:r>
            <a:r>
              <a:rPr lang="fr-BE" b="1" dirty="0"/>
              <a:t>agent immobilier syndic</a:t>
            </a:r>
            <a:r>
              <a:rPr lang="fr-BE" dirty="0"/>
              <a:t>, l'administrateur provisoire désigné </a:t>
            </a:r>
            <a:r>
              <a:rPr lang="fr-BE" dirty="0" smtClean="0"/>
              <a:t>remplace </a:t>
            </a:r>
            <a:r>
              <a:rPr lang="fr-BE" dirty="0"/>
              <a:t>l'agent immobilier dans ses missions de syndic de copropriétés, sans préjudice de la désignation d'un syndic provisoire sur base de l'article 577-8, § 7, du Code civil. </a:t>
            </a:r>
            <a:endParaRPr lang="fr-BE" dirty="0"/>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pPr marL="285750" indent="-285750">
              <a:buFont typeface="Wingdings" panose="05000000000000000000" pitchFamily="2" charset="2"/>
              <a:buChar char="§"/>
            </a:pPr>
            <a:endParaRPr lang="fr-BE" dirty="0" smtClean="0">
              <a:latin typeface="Avenir Next LT Pro"/>
            </a:endParaRPr>
          </a:p>
          <a:p>
            <a:pPr marL="285750" indent="-285750">
              <a:buFont typeface="Wingdings" panose="05000000000000000000" pitchFamily="2" charset="2"/>
              <a:buChar char="§"/>
            </a:pPr>
            <a:endParaRPr lang="fr-BE" dirty="0">
              <a:latin typeface="Avenir Next LT Pro"/>
            </a:endParaRPr>
          </a:p>
          <a:p>
            <a:endParaRPr lang="fr-BE" dirty="0">
              <a:latin typeface="Avenir Next LT Pro"/>
            </a:endParaRPr>
          </a:p>
        </p:txBody>
      </p:sp>
      <p:sp>
        <p:nvSpPr>
          <p:cNvPr id="3" name="ZoneTexte 2"/>
          <p:cNvSpPr txBox="1"/>
          <p:nvPr/>
        </p:nvSpPr>
        <p:spPr>
          <a:xfrm>
            <a:off x="10507287" y="6350924"/>
            <a:ext cx="1540334" cy="261610"/>
          </a:xfrm>
          <a:prstGeom prst="rect">
            <a:avLst/>
          </a:prstGeom>
          <a:noFill/>
        </p:spPr>
        <p:txBody>
          <a:bodyPr wrap="square" rtlCol="0">
            <a:spAutoFit/>
          </a:bodyPr>
          <a:lstStyle/>
          <a:p>
            <a:r>
              <a:rPr lang="fr-BE" sz="1100" spc="300" dirty="0" smtClean="0">
                <a:solidFill>
                  <a:schemeClr val="tx1">
                    <a:lumMod val="75000"/>
                    <a:lumOff val="25000"/>
                  </a:schemeClr>
                </a:solidFill>
                <a:latin typeface="Avenir Next LT Pro" panose="020B0504020202020204" pitchFamily="34" charset="0"/>
              </a:rPr>
              <a:t>EFP</a:t>
            </a:r>
            <a:endParaRPr lang="fr-BE" sz="1100" dirty="0"/>
          </a:p>
        </p:txBody>
      </p:sp>
    </p:spTree>
    <p:extLst>
      <p:ext uri="{BB962C8B-B14F-4D97-AF65-F5344CB8AC3E}">
        <p14:creationId xmlns:p14="http://schemas.microsoft.com/office/powerpoint/2010/main" val="222430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16042"/>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02846" y="1451188"/>
            <a:ext cx="10941409" cy="4462761"/>
          </a:xfrm>
          <a:prstGeom prst="rect">
            <a:avLst/>
          </a:prstGeom>
          <a:solidFill>
            <a:schemeClr val="bg1">
              <a:lumMod val="95000"/>
            </a:schemeClr>
          </a:solidFill>
        </p:spPr>
        <p:txBody>
          <a:bodyPr wrap="square" rtlCol="0">
            <a:spAutoFit/>
          </a:bodyPr>
          <a:lstStyle/>
          <a:p>
            <a:r>
              <a:rPr lang="fr-FR" sz="3600" dirty="0" smtClean="0">
                <a:solidFill>
                  <a:srgbClr val="4F81BD"/>
                </a:solidFill>
                <a:latin typeface="Avenir Next LT Pro" panose="020B0504020202020204" pitchFamily="34" charset="0"/>
              </a:rPr>
              <a:t>- Le cadre légal organisant la profession </a:t>
            </a:r>
            <a:r>
              <a:rPr lang="fr-FR" sz="2800" dirty="0" smtClean="0">
                <a:solidFill>
                  <a:srgbClr val="4F81BD"/>
                </a:solidFill>
                <a:latin typeface="Avenir Next LT Pro" panose="020B0504020202020204" pitchFamily="34" charset="0"/>
              </a:rPr>
              <a:t>(rappel)</a:t>
            </a:r>
          </a:p>
          <a:p>
            <a:r>
              <a:rPr lang="fr-FR" sz="3600" dirty="0" smtClean="0">
                <a:solidFill>
                  <a:srgbClr val="4F81BD"/>
                </a:solidFill>
                <a:latin typeface="Avenir Next LT Pro" panose="020B0504020202020204" pitchFamily="34" charset="0"/>
              </a:rPr>
              <a:t>- L</a:t>
            </a:r>
            <a:r>
              <a:rPr lang="fr-FR" sz="3600" dirty="0" smtClean="0">
                <a:solidFill>
                  <a:srgbClr val="4F81BD"/>
                </a:solidFill>
                <a:latin typeface="Avenir Next LT Pro" panose="020B0504020202020204" pitchFamily="34" charset="0"/>
              </a:rPr>
              <a:t>’institut professionnel des agents immobiliers (IPI)</a:t>
            </a:r>
          </a:p>
          <a:p>
            <a:pPr lvl="2"/>
            <a:r>
              <a:rPr lang="fr-FR" sz="2800" dirty="0" smtClean="0">
                <a:solidFill>
                  <a:schemeClr val="tx1">
                    <a:lumMod val="95000"/>
                    <a:lumOff val="5000"/>
                  </a:schemeClr>
                </a:solidFill>
                <a:latin typeface="Avenir Next LT Pro" panose="020B0504020202020204" pitchFamily="34" charset="0"/>
              </a:rPr>
              <a:t>- Le rôle de l’IPI dans l’organisation et le fonctionnement de la</a:t>
            </a:r>
          </a:p>
          <a:p>
            <a:pPr lvl="2"/>
            <a:r>
              <a:rPr lang="fr-FR" sz="2800" dirty="0" smtClean="0">
                <a:solidFill>
                  <a:schemeClr val="tx1">
                    <a:lumMod val="95000"/>
                    <a:lumOff val="5000"/>
                  </a:schemeClr>
                </a:solidFill>
                <a:latin typeface="Avenir Next LT Pro" panose="020B0504020202020204" pitchFamily="34" charset="0"/>
              </a:rPr>
              <a:t>  profession réglementée</a:t>
            </a:r>
          </a:p>
          <a:p>
            <a:pPr lvl="2"/>
            <a:r>
              <a:rPr lang="fr-FR" sz="2800" dirty="0" smtClean="0">
                <a:solidFill>
                  <a:schemeClr val="tx1">
                    <a:lumMod val="95000"/>
                    <a:lumOff val="5000"/>
                  </a:schemeClr>
                </a:solidFill>
                <a:latin typeface="Avenir Next LT Pro" panose="020B0504020202020204" pitchFamily="34" charset="0"/>
              </a:rPr>
              <a:t>- L’IPI : entre autonomie de fonctionnement et tutelle</a:t>
            </a:r>
          </a:p>
          <a:p>
            <a:pPr lvl="2"/>
            <a:r>
              <a:rPr lang="fr-FR" sz="2800" dirty="0" smtClean="0">
                <a:solidFill>
                  <a:schemeClr val="tx1">
                    <a:lumMod val="95000"/>
                    <a:lumOff val="5000"/>
                  </a:schemeClr>
                </a:solidFill>
                <a:latin typeface="Avenir Next LT Pro" panose="020B0504020202020204" pitchFamily="34" charset="0"/>
              </a:rPr>
              <a:t>- Les missions de base de l’IPI</a:t>
            </a:r>
          </a:p>
          <a:p>
            <a:pPr lvl="2"/>
            <a:r>
              <a:rPr lang="fr-FR" sz="2800" dirty="0" smtClean="0">
                <a:solidFill>
                  <a:schemeClr val="tx1">
                    <a:lumMod val="95000"/>
                    <a:lumOff val="5000"/>
                  </a:schemeClr>
                </a:solidFill>
                <a:latin typeface="Avenir Next LT Pro" panose="020B0504020202020204" pitchFamily="34" charset="0"/>
              </a:rPr>
              <a:t>- Les organes de l’IPI et leurs compétences respectives</a:t>
            </a:r>
          </a:p>
          <a:p>
            <a:r>
              <a:rPr lang="fr-FR" sz="3600" dirty="0" smtClean="0">
                <a:solidFill>
                  <a:schemeClr val="accent1"/>
                </a:solidFill>
                <a:latin typeface="Avenir Next LT Pro" panose="020B0504020202020204" pitchFamily="34" charset="0"/>
              </a:rPr>
              <a:t>- La procédure disciplinaire</a:t>
            </a:r>
          </a:p>
          <a:p>
            <a:endParaRPr lang="fr-FR" sz="3600" dirty="0" smtClean="0">
              <a:solidFill>
                <a:schemeClr val="tx1">
                  <a:lumMod val="95000"/>
                  <a:lumOff val="5000"/>
                </a:schemeClr>
              </a:solidFill>
              <a:latin typeface="Avenir Next LT Pro" panose="020B0504020202020204" pitchFamily="34" charset="0"/>
            </a:endParaRPr>
          </a:p>
        </p:txBody>
      </p:sp>
      <p:sp>
        <p:nvSpPr>
          <p:cNvPr id="2" name="ZoneTexte 1"/>
          <p:cNvSpPr txBox="1"/>
          <p:nvPr/>
        </p:nvSpPr>
        <p:spPr>
          <a:xfrm>
            <a:off x="300447" y="529498"/>
            <a:ext cx="7436783" cy="769441"/>
          </a:xfrm>
          <a:prstGeom prst="rect">
            <a:avLst/>
          </a:prstGeom>
          <a:solidFill>
            <a:srgbClr val="E6B9B8"/>
          </a:solidFill>
        </p:spPr>
        <p:txBody>
          <a:bodyPr wrap="square" rtlCol="0">
            <a:spAutoFit/>
          </a:bodyPr>
          <a:lstStyle/>
          <a:p>
            <a:r>
              <a:rPr lang="fr-FR" sz="4400" dirty="0" smtClean="0"/>
              <a:t>NOUS ABORDERONS AINSI :</a:t>
            </a:r>
            <a:endParaRPr lang="fr-FR" sz="4400" dirty="0"/>
          </a:p>
        </p:txBody>
      </p:sp>
    </p:spTree>
    <p:extLst>
      <p:ext uri="{BB962C8B-B14F-4D97-AF65-F5344CB8AC3E}">
        <p14:creationId xmlns:p14="http://schemas.microsoft.com/office/powerpoint/2010/main" val="36888461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a16="http://schemas.microsoft.com/office/drawing/2014/main" xmlns=""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QUESTIONS ?</a:t>
            </a:r>
          </a:p>
        </p:txBody>
      </p:sp>
      <p:sp>
        <p:nvSpPr>
          <p:cNvPr id="9" name="Espace réservé du contenu 2">
            <a:extLst>
              <a:ext uri="{FF2B5EF4-FFF2-40B4-BE49-F238E27FC236}">
                <a16:creationId xmlns:a16="http://schemas.microsoft.com/office/drawing/2014/main" xmlns="" id="{2CED3033-930E-4A22-9400-9DBDC7B5C63E}"/>
              </a:ext>
            </a:extLst>
          </p:cNvPr>
          <p:cNvSpPr txBox="1">
            <a:spLocks/>
          </p:cNvSpPr>
          <p:nvPr/>
        </p:nvSpPr>
        <p:spPr>
          <a:xfrm>
            <a:off x="1167041" y="1960684"/>
            <a:ext cx="8676338" cy="3092928"/>
          </a:xfrm>
          <a:prstGeom prst="rect">
            <a:avLst/>
          </a:prstGeom>
          <a:solidFill>
            <a:schemeClr val="tx2"/>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3600" dirty="0">
                <a:solidFill>
                  <a:schemeClr val="bg1"/>
                </a:solidFill>
                <a:latin typeface="Avenir Next LT Pro" pitchFamily="50" charset="0"/>
              </a:rPr>
              <a:t>Des questions ?</a:t>
            </a:r>
          </a:p>
          <a:p>
            <a:endParaRPr lang="fr-FR" sz="3600" dirty="0">
              <a:solidFill>
                <a:schemeClr val="bg1"/>
              </a:solidFill>
              <a:latin typeface="Avenir Next LT Pro" pitchFamily="50" charset="0"/>
            </a:endParaRPr>
          </a:p>
          <a:p>
            <a:r>
              <a:rPr lang="fr-FR" sz="3600" dirty="0">
                <a:solidFill>
                  <a:schemeClr val="bg1"/>
                </a:solidFill>
                <a:latin typeface="Avenir Next LT Pro" pitchFamily="50" charset="0"/>
              </a:rPr>
              <a:t>Merci !</a:t>
            </a:r>
          </a:p>
          <a:p>
            <a:endParaRPr lang="fr-FR" sz="3600" dirty="0">
              <a:solidFill>
                <a:schemeClr val="bg1"/>
              </a:solidFill>
              <a:latin typeface="Avenir Next LT Pro" pitchFamily="50" charset="0"/>
            </a:endParaRPr>
          </a:p>
          <a:p>
            <a:r>
              <a:rPr lang="fr-FR" sz="3600" dirty="0">
                <a:solidFill>
                  <a:schemeClr val="bg1"/>
                </a:solidFill>
                <a:latin typeface="Avenir Next LT Pro" pitchFamily="50" charset="0"/>
              </a:rPr>
              <a:t>www.tordoir.be</a:t>
            </a:r>
          </a:p>
          <a:p>
            <a:pPr algn="l"/>
            <a:endParaRPr lang="fr-FR" sz="2800" dirty="0">
              <a:solidFill>
                <a:schemeClr val="bg1"/>
              </a:solidFill>
              <a:latin typeface="Avenir Next LT Pro" pitchFamily="50" charset="0"/>
            </a:endParaRPr>
          </a:p>
        </p:txBody>
      </p:sp>
    </p:spTree>
    <p:extLst>
      <p:ext uri="{BB962C8B-B14F-4D97-AF65-F5344CB8AC3E}">
        <p14:creationId xmlns:p14="http://schemas.microsoft.com/office/powerpoint/2010/main" val="343220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a:t>Le Bureau</a:t>
            </a:r>
            <a:endParaRPr lang="fr-FR"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431117"/>
            <a:ext cx="11012233" cy="954107"/>
          </a:xfrm>
          <a:prstGeom prst="rect">
            <a:avLst/>
          </a:prstGeom>
          <a:solidFill>
            <a:schemeClr val="bg1">
              <a:lumMod val="95000"/>
            </a:schemeClr>
          </a:solidFill>
        </p:spPr>
        <p:txBody>
          <a:bodyPr wrap="square" rtlCol="0">
            <a:spAutoFit/>
          </a:bodyPr>
          <a:lstStyle/>
          <a:p>
            <a:r>
              <a:rPr lang="fr-FR" sz="2800" dirty="0">
                <a:solidFill>
                  <a:schemeClr val="tx1">
                    <a:lumMod val="95000"/>
                    <a:lumOff val="5000"/>
                  </a:schemeClr>
                </a:solidFill>
                <a:latin typeface="Avenir Next LT Pro" panose="020B0504020202020204" pitchFamily="34" charset="0"/>
              </a:rPr>
              <a:t>LES DISPOSITIONS L</a:t>
            </a:r>
            <a:r>
              <a:rPr lang="fr-FR" sz="2800" dirty="0">
                <a:solidFill>
                  <a:schemeClr val="tx1">
                    <a:lumMod val="95000"/>
                    <a:lumOff val="5000"/>
                  </a:schemeClr>
                </a:solidFill>
                <a:latin typeface="Avenir Next LT Pro" panose="020B0504020202020204"/>
                <a:cs typeface="Calibri" panose="020F0502020204030204" pitchFamily="34" charset="0"/>
              </a:rPr>
              <a:t>É</a:t>
            </a:r>
            <a:r>
              <a:rPr lang="fr-FR" sz="2800" dirty="0">
                <a:solidFill>
                  <a:schemeClr val="tx1">
                    <a:lumMod val="95000"/>
                    <a:lumOff val="5000"/>
                  </a:schemeClr>
                </a:solidFill>
                <a:latin typeface="Avenir Next LT Pro" panose="020B0504020202020204" pitchFamily="34" charset="0"/>
              </a:rPr>
              <a:t>GALES D</a:t>
            </a:r>
            <a:r>
              <a:rPr lang="fr-FR" sz="2800" dirty="0">
                <a:solidFill>
                  <a:schemeClr val="tx1">
                    <a:lumMod val="95000"/>
                    <a:lumOff val="5000"/>
                  </a:schemeClr>
                </a:solidFill>
                <a:latin typeface="Avenir Next LT Pro" panose="020B0504020202020204"/>
                <a:cs typeface="Calibri" panose="020F0502020204030204" pitchFamily="34" charset="0"/>
              </a:rPr>
              <a:t>É</a:t>
            </a:r>
            <a:r>
              <a:rPr lang="fr-FR" sz="2800" dirty="0">
                <a:solidFill>
                  <a:schemeClr val="tx1">
                    <a:lumMod val="95000"/>
                    <a:lumOff val="5000"/>
                  </a:schemeClr>
                </a:solidFill>
                <a:latin typeface="Avenir Next LT Pro" panose="020B0504020202020204" pitchFamily="34" charset="0"/>
              </a:rPr>
              <a:t>FINISSANT L’ORGANISATION </a:t>
            </a:r>
            <a:r>
              <a:rPr lang="fr-FR" sz="2800" dirty="0" smtClean="0">
                <a:solidFill>
                  <a:schemeClr val="tx1">
                    <a:lumMod val="95000"/>
                    <a:lumOff val="5000"/>
                  </a:schemeClr>
                </a:solidFill>
                <a:latin typeface="Avenir Next LT Pro" panose="020B0504020202020204" pitchFamily="34" charset="0"/>
              </a:rPr>
              <a:t>DE LA PROFESSION ET </a:t>
            </a:r>
            <a:r>
              <a:rPr lang="fr-FR" sz="2800" dirty="0">
                <a:solidFill>
                  <a:schemeClr val="tx1">
                    <a:lumMod val="95000"/>
                    <a:lumOff val="5000"/>
                  </a:schemeClr>
                </a:solidFill>
                <a:latin typeface="Avenir Next LT Pro" panose="020B0504020202020204" pitchFamily="34" charset="0"/>
              </a:rPr>
              <a:t>LE FONCTIONNEMENT DE L’INSTITUT</a:t>
            </a:r>
            <a:endParaRPr lang="fr-BE" sz="2800" dirty="0">
              <a:solidFill>
                <a:schemeClr val="tx1">
                  <a:lumMod val="95000"/>
                  <a:lumOff val="5000"/>
                </a:schemeClr>
              </a:solidFill>
              <a:latin typeface="Avenir Next LT Pro" panose="020B0504020202020204"/>
            </a:endParaRPr>
          </a:p>
        </p:txBody>
      </p:sp>
      <p:sp>
        <p:nvSpPr>
          <p:cNvPr id="25" name="Espace réservé du contenu 2"/>
          <p:cNvSpPr txBox="1">
            <a:spLocks/>
          </p:cNvSpPr>
          <p:nvPr/>
        </p:nvSpPr>
        <p:spPr>
          <a:xfrm>
            <a:off x="838199" y="1077448"/>
            <a:ext cx="10515600" cy="4787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p:txBody>
      </p:sp>
      <p:sp>
        <p:nvSpPr>
          <p:cNvPr id="26" name="Espace réservé du contenu 2"/>
          <p:cNvSpPr txBox="1">
            <a:spLocks/>
          </p:cNvSpPr>
          <p:nvPr/>
        </p:nvSpPr>
        <p:spPr>
          <a:xfrm>
            <a:off x="341566" y="1712696"/>
            <a:ext cx="10880616" cy="4464267"/>
          </a:xfrm>
          <a:prstGeom prst="rect">
            <a:avLst/>
          </a:prstGeom>
          <a:ln>
            <a:solidFill>
              <a:srgbClr val="95B3D7"/>
            </a:solidFill>
          </a:ln>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600" dirty="0">
                <a:latin typeface="+mj-lt"/>
              </a:rPr>
              <a:t>La Loi-cadre du 1er mars 1976 réglementant la protection du titre professionnel et l'exercice des professions intellectuelles prestataires de services (M.B., 27 mars 1976) telle que codifiée par l’Arrêté royal du 3 août 2007 (M.B., 18 septembre 2007) </a:t>
            </a:r>
          </a:p>
          <a:p>
            <a:pPr algn="just"/>
            <a:r>
              <a:rPr lang="fr-FR" sz="2600" dirty="0">
                <a:latin typeface="+mj-lt"/>
              </a:rPr>
              <a:t>L’Arrêté royal du 6 septembre 1993 protégeant le titre professionnel et l'exercice de la profession d'agent immobilier (M.B., 13 octobre 1993) uniquement article 1 et 7.</a:t>
            </a:r>
            <a:endParaRPr lang="en-GB" sz="2600" dirty="0">
              <a:latin typeface="+mj-lt"/>
            </a:endParaRPr>
          </a:p>
          <a:p>
            <a:pPr algn="just"/>
            <a:r>
              <a:rPr lang="fr-FR" sz="2600" dirty="0">
                <a:latin typeface="+mj-lt"/>
              </a:rPr>
              <a:t>Règlement d'ordre intérieur de l'Institut professionnel des agents immobiliers (approuvé le 6 mai 2003 par le Ministre qui a les Classes moyennes dans ses attributions)</a:t>
            </a:r>
          </a:p>
          <a:p>
            <a:pPr lvl="0" algn="just"/>
            <a:r>
              <a:rPr lang="fr-FR" sz="2600" dirty="0">
                <a:latin typeface="+mj-lt"/>
              </a:rPr>
              <a:t>Arrêté royal du 27 novembre 1985 déterminant les règles d'organisation et de fonctionnement des instituts professionnels créés pour les professions intellectuelles prestataires de services (M.B., 30 janvier 1986)  </a:t>
            </a:r>
            <a:endParaRPr lang="en-GB" sz="2600" dirty="0">
              <a:latin typeface="+mj-lt"/>
            </a:endParaRPr>
          </a:p>
          <a:p>
            <a:pPr lvl="0" algn="just"/>
            <a:r>
              <a:rPr lang="fr-FR" sz="2600" dirty="0">
                <a:solidFill>
                  <a:srgbClr val="E65A22"/>
                </a:solidFill>
                <a:latin typeface="+mj-lt"/>
              </a:rPr>
              <a:t>Arrêté royal du 20 juillet 2012 déterminant les règles d’organisation et de fonctionnement de l’Institut professionnel des agents immobiliers (M.B., 26 septembre 2012)</a:t>
            </a:r>
            <a:endParaRPr lang="en-GB" sz="2600" dirty="0">
              <a:solidFill>
                <a:srgbClr val="E65A22"/>
              </a:solidFill>
              <a:latin typeface="+mj-lt"/>
            </a:endParaRPr>
          </a:p>
          <a:p>
            <a:pPr lvl="0" algn="just"/>
            <a:r>
              <a:rPr lang="fr-FR" sz="2600" dirty="0">
                <a:latin typeface="+mj-lt"/>
              </a:rPr>
              <a:t>Loi du 11 février 2013 organisant la profession d’agent immobilier (M.B., 22 août 2013)</a:t>
            </a:r>
            <a:endParaRPr lang="en-GB" sz="2600" dirty="0">
              <a:latin typeface="+mj-lt"/>
            </a:endParaRPr>
          </a:p>
          <a:p>
            <a:pPr algn="just"/>
            <a:r>
              <a:rPr lang="fr-FR" sz="2600" dirty="0">
                <a:latin typeface="+mj-lt"/>
              </a:rPr>
              <a:t>L’Arrêté royal du 23 juillet 2013 définissant le Règlement de stage de l'Institut professionnel des agents immobiliers (M.B., 6 septembre 2013) </a:t>
            </a:r>
          </a:p>
          <a:p>
            <a:pPr lvl="0" algn="just"/>
            <a:r>
              <a:rPr lang="fr-FR" sz="2600" dirty="0">
                <a:latin typeface="+mj-lt"/>
              </a:rPr>
              <a:t>L’Arrêté royal du 30 août 2013 relatif à l’accès à la profession d’agent immobilier (M.B., 6 septembre 2013</a:t>
            </a:r>
            <a:r>
              <a:rPr lang="fr-FR" sz="2600" dirty="0" smtClean="0">
                <a:latin typeface="+mj-lt"/>
              </a:rPr>
              <a:t>)</a:t>
            </a:r>
          </a:p>
          <a:p>
            <a:pPr lvl="0" algn="just"/>
            <a:endParaRPr lang="en-GB" sz="2600" dirty="0">
              <a:latin typeface="+mj-lt"/>
            </a:endParaRPr>
          </a:p>
          <a:p>
            <a:r>
              <a:rPr lang="fr-BE" sz="2600" dirty="0">
                <a:solidFill>
                  <a:srgbClr val="4F81BD"/>
                </a:solidFill>
              </a:rPr>
              <a:t>Commentaires sur ce cadre légal aux sources multiples et disparates</a:t>
            </a:r>
            <a:endParaRPr lang="en-GB" sz="2600" dirty="0">
              <a:solidFill>
                <a:srgbClr val="4F81BD"/>
              </a:solidFill>
            </a:endParaRPr>
          </a:p>
          <a:p>
            <a:pPr marL="1200150" lvl="2" indent="-285750" algn="just">
              <a:buFont typeface="Arial" panose="020B0604020202020204" pitchFamily="34" charset="0"/>
              <a:buChar char="•"/>
            </a:pPr>
            <a:endParaRPr lang="en-GB" dirty="0"/>
          </a:p>
        </p:txBody>
      </p:sp>
    </p:spTree>
    <p:extLst>
      <p:ext uri="{BB962C8B-B14F-4D97-AF65-F5344CB8AC3E}">
        <p14:creationId xmlns:p14="http://schemas.microsoft.com/office/powerpoint/2010/main" val="262100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t>Le Bureau</a:t>
            </a:r>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431117"/>
            <a:ext cx="11012233" cy="954107"/>
          </a:xfrm>
          <a:prstGeom prst="rect">
            <a:avLst/>
          </a:prstGeom>
          <a:solidFill>
            <a:schemeClr val="bg1">
              <a:lumMod val="95000"/>
            </a:schemeClr>
          </a:solidFill>
        </p:spPr>
        <p:txBody>
          <a:bodyPr wrap="square" rtlCol="0">
            <a:spAutoFit/>
          </a:bodyPr>
          <a:lstStyle/>
          <a:p>
            <a:r>
              <a:rPr lang="fr-BE" sz="2800" dirty="0">
                <a:latin typeface="Avenir Next LT Pro" panose="020B0504020202020204"/>
              </a:rPr>
              <a:t>LE PROCESSUS LEGAL MIS EN ŒUVRE </a:t>
            </a:r>
            <a:r>
              <a:rPr lang="fr-BE" sz="2800" dirty="0" smtClean="0">
                <a:latin typeface="Avenir Next LT Pro" panose="020B0504020202020204"/>
              </a:rPr>
              <a:t>EN VUE DE LA RECONNAISSANCE DE LA PROFESSION		</a:t>
            </a:r>
            <a:r>
              <a:rPr lang="fr-BE" sz="1400" dirty="0" smtClean="0">
                <a:solidFill>
                  <a:schemeClr val="tx2">
                    <a:lumMod val="60000"/>
                    <a:lumOff val="40000"/>
                  </a:schemeClr>
                </a:solidFill>
                <a:latin typeface="Avenir Next LT Pro" panose="020B0504020202020204"/>
              </a:rPr>
              <a:t>(RAPPEL)</a:t>
            </a:r>
            <a:endParaRPr lang="fr-BE" sz="2800" dirty="0">
              <a:solidFill>
                <a:schemeClr val="tx2">
                  <a:lumMod val="60000"/>
                  <a:lumOff val="40000"/>
                </a:schemeClr>
              </a:solidFill>
              <a:latin typeface="Avenir Next LT Pro" panose="020B0504020202020204"/>
            </a:endParaRPr>
          </a:p>
        </p:txBody>
      </p:sp>
      <p:sp>
        <p:nvSpPr>
          <p:cNvPr id="25" name="Espace réservé du contenu 2"/>
          <p:cNvSpPr txBox="1">
            <a:spLocks/>
          </p:cNvSpPr>
          <p:nvPr/>
        </p:nvSpPr>
        <p:spPr>
          <a:xfrm>
            <a:off x="838199" y="1077448"/>
            <a:ext cx="10515600" cy="4787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p:txBody>
      </p:sp>
      <p:sp>
        <p:nvSpPr>
          <p:cNvPr id="26" name="Espace réservé du contenu 2"/>
          <p:cNvSpPr txBox="1">
            <a:spLocks/>
          </p:cNvSpPr>
          <p:nvPr/>
        </p:nvSpPr>
        <p:spPr>
          <a:xfrm>
            <a:off x="341566" y="1631446"/>
            <a:ext cx="11012234" cy="48440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200150" lvl="2" indent="-285750" algn="just">
              <a:buFont typeface="Arial" panose="020B0604020202020204" pitchFamily="34" charset="0"/>
              <a:buChar char="•"/>
            </a:pPr>
            <a:r>
              <a:rPr lang="fr-FR" sz="1400" dirty="0"/>
              <a:t>La loi-cadre </a:t>
            </a:r>
            <a:r>
              <a:rPr lang="fr-FR" sz="1400" dirty="0" smtClean="0"/>
              <a:t>(1976) : l’instrument </a:t>
            </a:r>
            <a:r>
              <a:rPr lang="fr-FR" sz="1400" dirty="0"/>
              <a:t>légal </a:t>
            </a:r>
            <a:r>
              <a:rPr lang="fr-FR" sz="1400" dirty="0" smtClean="0"/>
              <a:t>devant permettre de </a:t>
            </a:r>
            <a:r>
              <a:rPr lang="fr-FR" sz="1400" dirty="0"/>
              <a:t>réglementer </a:t>
            </a:r>
            <a:r>
              <a:rPr lang="fr-FR" sz="1400" dirty="0" smtClean="0"/>
              <a:t>un ensemble </a:t>
            </a:r>
            <a:r>
              <a:rPr lang="fr-FR" sz="1400" dirty="0" smtClean="0"/>
              <a:t>de </a:t>
            </a:r>
            <a:r>
              <a:rPr lang="fr-FR" sz="1400" dirty="0" smtClean="0"/>
              <a:t>professions </a:t>
            </a:r>
            <a:r>
              <a:rPr lang="fr-FR" sz="1400" dirty="0"/>
              <a:t>prestataires de </a:t>
            </a:r>
            <a:r>
              <a:rPr lang="fr-FR" sz="1400" dirty="0" smtClean="0"/>
              <a:t>services.</a:t>
            </a:r>
            <a:endParaRPr lang="en-GB" sz="1400" dirty="0" smtClean="0"/>
          </a:p>
          <a:p>
            <a:pPr marL="1200150" lvl="2" indent="-285750" algn="just">
              <a:buFont typeface="Arial" panose="020B0604020202020204" pitchFamily="34" charset="0"/>
              <a:buChar char="•"/>
            </a:pPr>
            <a:r>
              <a:rPr lang="fr-FR" sz="1400" dirty="0" smtClean="0"/>
              <a:t>La </a:t>
            </a:r>
            <a:r>
              <a:rPr lang="fr-FR" sz="1400" dirty="0"/>
              <a:t>nécessité d’une réglementation : les objectifs du législateur pour assainir la profession d’agent immobilier. </a:t>
            </a:r>
            <a:endParaRPr lang="en-GB" sz="1400" dirty="0" smtClean="0"/>
          </a:p>
          <a:p>
            <a:pPr marL="1200150" lvl="2" indent="-285750" algn="just">
              <a:buFont typeface="Arial" panose="020B0604020202020204" pitchFamily="34" charset="0"/>
              <a:buChar char="•"/>
            </a:pPr>
            <a:r>
              <a:rPr lang="fr-FR" sz="1400" dirty="0" smtClean="0"/>
              <a:t>La </a:t>
            </a:r>
            <a:r>
              <a:rPr lang="fr-FR" sz="1400" dirty="0"/>
              <a:t>réglementation d’une profession passe aussi par l’établissement d’une déontologie.</a:t>
            </a:r>
            <a:endParaRPr lang="en-GB" sz="1400" dirty="0"/>
          </a:p>
          <a:p>
            <a:pPr lvl="3" algn="just"/>
            <a:r>
              <a:rPr lang="fr-FR" sz="1400" i="1" dirty="0" smtClean="0"/>
              <a:t>-En </a:t>
            </a:r>
            <a:r>
              <a:rPr lang="fr-FR" sz="1400" i="1" dirty="0"/>
              <a:t>quoi consiste la déontologie : les « règles du jeu »</a:t>
            </a:r>
            <a:endParaRPr lang="en-GB" sz="1400" dirty="0"/>
          </a:p>
          <a:p>
            <a:pPr lvl="3" algn="just"/>
            <a:r>
              <a:rPr lang="fr-FR" sz="1400" i="1" dirty="0"/>
              <a:t>-</a:t>
            </a:r>
            <a:r>
              <a:rPr lang="fr-FR" sz="1400" i="1" dirty="0" smtClean="0"/>
              <a:t>Les </a:t>
            </a:r>
            <a:r>
              <a:rPr lang="fr-FR" sz="1400" i="1" dirty="0"/>
              <a:t>limites de la déontologie : elle ne concerne que les « professionnels ». </a:t>
            </a:r>
            <a:endParaRPr lang="en-GB" sz="1400" dirty="0"/>
          </a:p>
          <a:p>
            <a:pPr lvl="3" algn="just"/>
            <a:r>
              <a:rPr lang="fr-FR" sz="1400" i="1" dirty="0" smtClean="0"/>
              <a:t>-Les </a:t>
            </a:r>
            <a:r>
              <a:rPr lang="fr-FR" sz="1400" i="1" dirty="0"/>
              <a:t>conséquences pratiques des limites à l’opposabilité des règles déontologiques.</a:t>
            </a:r>
            <a:endParaRPr lang="en-GB" sz="1400" dirty="0"/>
          </a:p>
          <a:p>
            <a:pPr marL="1200150" lvl="2" indent="-285750" algn="just">
              <a:buFont typeface="Arial" panose="020B0604020202020204" pitchFamily="34" charset="0"/>
              <a:buChar char="•"/>
            </a:pPr>
            <a:r>
              <a:rPr lang="fr-FR" sz="1400" dirty="0"/>
              <a:t>Le dépôt de la requête à l’initiative des unions professionnelles : la procédure visant la protection et la réglementation de la profession</a:t>
            </a:r>
            <a:endParaRPr lang="en-GB" sz="1400" dirty="0"/>
          </a:p>
          <a:p>
            <a:pPr marL="1200150" lvl="2" indent="-285750" algn="just">
              <a:buFont typeface="Arial" panose="020B0604020202020204" pitchFamily="34" charset="0"/>
              <a:buChar char="•"/>
            </a:pPr>
            <a:r>
              <a:rPr lang="fr-FR" sz="1400" dirty="0"/>
              <a:t>L’arrêté royal du 6 septembre 1993 </a:t>
            </a:r>
            <a:r>
              <a:rPr lang="fr-FR" sz="1400" dirty="0" smtClean="0"/>
              <a:t>: protection </a:t>
            </a:r>
            <a:r>
              <a:rPr lang="fr-FR" sz="1400" dirty="0"/>
              <a:t>du titre professionnel et </a:t>
            </a:r>
            <a:r>
              <a:rPr lang="fr-FR" sz="1400" dirty="0" smtClean="0"/>
              <a:t>de l'exercice </a:t>
            </a:r>
            <a:r>
              <a:rPr lang="fr-FR" sz="1400" dirty="0"/>
              <a:t>de la profession d’agent </a:t>
            </a:r>
            <a:r>
              <a:rPr lang="fr-FR" sz="1400" dirty="0" smtClean="0"/>
              <a:t>immobilier</a:t>
            </a:r>
          </a:p>
          <a:p>
            <a:pPr marL="1200150" lvl="2" indent="-285750" algn="just">
              <a:buFont typeface="Arial" panose="020B0604020202020204" pitchFamily="34" charset="0"/>
              <a:buChar char="•"/>
            </a:pPr>
            <a:r>
              <a:rPr lang="fr-FR" sz="1400" dirty="0" smtClean="0"/>
              <a:t>Loi </a:t>
            </a:r>
            <a:r>
              <a:rPr lang="fr-FR" sz="1400" dirty="0"/>
              <a:t>du 11 février 2013 organisant la profession d’agent immobilier </a:t>
            </a:r>
            <a:r>
              <a:rPr lang="fr-FR" sz="1400" dirty="0" smtClean="0"/>
              <a:t>: « virage légal pour une </a:t>
            </a:r>
            <a:r>
              <a:rPr lang="fr-FR" sz="1400" dirty="0"/>
              <a:t>profession en pleine </a:t>
            </a:r>
            <a:r>
              <a:rPr lang="fr-FR" sz="1400" dirty="0" smtClean="0"/>
              <a:t>mutation »</a:t>
            </a:r>
            <a:endParaRPr lang="en-GB" sz="1400" dirty="0"/>
          </a:p>
          <a:p>
            <a:pPr lvl="3" algn="just"/>
            <a:r>
              <a:rPr lang="fr-FR" sz="1400" i="1" dirty="0" smtClean="0"/>
              <a:t>-Des </a:t>
            </a:r>
            <a:r>
              <a:rPr lang="fr-FR" sz="1400" i="1" dirty="0"/>
              <a:t>métiers différents ? : intermédiaire, syndic et régisseur.</a:t>
            </a:r>
            <a:endParaRPr lang="en-GB" sz="1400" dirty="0"/>
          </a:p>
          <a:p>
            <a:pPr lvl="3" algn="just"/>
            <a:r>
              <a:rPr lang="fr-FR" sz="1400" i="1" dirty="0" smtClean="0"/>
              <a:t>-un </a:t>
            </a:r>
            <a:r>
              <a:rPr lang="fr-FR" sz="1400" i="1" dirty="0"/>
              <a:t>tableau des agents immobiliers et une liste de stagiaires scindés en deux colonnes, l'une reprenant les agents immobiliers intermédiaires, l'autre reprenant les agents immobiliers </a:t>
            </a:r>
            <a:r>
              <a:rPr lang="fr-FR" sz="1400" i="1" dirty="0" smtClean="0"/>
              <a:t>syndics  - quid des régisseurs -</a:t>
            </a:r>
            <a:endParaRPr lang="en-GB" sz="1400" dirty="0"/>
          </a:p>
          <a:p>
            <a:pPr lvl="3" algn="just"/>
            <a:r>
              <a:rPr lang="fr-FR" sz="1400" i="1" dirty="0" smtClean="0"/>
              <a:t>-Les </a:t>
            </a:r>
            <a:r>
              <a:rPr lang="fr-FR" sz="1400" i="1" dirty="0"/>
              <a:t>agents immobiliers intermédiaires, les agents immobiliers syndic et les agents immobiliers régisseurs sont soumis à des obligations de formation et à des contrôles particuliers</a:t>
            </a:r>
            <a:endParaRPr lang="en-GB" sz="1400" dirty="0"/>
          </a:p>
          <a:p>
            <a:pPr lvl="3" algn="just"/>
            <a:r>
              <a:rPr lang="fr-FR" sz="1400" i="1" dirty="0" smtClean="0"/>
              <a:t>-L’exercice </a:t>
            </a:r>
            <a:r>
              <a:rPr lang="fr-FR" sz="1400" i="1" dirty="0"/>
              <a:t>de l’activité en personne physique ou dans le cadre d’une personne morale : nouvelles obligations</a:t>
            </a:r>
            <a:endParaRPr lang="en-GB" sz="1400" dirty="0"/>
          </a:p>
          <a:p>
            <a:pPr lvl="3" algn="just"/>
            <a:r>
              <a:rPr lang="fr-FR" sz="1400" i="1" dirty="0" smtClean="0"/>
              <a:t>-Lorsqu'ils </a:t>
            </a:r>
            <a:r>
              <a:rPr lang="fr-FR" sz="1400" i="1" dirty="0"/>
              <a:t>exercent leur activité au sein d'une personne morale, les agents immobiliers intermédiaires, les agents immobiliers syndics et les agents immobiliers régisseurs sont également soumis à des exigences en termes de capital minimal et autres obligations </a:t>
            </a:r>
            <a:r>
              <a:rPr lang="fr-FR" sz="1400" i="1" dirty="0" smtClean="0"/>
              <a:t>légales</a:t>
            </a:r>
          </a:p>
          <a:p>
            <a:pPr lvl="3" algn="just"/>
            <a:r>
              <a:rPr lang="fr-FR" sz="1400" i="1" dirty="0" smtClean="0"/>
              <a:t>-La carte professionnelle européenne : la profession règlementée face à la libre circulation des personnes</a:t>
            </a:r>
            <a:endParaRPr lang="en-GB" sz="1400" dirty="0"/>
          </a:p>
        </p:txBody>
      </p:sp>
    </p:spTree>
    <p:extLst>
      <p:ext uri="{BB962C8B-B14F-4D97-AF65-F5344CB8AC3E}">
        <p14:creationId xmlns:p14="http://schemas.microsoft.com/office/powerpoint/2010/main" val="92456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39969"/>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a:t>Le Bureau</a:t>
            </a:r>
            <a:endParaRPr lang="fr-FR"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431117"/>
            <a:ext cx="10335859" cy="646331"/>
          </a:xfrm>
          <a:prstGeom prst="rect">
            <a:avLst/>
          </a:prstGeom>
          <a:solidFill>
            <a:schemeClr val="bg1">
              <a:lumMod val="95000"/>
            </a:schemeClr>
          </a:solidFill>
        </p:spPr>
        <p:txBody>
          <a:bodyPr wrap="square" rtlCol="0">
            <a:spAutoFit/>
          </a:bodyPr>
          <a:lstStyle/>
          <a:p>
            <a:r>
              <a:rPr lang="fr-BE" sz="3600" dirty="0" smtClean="0">
                <a:solidFill>
                  <a:schemeClr val="tx1">
                    <a:lumMod val="95000"/>
                    <a:lumOff val="5000"/>
                  </a:schemeClr>
                </a:solidFill>
                <a:latin typeface="Avenir Next LT Pro" panose="020B0504020202020204"/>
              </a:rPr>
              <a:t>LE ROLE DE L’IPI</a:t>
            </a:r>
            <a:endParaRPr lang="fr-BE" sz="3600" dirty="0">
              <a:solidFill>
                <a:schemeClr val="tx1">
                  <a:lumMod val="95000"/>
                  <a:lumOff val="5000"/>
                </a:schemeClr>
              </a:solidFill>
              <a:latin typeface="Avenir Next LT Pro" panose="020B0504020202020204"/>
            </a:endParaRPr>
          </a:p>
        </p:txBody>
      </p:sp>
      <p:sp>
        <p:nvSpPr>
          <p:cNvPr id="25" name="Espace réservé du contenu 2"/>
          <p:cNvSpPr txBox="1">
            <a:spLocks/>
          </p:cNvSpPr>
          <p:nvPr/>
        </p:nvSpPr>
        <p:spPr>
          <a:xfrm>
            <a:off x="838199" y="1077448"/>
            <a:ext cx="10515600" cy="4787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p:txBody>
      </p:sp>
      <p:sp>
        <p:nvSpPr>
          <p:cNvPr id="26" name="Espace réservé du contenu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BE" dirty="0"/>
              <a:t>- </a:t>
            </a:r>
            <a:r>
              <a:rPr lang="fr-BE" dirty="0" smtClean="0"/>
              <a:t>L’IPI trouve son existence du fait de la loi</a:t>
            </a:r>
          </a:p>
          <a:p>
            <a:pPr algn="l"/>
            <a:r>
              <a:rPr lang="fr-BE" dirty="0" smtClean="0"/>
              <a:t>- </a:t>
            </a:r>
            <a:r>
              <a:rPr lang="fr-BE" dirty="0" smtClean="0"/>
              <a:t>L’IPI </a:t>
            </a:r>
            <a:r>
              <a:rPr lang="fr-BE" dirty="0"/>
              <a:t>en sa qualité d’institut professionnel assure à la fois:</a:t>
            </a:r>
          </a:p>
          <a:p>
            <a:pPr lvl="1" algn="l"/>
            <a:r>
              <a:rPr lang="fr-BE" dirty="0"/>
              <a:t>L’organisation </a:t>
            </a:r>
          </a:p>
          <a:p>
            <a:pPr lvl="1" algn="l"/>
            <a:r>
              <a:rPr lang="fr-BE" dirty="0"/>
              <a:t>et</a:t>
            </a:r>
          </a:p>
          <a:p>
            <a:pPr lvl="1" algn="l"/>
            <a:r>
              <a:rPr lang="fr-BE" dirty="0"/>
              <a:t>Le fonctionnement de la profession réglementée</a:t>
            </a:r>
          </a:p>
          <a:p>
            <a:pPr algn="l"/>
            <a:r>
              <a:rPr lang="fr-BE" dirty="0"/>
              <a:t>- et ce au travers de ses différents organes</a:t>
            </a:r>
          </a:p>
          <a:p>
            <a:pPr algn="l"/>
            <a:r>
              <a:rPr lang="fr-BE" dirty="0" smtClean="0"/>
              <a:t>- organes composés (</a:t>
            </a:r>
            <a:r>
              <a:rPr lang="fr-BE" dirty="0"/>
              <a:t>sauf exception) </a:t>
            </a:r>
            <a:r>
              <a:rPr lang="fr-BE" dirty="0" smtClean="0"/>
              <a:t>d’agents </a:t>
            </a:r>
            <a:r>
              <a:rPr lang="fr-BE" dirty="0"/>
              <a:t>immobiliers agréés élus</a:t>
            </a:r>
          </a:p>
          <a:p>
            <a:endParaRPr lang="fr-BE" dirty="0" smtClean="0"/>
          </a:p>
          <a:p>
            <a:r>
              <a:rPr lang="fr-BE" dirty="0" smtClean="0">
                <a:solidFill>
                  <a:srgbClr val="558ED5"/>
                </a:solidFill>
              </a:rPr>
              <a:t>La </a:t>
            </a:r>
            <a:r>
              <a:rPr lang="fr-BE" dirty="0">
                <a:solidFill>
                  <a:srgbClr val="558ED5"/>
                </a:solidFill>
              </a:rPr>
              <a:t>« profession » </a:t>
            </a:r>
            <a:r>
              <a:rPr lang="fr-BE" dirty="0" smtClean="0">
                <a:solidFill>
                  <a:srgbClr val="558ED5"/>
                </a:solidFill>
              </a:rPr>
              <a:t>d’agent immobilier est </a:t>
            </a:r>
            <a:r>
              <a:rPr lang="fr-BE" dirty="0">
                <a:solidFill>
                  <a:srgbClr val="558ED5"/>
                </a:solidFill>
              </a:rPr>
              <a:t>donc en principe entre les mains des professionnels</a:t>
            </a:r>
          </a:p>
          <a:p>
            <a:endParaRPr lang="en-GB" dirty="0"/>
          </a:p>
        </p:txBody>
      </p:sp>
      <p:sp>
        <p:nvSpPr>
          <p:cNvPr id="2" name="Flèche vers le bas 1"/>
          <p:cNvSpPr/>
          <p:nvPr/>
        </p:nvSpPr>
        <p:spPr>
          <a:xfrm>
            <a:off x="5137525" y="4724347"/>
            <a:ext cx="1933787" cy="39449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806233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a:t>Le Bureau</a:t>
            </a:r>
            <a:endParaRPr lang="fr-FR"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431117"/>
            <a:ext cx="10335859" cy="1200329"/>
          </a:xfrm>
          <a:prstGeom prst="rect">
            <a:avLst/>
          </a:prstGeom>
          <a:solidFill>
            <a:schemeClr val="bg1">
              <a:lumMod val="95000"/>
            </a:schemeClr>
          </a:solidFill>
        </p:spPr>
        <p:txBody>
          <a:bodyPr wrap="square" rtlCol="0">
            <a:spAutoFit/>
          </a:bodyPr>
          <a:lstStyle/>
          <a:p>
            <a:r>
              <a:rPr lang="fr-BE" sz="3600" dirty="0"/>
              <a:t>ENTRE AUTONOMIE DE FONCTIONNEMENT ET TUTELLE DU MINISTRE DES CLASSES MOYENNES</a:t>
            </a:r>
            <a:endParaRPr lang="fr-BE" sz="3600" dirty="0">
              <a:solidFill>
                <a:schemeClr val="tx1">
                  <a:lumMod val="95000"/>
                  <a:lumOff val="5000"/>
                </a:schemeClr>
              </a:solidFill>
              <a:latin typeface="Avenir Next LT Pro" panose="020B0504020202020204"/>
            </a:endParaRPr>
          </a:p>
        </p:txBody>
      </p:sp>
      <p:sp>
        <p:nvSpPr>
          <p:cNvPr id="25" name="Espace réservé du contenu 2"/>
          <p:cNvSpPr txBox="1">
            <a:spLocks/>
          </p:cNvSpPr>
          <p:nvPr/>
        </p:nvSpPr>
        <p:spPr>
          <a:xfrm>
            <a:off x="838199" y="1077448"/>
            <a:ext cx="10515600" cy="4787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p:txBody>
      </p:sp>
      <p:sp>
        <p:nvSpPr>
          <p:cNvPr id="26" name="Espace réservé du contenu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2"/>
            <a:r>
              <a:rPr lang="fr-FR" b="1" dirty="0" smtClean="0"/>
              <a:t>AUTONOMIE DE FONCTIONNEMENT </a:t>
            </a:r>
          </a:p>
          <a:p>
            <a:pPr lvl="2"/>
            <a:endParaRPr lang="fr-FR" b="1" dirty="0" smtClean="0"/>
          </a:p>
          <a:p>
            <a:pPr lvl="2" algn="l">
              <a:buFontTx/>
              <a:buChar char="-"/>
            </a:pPr>
            <a:r>
              <a:rPr lang="fr-FR" dirty="0" smtClean="0"/>
              <a:t>Sur le plan financier (sur base des cotisations)</a:t>
            </a:r>
          </a:p>
          <a:p>
            <a:pPr lvl="2" algn="l">
              <a:buFontTx/>
              <a:buChar char="-"/>
            </a:pPr>
            <a:r>
              <a:rPr lang="fr-FR" dirty="0" smtClean="0"/>
              <a:t>Pour la définition des règles professionnelles et déontologiques</a:t>
            </a:r>
          </a:p>
          <a:p>
            <a:pPr lvl="2" algn="l">
              <a:buFontTx/>
              <a:buChar char="-"/>
            </a:pPr>
            <a:r>
              <a:rPr lang="fr-FR" dirty="0" smtClean="0"/>
              <a:t>Pour le fonctionnement interne de l’IPI </a:t>
            </a:r>
          </a:p>
          <a:p>
            <a:pPr lvl="2" algn="l">
              <a:buFontTx/>
              <a:buChar char="-"/>
            </a:pPr>
            <a:r>
              <a:rPr lang="fr-FR" dirty="0" smtClean="0"/>
              <a:t>Pour la défense de la profession réglementée</a:t>
            </a:r>
          </a:p>
          <a:p>
            <a:pPr lvl="2" algn="l">
              <a:buFontTx/>
              <a:buChar char="-"/>
            </a:pPr>
            <a:r>
              <a:rPr lang="fr-FR" dirty="0" smtClean="0"/>
              <a:t>Pour la mise en œuvre des actions en justice</a:t>
            </a:r>
          </a:p>
          <a:p>
            <a:pPr lvl="2"/>
            <a:r>
              <a:rPr lang="fr-FR" dirty="0" smtClean="0"/>
              <a:t>(…)</a:t>
            </a:r>
          </a:p>
          <a:p>
            <a:pPr lvl="2"/>
            <a:r>
              <a:rPr lang="fr-FR" b="1" dirty="0" smtClean="0">
                <a:solidFill>
                  <a:srgbClr val="558ED5"/>
                </a:solidFill>
              </a:rPr>
              <a:t>Mais limite à cette </a:t>
            </a:r>
            <a:r>
              <a:rPr lang="fr-FR" b="1" dirty="0" smtClean="0">
                <a:solidFill>
                  <a:srgbClr val="558ED5"/>
                </a:solidFill>
              </a:rPr>
              <a:t>autonomie</a:t>
            </a:r>
            <a:endParaRPr lang="fr-FR" dirty="0" smtClean="0">
              <a:solidFill>
                <a:srgbClr val="558ED5"/>
              </a:solidFill>
            </a:endParaRPr>
          </a:p>
          <a:p>
            <a:pPr lvl="2" algn="l"/>
            <a:r>
              <a:rPr lang="fr-FR" dirty="0" smtClean="0"/>
              <a:t>- </a:t>
            </a:r>
            <a:r>
              <a:rPr lang="fr-FR" dirty="0" smtClean="0"/>
              <a:t>le </a:t>
            </a:r>
            <a:r>
              <a:rPr lang="fr-FR" dirty="0" smtClean="0"/>
              <a:t>rôle du commissaire du gouvernement et la « tutelle » du Ministre des classes moyennes</a:t>
            </a:r>
          </a:p>
          <a:p>
            <a:pPr lvl="3" algn="l">
              <a:buFontTx/>
              <a:buChar char="-"/>
            </a:pPr>
            <a:r>
              <a:rPr lang="fr-FR" dirty="0" smtClean="0"/>
              <a:t>Droit de véto à l’encontre des décisions du Conseil national - Recours suspensif </a:t>
            </a:r>
          </a:p>
          <a:p>
            <a:pPr lvl="3" algn="l">
              <a:buFontTx/>
              <a:buChar char="-"/>
            </a:pPr>
            <a:r>
              <a:rPr lang="fr-FR" dirty="0" smtClean="0"/>
              <a:t>Droit de convocation du Bureau</a:t>
            </a:r>
          </a:p>
          <a:p>
            <a:endParaRPr lang="en-GB" dirty="0"/>
          </a:p>
        </p:txBody>
      </p:sp>
      <p:sp>
        <p:nvSpPr>
          <p:cNvPr id="2" name="Flèche droite 1"/>
          <p:cNvSpPr/>
          <p:nvPr/>
        </p:nvSpPr>
        <p:spPr>
          <a:xfrm>
            <a:off x="3170569" y="1883356"/>
            <a:ext cx="1546167" cy="2961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09242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5B0693-90FC-4A2F-ACCF-EFE9B7A642D5}"/>
              </a:ext>
            </a:extLst>
          </p:cNvPr>
          <p:cNvSpPr/>
          <p:nvPr/>
        </p:nvSpPr>
        <p:spPr>
          <a:xfrm>
            <a:off x="0" y="-59213"/>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a:t>Le Bureau</a:t>
            </a:r>
            <a:endParaRPr lang="fr-FR" dirty="0"/>
          </a:p>
        </p:txBody>
      </p:sp>
      <p:pic>
        <p:nvPicPr>
          <p:cNvPr id="8" name="Image 7" descr="Une image contenant assis, noir, blanc, ordinateur&#10;&#10;Description générée automatiquement">
            <a:extLst>
              <a:ext uri="{FF2B5EF4-FFF2-40B4-BE49-F238E27FC236}">
                <a16:creationId xmlns:a16="http://schemas.microsoft.com/office/drawing/2014/main" xmlns=""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a16="http://schemas.microsoft.com/office/drawing/2014/main" xmlns=""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a16="http://schemas.microsoft.com/office/drawing/2014/main" xmlns="" id="{1BF0A7D5-62ED-42B2-8E7C-DEEBED82DB92}"/>
              </a:ext>
            </a:extLst>
          </p:cNvPr>
          <p:cNvSpPr txBox="1"/>
          <p:nvPr/>
        </p:nvSpPr>
        <p:spPr>
          <a:xfrm>
            <a:off x="341566" y="394957"/>
            <a:ext cx="10335859" cy="646331"/>
          </a:xfrm>
          <a:prstGeom prst="rect">
            <a:avLst/>
          </a:prstGeom>
          <a:solidFill>
            <a:schemeClr val="bg1">
              <a:lumMod val="95000"/>
            </a:schemeClr>
          </a:solidFill>
        </p:spPr>
        <p:txBody>
          <a:bodyPr wrap="square" rtlCol="0">
            <a:spAutoFit/>
          </a:bodyPr>
          <a:lstStyle/>
          <a:p>
            <a:endParaRPr lang="fr-BE" sz="3600" dirty="0">
              <a:solidFill>
                <a:schemeClr val="tx1">
                  <a:lumMod val="95000"/>
                  <a:lumOff val="5000"/>
                </a:schemeClr>
              </a:solidFill>
              <a:latin typeface="Avenir Next LT Pro" panose="020B0504020202020204"/>
            </a:endParaRPr>
          </a:p>
        </p:txBody>
      </p:sp>
      <p:graphicFrame>
        <p:nvGraphicFramePr>
          <p:cNvPr id="24" name="Espace réservé du contenu 3"/>
          <p:cNvGraphicFramePr>
            <a:graphicFrameLocks/>
          </p:cNvGraphicFramePr>
          <p:nvPr>
            <p:extLst>
              <p:ext uri="{D42A27DB-BD31-4B8C-83A1-F6EECF244321}">
                <p14:modId xmlns:p14="http://schemas.microsoft.com/office/powerpoint/2010/main" val="3433929967"/>
              </p:ext>
            </p:extLst>
          </p:nvPr>
        </p:nvGraphicFramePr>
        <p:xfrm>
          <a:off x="838200" y="1342418"/>
          <a:ext cx="10515600" cy="4675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ZoneTexte 1"/>
          <p:cNvSpPr txBox="1"/>
          <p:nvPr/>
        </p:nvSpPr>
        <p:spPr>
          <a:xfrm>
            <a:off x="731183" y="3483123"/>
            <a:ext cx="2328242" cy="369332"/>
          </a:xfrm>
          <a:prstGeom prst="rect">
            <a:avLst/>
          </a:prstGeom>
          <a:solidFill>
            <a:srgbClr val="FF6600"/>
          </a:solidFill>
        </p:spPr>
        <p:txBody>
          <a:bodyPr wrap="square" rtlCol="0">
            <a:spAutoFit/>
          </a:bodyPr>
          <a:lstStyle/>
          <a:p>
            <a:r>
              <a:rPr lang="fr-FR" dirty="0" smtClean="0"/>
              <a:t>MINISTRE DE TUTELLE</a:t>
            </a:r>
            <a:endParaRPr lang="fr-FR" dirty="0"/>
          </a:p>
        </p:txBody>
      </p:sp>
      <p:sp>
        <p:nvSpPr>
          <p:cNvPr id="7" name="ZoneTexte 6"/>
          <p:cNvSpPr txBox="1"/>
          <p:nvPr/>
        </p:nvSpPr>
        <p:spPr>
          <a:xfrm>
            <a:off x="1029430" y="5186197"/>
            <a:ext cx="1722129" cy="646331"/>
          </a:xfrm>
          <a:prstGeom prst="rect">
            <a:avLst/>
          </a:prstGeom>
          <a:solidFill>
            <a:srgbClr val="EA8C00"/>
          </a:solidFill>
        </p:spPr>
        <p:txBody>
          <a:bodyPr wrap="square" rtlCol="0">
            <a:spAutoFit/>
          </a:bodyPr>
          <a:lstStyle/>
          <a:p>
            <a:r>
              <a:rPr lang="fr-FR" dirty="0" smtClean="0"/>
              <a:t>Commissaire du gouvernement</a:t>
            </a:r>
            <a:endParaRPr lang="fr-FR" dirty="0"/>
          </a:p>
        </p:txBody>
      </p:sp>
      <p:cxnSp>
        <p:nvCxnSpPr>
          <p:cNvPr id="14" name="Connecteur droit avec flèche 13"/>
          <p:cNvCxnSpPr>
            <a:stCxn id="7" idx="3"/>
          </p:cNvCxnSpPr>
          <p:nvPr/>
        </p:nvCxnSpPr>
        <p:spPr>
          <a:xfrm flipV="1">
            <a:off x="2751559" y="5089978"/>
            <a:ext cx="2684211" cy="419385"/>
          </a:xfrm>
          <a:prstGeom prst="straightConnector1">
            <a:avLst/>
          </a:prstGeom>
          <a:ln w="57150" cmpd="sng">
            <a:solidFill>
              <a:srgbClr val="E65A22"/>
            </a:solidFill>
            <a:tailEnd type="arrow"/>
          </a:ln>
        </p:spPr>
        <p:style>
          <a:lnRef idx="2">
            <a:schemeClr val="accent1"/>
          </a:lnRef>
          <a:fillRef idx="0">
            <a:schemeClr val="accent1"/>
          </a:fillRef>
          <a:effectRef idx="1">
            <a:schemeClr val="accent1"/>
          </a:effectRef>
          <a:fontRef idx="minor">
            <a:schemeClr val="tx1"/>
          </a:fontRef>
        </p:style>
      </p:cxnSp>
      <p:sp>
        <p:nvSpPr>
          <p:cNvPr id="16" name="ZoneTexte 15"/>
          <p:cNvSpPr txBox="1"/>
          <p:nvPr/>
        </p:nvSpPr>
        <p:spPr>
          <a:xfrm>
            <a:off x="3983023" y="692775"/>
            <a:ext cx="4358237" cy="646331"/>
          </a:xfrm>
          <a:prstGeom prst="rect">
            <a:avLst/>
          </a:prstGeom>
          <a:noFill/>
          <a:ln w="38100" cmpd="sng">
            <a:solidFill>
              <a:schemeClr val="tx1"/>
            </a:solidFill>
          </a:ln>
        </p:spPr>
        <p:txBody>
          <a:bodyPr wrap="square" rtlCol="0">
            <a:spAutoFit/>
          </a:bodyPr>
          <a:lstStyle/>
          <a:p>
            <a:pPr algn="ctr"/>
            <a:r>
              <a:rPr lang="fr-FR" dirty="0" smtClean="0"/>
              <a:t>INSTITUT PROFESSIONNEL DES AGENTS IMMOBILIERS</a:t>
            </a:r>
            <a:endParaRPr lang="fr-FR" dirty="0"/>
          </a:p>
        </p:txBody>
      </p:sp>
      <p:cxnSp>
        <p:nvCxnSpPr>
          <p:cNvPr id="18" name="Connecteur droit avec flèche 17"/>
          <p:cNvCxnSpPr>
            <a:endCxn id="7" idx="0"/>
          </p:cNvCxnSpPr>
          <p:nvPr/>
        </p:nvCxnSpPr>
        <p:spPr>
          <a:xfrm flipH="1">
            <a:off x="1890495" y="3848755"/>
            <a:ext cx="4809" cy="1337442"/>
          </a:xfrm>
          <a:prstGeom prst="straightConnector1">
            <a:avLst/>
          </a:prstGeom>
          <a:ln w="57150" cmpd="sng">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4708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7219</TotalTime>
  <Words>2434</Words>
  <Application>Microsoft Macintosh PowerPoint</Application>
  <PresentationFormat>Personnalisé</PresentationFormat>
  <Paragraphs>476</Paragraphs>
  <Slides>40</Slides>
  <Notes>0</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déroulement de l’audience disciplinaire </vt:lpstr>
      <vt:lpstr>Le déroulement de l’audience disciplinaire </vt:lpstr>
      <vt:lpstr>Le prononcé de la décision </vt:lpstr>
      <vt:lpstr>Les sanctions disciplinaires</vt:lpstr>
      <vt:lpstr>Les sanctions disciplinaires</vt:lpstr>
      <vt:lpstr>Les recours : l’opposition</vt:lpstr>
      <vt:lpstr>Les recours : l’appel</vt:lpstr>
      <vt:lpstr>Les recours : la Cassation</vt:lpstr>
      <vt:lpstr>La demande de réhabilitation</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Jonathan Delhez</dc:creator>
  <cp:lastModifiedBy>MARC TORDOIR</cp:lastModifiedBy>
  <cp:revision>601</cp:revision>
  <cp:lastPrinted>2020-11-15T13:25:15Z</cp:lastPrinted>
  <dcterms:created xsi:type="dcterms:W3CDTF">2020-03-24T18:27:47Z</dcterms:created>
  <dcterms:modified xsi:type="dcterms:W3CDTF">2020-11-15T13:54:40Z</dcterms:modified>
</cp:coreProperties>
</file>