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83"/>
  </p:notesMasterIdLst>
  <p:sldIdLst>
    <p:sldId id="256" r:id="rId5"/>
    <p:sldId id="267" r:id="rId6"/>
    <p:sldId id="258" r:id="rId7"/>
    <p:sldId id="259" r:id="rId8"/>
    <p:sldId id="352" r:id="rId9"/>
    <p:sldId id="276" r:id="rId10"/>
    <p:sldId id="284" r:id="rId11"/>
    <p:sldId id="351" r:id="rId12"/>
    <p:sldId id="353" r:id="rId13"/>
    <p:sldId id="354" r:id="rId14"/>
    <p:sldId id="296" r:id="rId15"/>
    <p:sldId id="275" r:id="rId16"/>
    <p:sldId id="283" r:id="rId17"/>
    <p:sldId id="297" r:id="rId18"/>
    <p:sldId id="274" r:id="rId19"/>
    <p:sldId id="298" r:id="rId20"/>
    <p:sldId id="270" r:id="rId21"/>
    <p:sldId id="282" r:id="rId22"/>
    <p:sldId id="299" r:id="rId23"/>
    <p:sldId id="273" r:id="rId24"/>
    <p:sldId id="281" r:id="rId25"/>
    <p:sldId id="300" r:id="rId26"/>
    <p:sldId id="301" r:id="rId27"/>
    <p:sldId id="272" r:id="rId28"/>
    <p:sldId id="280" r:id="rId29"/>
    <p:sldId id="271" r:id="rId30"/>
    <p:sldId id="290" r:id="rId31"/>
    <p:sldId id="302" r:id="rId32"/>
    <p:sldId id="291" r:id="rId33"/>
    <p:sldId id="278" r:id="rId34"/>
    <p:sldId id="269" r:id="rId35"/>
    <p:sldId id="277" r:id="rId36"/>
    <p:sldId id="286" r:id="rId37"/>
    <p:sldId id="304" r:id="rId38"/>
    <p:sldId id="303" r:id="rId39"/>
    <p:sldId id="305" r:id="rId40"/>
    <p:sldId id="311" r:id="rId41"/>
    <p:sldId id="313" r:id="rId42"/>
    <p:sldId id="355" r:id="rId43"/>
    <p:sldId id="307" r:id="rId44"/>
    <p:sldId id="308" r:id="rId45"/>
    <p:sldId id="309" r:id="rId46"/>
    <p:sldId id="348" r:id="rId47"/>
    <p:sldId id="310" r:id="rId48"/>
    <p:sldId id="316" r:id="rId49"/>
    <p:sldId id="317" r:id="rId50"/>
    <p:sldId id="347" r:id="rId51"/>
    <p:sldId id="318" r:id="rId52"/>
    <p:sldId id="319" r:id="rId53"/>
    <p:sldId id="356" r:id="rId54"/>
    <p:sldId id="315"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 id="337" r:id="rId73"/>
    <p:sldId id="338" r:id="rId74"/>
    <p:sldId id="339" r:id="rId75"/>
    <p:sldId id="340" r:id="rId76"/>
    <p:sldId id="341" r:id="rId77"/>
    <p:sldId id="342" r:id="rId78"/>
    <p:sldId id="343" r:id="rId79"/>
    <p:sldId id="344" r:id="rId80"/>
    <p:sldId id="349" r:id="rId81"/>
    <p:sldId id="346" r:id="rId8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 TORDOIR" initials="MT" lastIdx="0" clrIdx="0">
    <p:extLst>
      <p:ext uri="{19B8F6BF-5375-455C-9EA6-DF929625EA0E}">
        <p15:presenceInfo xmlns="" xmlns:p15="http://schemas.microsoft.com/office/powerpoint/2012/main" userId="S-1-5-21-1933533894-1083539037-1548708106-11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8C00"/>
    <a:srgbClr val="EC8D1C"/>
    <a:srgbClr val="E65A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55" autoAdjust="0"/>
  </p:normalViewPr>
  <p:slideViewPr>
    <p:cSldViewPr snapToGrid="0">
      <p:cViewPr varScale="1">
        <p:scale>
          <a:sx n="137" d="100"/>
          <a:sy n="137" d="100"/>
        </p:scale>
        <p:origin x="-328"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Relationship Id="rId76" Type="http://schemas.openxmlformats.org/officeDocument/2006/relationships/slide" Target="slides/slide72.xml"/><Relationship Id="rId77" Type="http://schemas.openxmlformats.org/officeDocument/2006/relationships/slide" Target="slides/slide73.xml"/><Relationship Id="rId78" Type="http://schemas.openxmlformats.org/officeDocument/2006/relationships/slide" Target="slides/slide74.xml"/><Relationship Id="rId79" Type="http://schemas.openxmlformats.org/officeDocument/2006/relationships/slide" Target="slides/slide7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80" Type="http://schemas.openxmlformats.org/officeDocument/2006/relationships/slide" Target="slides/slide76.xml"/><Relationship Id="rId81" Type="http://schemas.openxmlformats.org/officeDocument/2006/relationships/slide" Target="slides/slide77.xml"/><Relationship Id="rId82" Type="http://schemas.openxmlformats.org/officeDocument/2006/relationships/slide" Target="slides/slide78.xml"/><Relationship Id="rId83" Type="http://schemas.openxmlformats.org/officeDocument/2006/relationships/notesMaster" Target="notesMasters/notesMaster1.xml"/><Relationship Id="rId84" Type="http://schemas.openxmlformats.org/officeDocument/2006/relationships/printerSettings" Target="printerSettings/printerSettings1.bin"/><Relationship Id="rId85" Type="http://schemas.openxmlformats.org/officeDocument/2006/relationships/commentAuthors" Target="commentAuthors.xml"/><Relationship Id="rId86" Type="http://schemas.openxmlformats.org/officeDocument/2006/relationships/presProps" Target="presProps.xml"/><Relationship Id="rId87" Type="http://schemas.openxmlformats.org/officeDocument/2006/relationships/viewProps" Target="viewProps.xml"/><Relationship Id="rId88" Type="http://schemas.openxmlformats.org/officeDocument/2006/relationships/theme" Target="theme/theme1.xml"/><Relationship Id="rId8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175A8-F903-4FD5-8FF6-525113A7B79E}" type="datetimeFigureOut">
              <a:rPr lang="en-GB" smtClean="0"/>
              <a:t>8/01/21</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468067-991B-4C8F-BF6E-3805282A1D6C}" type="slidenum">
              <a:rPr lang="en-GB" smtClean="0"/>
              <a:t>‹#›</a:t>
            </a:fld>
            <a:endParaRPr lang="en-GB"/>
          </a:p>
        </p:txBody>
      </p:sp>
    </p:spTree>
    <p:extLst>
      <p:ext uri="{BB962C8B-B14F-4D97-AF65-F5344CB8AC3E}">
        <p14:creationId xmlns:p14="http://schemas.microsoft.com/office/powerpoint/2010/main" val="2145883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8F468067-991B-4C8F-BF6E-3805282A1D6C}" type="slidenum">
              <a:rPr lang="en-GB" smtClean="0"/>
              <a:t>12</a:t>
            </a:fld>
            <a:endParaRPr lang="en-GB"/>
          </a:p>
        </p:txBody>
      </p:sp>
    </p:spTree>
    <p:extLst>
      <p:ext uri="{BB962C8B-B14F-4D97-AF65-F5344CB8AC3E}">
        <p14:creationId xmlns:p14="http://schemas.microsoft.com/office/powerpoint/2010/main" val="2540647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F493116-7393-4AE3-ACC1-75EE2560433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 xmlns:a16="http://schemas.microsoft.com/office/drawing/2014/main" id="{ACDADD37-44A4-464A-B361-3B964D890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 xmlns:a16="http://schemas.microsoft.com/office/drawing/2014/main" id="{905D8AA2-006A-4317-BDF1-F1C6702C8776}"/>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5" name="Espace réservé du pied de page 4">
            <a:extLst>
              <a:ext uri="{FF2B5EF4-FFF2-40B4-BE49-F238E27FC236}">
                <a16:creationId xmlns="" xmlns:a16="http://schemas.microsoft.com/office/drawing/2014/main" id="{89D720A8-D0FD-4078-9D6F-8AE012D85371}"/>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2B096428-BD9C-470C-BB0B-AF232C948F71}"/>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79037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BC9A025-47DE-41FF-AB35-4BEB4897831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 xmlns:a16="http://schemas.microsoft.com/office/drawing/2014/main" id="{1782E0C3-EE18-45C5-B5F5-B1EC3B6B53B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57D2933E-DD02-44CC-B870-1F7367BD13C3}"/>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5" name="Espace réservé du pied de page 4">
            <a:extLst>
              <a:ext uri="{FF2B5EF4-FFF2-40B4-BE49-F238E27FC236}">
                <a16:creationId xmlns="" xmlns:a16="http://schemas.microsoft.com/office/drawing/2014/main" id="{96608CF8-DA3E-4F2A-84AA-A7D97FE7EBC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047FCDCC-8387-4A43-A074-F17DAB2D6510}"/>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15878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CE30A300-A203-423A-B60A-85F8CAC9AE7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 xmlns:a16="http://schemas.microsoft.com/office/drawing/2014/main" id="{C6456F2F-A404-4D11-9562-49F8823F3BA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C1FF12A3-3D3F-4C47-9CC5-B5D731638E99}"/>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5" name="Espace réservé du pied de page 4">
            <a:extLst>
              <a:ext uri="{FF2B5EF4-FFF2-40B4-BE49-F238E27FC236}">
                <a16:creationId xmlns="" xmlns:a16="http://schemas.microsoft.com/office/drawing/2014/main" id="{9E09ECC6-6EAB-4634-BC52-DA4A56AF53F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E27C1DA7-EBF6-488F-95EB-CB0E7A7F25CC}"/>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374343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59DD10A-4410-4457-8723-62193AC3714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901E8183-4A06-4DE3-8DD5-323CD4A6B5F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9DC82549-3E55-41EA-8B17-4493DC9A6EA4}"/>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5" name="Espace réservé du pied de page 4">
            <a:extLst>
              <a:ext uri="{FF2B5EF4-FFF2-40B4-BE49-F238E27FC236}">
                <a16:creationId xmlns="" xmlns:a16="http://schemas.microsoft.com/office/drawing/2014/main" id="{9688A7CA-76C6-4D48-87D3-028C22BB340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0466D06F-DDEC-467D-8E5D-22195C797DAE}"/>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62998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A9B0A37-ED9F-4031-94B9-C6954AEF14B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7E7B7ED7-0BD3-4AB5-8D75-875BC74D0B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C41D8846-8C7E-430F-A2F0-A8ECFE3CE46D}"/>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5" name="Espace réservé du pied de page 4">
            <a:extLst>
              <a:ext uri="{FF2B5EF4-FFF2-40B4-BE49-F238E27FC236}">
                <a16:creationId xmlns="" xmlns:a16="http://schemas.microsoft.com/office/drawing/2014/main" id="{194A1592-A9B4-4B0D-9D1A-4CADBDBA208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99F3A5DB-0CB9-49E9-A3B3-FCB0763A9887}"/>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49076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0349E57-65E2-4B0F-9B38-6D6674AD088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A2D2D486-533C-480B-A815-1D70D31B0A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 xmlns:a16="http://schemas.microsoft.com/office/drawing/2014/main" id="{6879BCE0-1D6A-4BA4-85DF-51B6B62453E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 xmlns:a16="http://schemas.microsoft.com/office/drawing/2014/main" id="{58A48292-3925-4C74-83EB-8549A16E8BEF}"/>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6" name="Espace réservé du pied de page 5">
            <a:extLst>
              <a:ext uri="{FF2B5EF4-FFF2-40B4-BE49-F238E27FC236}">
                <a16:creationId xmlns="" xmlns:a16="http://schemas.microsoft.com/office/drawing/2014/main" id="{CC4AC936-AA4E-47C6-8498-EFBF6AB28A2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DC31BE05-6F5A-4DE3-BE22-F57C6D3B9ECE}"/>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22207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EEF6FA2-7A01-46C9-B450-6D7EEA33ECC3}"/>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71989042-D7F9-42BE-AF20-5BAC47D2F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53CBEADC-FD5E-461A-99FB-7856558EE75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 xmlns:a16="http://schemas.microsoft.com/office/drawing/2014/main" id="{21B42291-BC1B-4FE0-82FF-FBE0CE8EF5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BFE24FE9-4158-4335-A3AE-8F01F21ADEA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 xmlns:a16="http://schemas.microsoft.com/office/drawing/2014/main" id="{4A363160-7D59-479B-B49F-2ACDE2A95ED1}"/>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8" name="Espace réservé du pied de page 7">
            <a:extLst>
              <a:ext uri="{FF2B5EF4-FFF2-40B4-BE49-F238E27FC236}">
                <a16:creationId xmlns="" xmlns:a16="http://schemas.microsoft.com/office/drawing/2014/main" id="{D4CC6A1B-1151-43B2-8A27-9CB223A03B3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 xmlns:a16="http://schemas.microsoft.com/office/drawing/2014/main" id="{54A51CAD-FB33-4BD2-8ADA-1EF1A8E9DDCC}"/>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13310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1C93D44-B2B3-418D-ADC3-2C60C3744CC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 xmlns:a16="http://schemas.microsoft.com/office/drawing/2014/main" id="{08DD4271-5C43-4571-9B3A-789BFC96FBE7}"/>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4" name="Espace réservé du pied de page 3">
            <a:extLst>
              <a:ext uri="{FF2B5EF4-FFF2-40B4-BE49-F238E27FC236}">
                <a16:creationId xmlns="" xmlns:a16="http://schemas.microsoft.com/office/drawing/2014/main" id="{6BDEBF86-F7F5-498C-8DFF-AA8DCEF80C6B}"/>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 xmlns:a16="http://schemas.microsoft.com/office/drawing/2014/main" id="{3B8C53E3-9553-4C75-931F-F60B5676F174}"/>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425442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2D4FCAB7-18AE-4576-89CC-65748B06A774}"/>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3" name="Espace réservé du pied de page 2">
            <a:extLst>
              <a:ext uri="{FF2B5EF4-FFF2-40B4-BE49-F238E27FC236}">
                <a16:creationId xmlns="" xmlns:a16="http://schemas.microsoft.com/office/drawing/2014/main" id="{9D090CAD-7597-4E51-8F3E-EF50503D69AB}"/>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 xmlns:a16="http://schemas.microsoft.com/office/drawing/2014/main" id="{D2AC13EB-7093-4AD8-90C5-761845A145E8}"/>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52057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29E6689-38DA-4D0E-A391-B97F6AD24E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2BC4B2C3-ADDB-4E99-B0B6-3BBDC6F847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 xmlns:a16="http://schemas.microsoft.com/office/drawing/2014/main" id="{36A0DC6F-B1CC-484F-A9B8-6D51C0FFF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3DE5FEF7-C199-4A45-9FD1-3456C925ACB5}"/>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6" name="Espace réservé du pied de page 5">
            <a:extLst>
              <a:ext uri="{FF2B5EF4-FFF2-40B4-BE49-F238E27FC236}">
                <a16:creationId xmlns="" xmlns:a16="http://schemas.microsoft.com/office/drawing/2014/main" id="{EEA212E8-4521-4A5E-881F-E64B7957D85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63B3AF80-88C0-424C-9B97-474D3FB333A6}"/>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91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04E9F43-1B54-4539-82D0-7FFC6E06B0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 xmlns:a16="http://schemas.microsoft.com/office/drawing/2014/main" id="{DFC217EF-5747-488D-9212-70C0A76A6C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 xmlns:a16="http://schemas.microsoft.com/office/drawing/2014/main" id="{884FB6F9-3354-4E18-BB62-F00D82906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C8007439-81DA-48E8-AA7B-77060451212D}"/>
              </a:ext>
            </a:extLst>
          </p:cNvPr>
          <p:cNvSpPr>
            <a:spLocks noGrp="1"/>
          </p:cNvSpPr>
          <p:nvPr>
            <p:ph type="dt" sz="half" idx="10"/>
          </p:nvPr>
        </p:nvSpPr>
        <p:spPr/>
        <p:txBody>
          <a:bodyPr/>
          <a:lstStyle/>
          <a:p>
            <a:fld id="{DD345060-A994-4A58-BEE8-764C1401D790}" type="datetimeFigureOut">
              <a:rPr lang="fr-BE" smtClean="0"/>
              <a:t>8/01/21</a:t>
            </a:fld>
            <a:endParaRPr lang="fr-BE"/>
          </a:p>
        </p:txBody>
      </p:sp>
      <p:sp>
        <p:nvSpPr>
          <p:cNvPr id="6" name="Espace réservé du pied de page 5">
            <a:extLst>
              <a:ext uri="{FF2B5EF4-FFF2-40B4-BE49-F238E27FC236}">
                <a16:creationId xmlns="" xmlns:a16="http://schemas.microsoft.com/office/drawing/2014/main" id="{6F979D24-05F5-4610-BFE4-AE581F5E02E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A5F5B582-5F45-47A5-8086-2167E4B4DA89}"/>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35852270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FDB5F566-DC7D-4A47-8964-5CD246C182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4A433FAF-2181-4135-B553-D0EAE19F3A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BA5C99B7-9299-4460-B48C-930587B9C2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45060-A994-4A58-BEE8-764C1401D790}" type="datetimeFigureOut">
              <a:rPr lang="fr-BE" smtClean="0"/>
              <a:t>8/01/21</a:t>
            </a:fld>
            <a:endParaRPr lang="fr-BE"/>
          </a:p>
        </p:txBody>
      </p:sp>
      <p:sp>
        <p:nvSpPr>
          <p:cNvPr id="5" name="Espace réservé du pied de page 4">
            <a:extLst>
              <a:ext uri="{FF2B5EF4-FFF2-40B4-BE49-F238E27FC236}">
                <a16:creationId xmlns="" xmlns:a16="http://schemas.microsoft.com/office/drawing/2014/main" id="{52E887BF-D34E-4F4D-BC4D-DE48BB08E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 xmlns:a16="http://schemas.microsoft.com/office/drawing/2014/main" id="{3A19DB98-F3AC-4E32-949A-C95D11BB76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F084A-111F-4062-9D07-346B3727D243}" type="slidenum">
              <a:rPr lang="fr-BE" smtClean="0"/>
              <a:t>‹#›</a:t>
            </a:fld>
            <a:endParaRPr lang="fr-BE"/>
          </a:p>
        </p:txBody>
      </p:sp>
    </p:spTree>
    <p:extLst>
      <p:ext uri="{BB962C8B-B14F-4D97-AF65-F5344CB8AC3E}">
        <p14:creationId xmlns:p14="http://schemas.microsoft.com/office/powerpoint/2010/main" val="2666951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tordoirmarc.com/"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jpeg"/><Relationship Id="rId6"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EA9C73AD-D5F9-4B46-94F4-C0CD6C128BB3}"/>
              </a:ext>
            </a:extLst>
          </p:cNvPr>
          <p:cNvSpPr txBox="1"/>
          <p:nvPr/>
        </p:nvSpPr>
        <p:spPr>
          <a:xfrm>
            <a:off x="1676400" y="823165"/>
            <a:ext cx="7963371" cy="923330"/>
          </a:xfrm>
          <a:prstGeom prst="rect">
            <a:avLst/>
          </a:prstGeom>
          <a:solidFill>
            <a:srgbClr val="FFC000"/>
          </a:solidFill>
        </p:spPr>
        <p:txBody>
          <a:bodyPr wrap="square" rtlCol="0">
            <a:spAutoFit/>
          </a:bodyPr>
          <a:lstStyle/>
          <a:p>
            <a:pPr algn="ctr"/>
            <a:r>
              <a:rPr lang="fr-BE" sz="2000" b="1" spc="300" dirty="0" smtClean="0">
                <a:solidFill>
                  <a:schemeClr val="tx1">
                    <a:lumMod val="75000"/>
                    <a:lumOff val="25000"/>
                  </a:schemeClr>
                </a:solidFill>
                <a:latin typeface="Avenir Next LT Pro" panose="020B0504020202020204" pitchFamily="34" charset="0"/>
              </a:rPr>
              <a:t>Cours de déontologie des agents immobiliers</a:t>
            </a:r>
          </a:p>
          <a:p>
            <a:pPr algn="ctr"/>
            <a:r>
              <a:rPr lang="fr-BE" sz="2000" b="1" spc="300" dirty="0" smtClean="0">
                <a:solidFill>
                  <a:schemeClr val="tx1">
                    <a:lumMod val="75000"/>
                    <a:lumOff val="25000"/>
                  </a:schemeClr>
                </a:solidFill>
                <a:latin typeface="Avenir Next LT Pro" panose="020B0504020202020204" pitchFamily="34" charset="0"/>
              </a:rPr>
              <a:t> 3</a:t>
            </a:r>
            <a:r>
              <a:rPr lang="fr-BE" sz="2000" b="1" spc="300" baseline="30000" dirty="0" smtClean="0">
                <a:solidFill>
                  <a:schemeClr val="tx1">
                    <a:lumMod val="75000"/>
                    <a:lumOff val="25000"/>
                  </a:schemeClr>
                </a:solidFill>
                <a:latin typeface="Avenir Next LT Pro" panose="020B0504020202020204" pitchFamily="34" charset="0"/>
              </a:rPr>
              <a:t>ème</a:t>
            </a:r>
            <a:r>
              <a:rPr lang="fr-BE" sz="2000" b="1" spc="300" dirty="0" smtClean="0">
                <a:solidFill>
                  <a:schemeClr val="tx1">
                    <a:lumMod val="75000"/>
                    <a:lumOff val="25000"/>
                  </a:schemeClr>
                </a:solidFill>
                <a:latin typeface="Avenir Next LT Pro" panose="020B0504020202020204" pitchFamily="34" charset="0"/>
              </a:rPr>
              <a:t> partie </a:t>
            </a:r>
            <a:endParaRPr lang="fr-BE" sz="2000" b="1" spc="300" dirty="0">
              <a:solidFill>
                <a:schemeClr val="tx1">
                  <a:lumMod val="75000"/>
                  <a:lumOff val="25000"/>
                </a:schemeClr>
              </a:solidFill>
              <a:latin typeface="Avenir Next LT Pro" panose="020B0504020202020204" pitchFamily="34" charset="0"/>
            </a:endParaRPr>
          </a:p>
          <a:p>
            <a:pPr algn="ctr"/>
            <a:r>
              <a:rPr lang="fr-BE" sz="1400" dirty="0" smtClean="0">
                <a:solidFill>
                  <a:schemeClr val="tx1">
                    <a:lumMod val="75000"/>
                    <a:lumOff val="25000"/>
                  </a:schemeClr>
                </a:solidFill>
                <a:latin typeface="Avenir Next LT Pro" panose="020B0504020202020204" pitchFamily="34" charset="0"/>
              </a:rPr>
              <a:t>(vidéoconférence)</a:t>
            </a:r>
            <a:endParaRPr lang="fr-BE" sz="1400" dirty="0">
              <a:solidFill>
                <a:schemeClr val="tx1">
                  <a:lumMod val="75000"/>
                  <a:lumOff val="25000"/>
                </a:schemeClr>
              </a:solidFill>
              <a:latin typeface="Avenir Next LT Pro" panose="020B05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1227281" y="6216354"/>
            <a:ext cx="627438" cy="641646"/>
          </a:xfrm>
          <a:prstGeom prst="rect">
            <a:avLst/>
          </a:prstGeom>
        </p:spPr>
      </p:pic>
      <p:pic>
        <p:nvPicPr>
          <p:cNvPr id="1026" name="Imag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2926" y="2768251"/>
            <a:ext cx="2822690" cy="889349"/>
          </a:xfrm>
          <a:prstGeom prst="rect">
            <a:avLst/>
          </a:prstGeom>
          <a:solidFill>
            <a:schemeClr val="bg1"/>
          </a:solidFill>
          <a:ln>
            <a:noFill/>
          </a:ln>
        </p:spPr>
      </p:pic>
      <p:sp>
        <p:nvSpPr>
          <p:cNvPr id="5" name="ZoneTexte 4">
            <a:extLst>
              <a:ext uri="{FF2B5EF4-FFF2-40B4-BE49-F238E27FC236}">
                <a16:creationId xmlns="" xmlns:a16="http://schemas.microsoft.com/office/drawing/2014/main" id="{EA9C73AD-D5F9-4B46-94F4-C0CD6C128BB3}"/>
              </a:ext>
            </a:extLst>
          </p:cNvPr>
          <p:cNvSpPr txBox="1"/>
          <p:nvPr/>
        </p:nvSpPr>
        <p:spPr>
          <a:xfrm>
            <a:off x="1676400" y="4543518"/>
            <a:ext cx="7963371" cy="1015663"/>
          </a:xfrm>
          <a:prstGeom prst="rect">
            <a:avLst/>
          </a:prstGeom>
          <a:solidFill>
            <a:srgbClr val="FFC000"/>
          </a:solidFill>
        </p:spPr>
        <p:txBody>
          <a:bodyPr wrap="square" rtlCol="0">
            <a:spAutoFit/>
          </a:bodyPr>
          <a:lstStyle/>
          <a:p>
            <a:pPr algn="ctr"/>
            <a:r>
              <a:rPr lang="fr-BE" sz="2000" spc="300" dirty="0" smtClean="0">
                <a:solidFill>
                  <a:schemeClr val="tx1">
                    <a:lumMod val="75000"/>
                    <a:lumOff val="25000"/>
                  </a:schemeClr>
                </a:solidFill>
                <a:latin typeface="Avenir Next LT Pro" panose="020B0504020202020204" pitchFamily="34" charset="0"/>
              </a:rPr>
              <a:t>TORDOIR Marc-Ph.</a:t>
            </a:r>
          </a:p>
          <a:p>
            <a:pPr algn="ctr"/>
            <a:r>
              <a:rPr lang="fr-BE" sz="2000" spc="300" dirty="0" smtClean="0">
                <a:solidFill>
                  <a:schemeClr val="tx1">
                    <a:lumMod val="75000"/>
                    <a:lumOff val="25000"/>
                  </a:schemeClr>
                </a:solidFill>
                <a:latin typeface="Avenir Next LT Pro" panose="020B0504020202020204" pitchFamily="34" charset="0"/>
                <a:hlinkClick r:id="rId4"/>
              </a:rPr>
              <a:t>www.tordoirmarc.com</a:t>
            </a:r>
            <a:endParaRPr lang="fr-BE" sz="2000" spc="300" dirty="0" smtClean="0">
              <a:solidFill>
                <a:schemeClr val="tx1">
                  <a:lumMod val="75000"/>
                  <a:lumOff val="25000"/>
                </a:schemeClr>
              </a:solidFill>
              <a:latin typeface="Avenir Next LT Pro" panose="020B0504020202020204" pitchFamily="34" charset="0"/>
            </a:endParaRPr>
          </a:p>
          <a:p>
            <a:pPr algn="ctr"/>
            <a:r>
              <a:rPr lang="fr-BE" sz="2000" b="1" spc="300" dirty="0" smtClean="0">
                <a:solidFill>
                  <a:schemeClr val="tx1">
                    <a:lumMod val="75000"/>
                    <a:lumOff val="25000"/>
                  </a:schemeClr>
                </a:solidFill>
                <a:latin typeface="Avenir Next LT Pro" panose="020B0504020202020204" pitchFamily="34" charset="0"/>
              </a:rPr>
              <a:t> </a:t>
            </a:r>
            <a:endParaRPr lang="fr-BE" sz="2000" b="1"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3784560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DÉFINITIONS</a:t>
            </a:r>
            <a:endParaRPr lang="en-GB" dirty="0"/>
          </a:p>
        </p:txBody>
      </p:sp>
      <p:sp>
        <p:nvSpPr>
          <p:cNvPr id="3" name="Espace réservé du contenu 2"/>
          <p:cNvSpPr>
            <a:spLocks noGrp="1"/>
          </p:cNvSpPr>
          <p:nvPr>
            <p:ph idx="1"/>
          </p:nvPr>
        </p:nvSpPr>
        <p:spPr/>
        <p:txBody>
          <a:bodyPr>
            <a:normAutofit/>
          </a:bodyPr>
          <a:lstStyle/>
          <a:p>
            <a:pPr marL="0" indent="0">
              <a:buNone/>
            </a:pPr>
            <a:r>
              <a:rPr lang="fr-BE" dirty="0" smtClean="0">
                <a:solidFill>
                  <a:srgbClr val="0070C0"/>
                </a:solidFill>
              </a:rPr>
              <a:t>Art.2 Code de déontologie : quelques définitions…</a:t>
            </a:r>
          </a:p>
          <a:p>
            <a:pPr marL="0" indent="0">
              <a:buNone/>
            </a:pPr>
            <a:endParaRPr lang="fr-BE" dirty="0" smtClean="0"/>
          </a:p>
          <a:p>
            <a:r>
              <a:rPr lang="fr-BE" b="1" dirty="0"/>
              <a:t>19° l’exclusivité : </a:t>
            </a:r>
            <a:r>
              <a:rPr lang="fr-BE" dirty="0"/>
              <a:t>la situation dans laquelle un agent immobilier est, </a:t>
            </a:r>
            <a:r>
              <a:rPr lang="fr-BE" dirty="0" smtClean="0"/>
              <a:t>à l’exclusion </a:t>
            </a:r>
            <a:r>
              <a:rPr lang="fr-BE" dirty="0"/>
              <a:t>d’autres personnes, chargé de la commercialisation ou de </a:t>
            </a:r>
            <a:r>
              <a:rPr lang="fr-BE" dirty="0" smtClean="0"/>
              <a:t>la recherche </a:t>
            </a:r>
            <a:r>
              <a:rPr lang="fr-BE" dirty="0"/>
              <a:t>d’un bien ; par extension, est également considérée </a:t>
            </a:r>
            <a:r>
              <a:rPr lang="fr-BE" dirty="0" smtClean="0"/>
              <a:t>comme exclusivité</a:t>
            </a:r>
            <a:r>
              <a:rPr lang="fr-BE" dirty="0"/>
              <a:t>, la </a:t>
            </a:r>
            <a:r>
              <a:rPr lang="fr-BE" dirty="0" err="1"/>
              <a:t>co</a:t>
            </a:r>
            <a:r>
              <a:rPr lang="fr-BE" dirty="0"/>
              <a:t>-exclusivité, en vertu de laquelle au moins deux </a:t>
            </a:r>
            <a:r>
              <a:rPr lang="fr-BE" dirty="0" smtClean="0"/>
              <a:t>agents immobiliers</a:t>
            </a:r>
            <a:r>
              <a:rPr lang="fr-BE" dirty="0"/>
              <a:t>, à l’exclusion d’autres personnes, sont chargés ou acceptent </a:t>
            </a:r>
            <a:r>
              <a:rPr lang="fr-BE" dirty="0" smtClean="0"/>
              <a:t>de commercialiser </a:t>
            </a:r>
            <a:r>
              <a:rPr lang="fr-BE" dirty="0"/>
              <a:t>ou de rechercher un bien</a:t>
            </a:r>
            <a:endParaRPr lang="en-GB" dirty="0"/>
          </a:p>
        </p:txBody>
      </p:sp>
    </p:spTree>
    <p:extLst>
      <p:ext uri="{BB962C8B-B14F-4D97-AF65-F5344CB8AC3E}">
        <p14:creationId xmlns:p14="http://schemas.microsoft.com/office/powerpoint/2010/main" val="2064858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836058" cy="1438623"/>
          </a:xfrm>
          <a:solidFill>
            <a:srgbClr val="FFC000"/>
          </a:solidFill>
        </p:spPr>
        <p:txBody>
          <a:bodyPr>
            <a:normAutofit fontScale="90000"/>
          </a:bodyPr>
          <a:lstStyle/>
          <a:p>
            <a:r>
              <a:rPr lang="fr-BE" sz="3600" dirty="0" smtClean="0">
                <a:solidFill>
                  <a:srgbClr val="0070C0"/>
                </a:solidFill>
              </a:rPr>
              <a:t/>
            </a:r>
            <a:br>
              <a:rPr lang="fr-BE" sz="3600" dirty="0" smtClean="0">
                <a:solidFill>
                  <a:srgbClr val="0070C0"/>
                </a:solidFill>
              </a:rPr>
            </a:br>
            <a:r>
              <a:rPr lang="fr-BE" sz="4000" b="1" u="sng" dirty="0" smtClean="0">
                <a:solidFill>
                  <a:srgbClr val="0070C0"/>
                </a:solidFill>
                <a:latin typeface="Avenir Next LT Pro" panose="020B0504020202020204"/>
              </a:rPr>
              <a:t>A. LE TRONC COMMUN </a:t>
            </a:r>
            <a:r>
              <a:rPr lang="fr-BE" sz="4000" dirty="0" smtClean="0">
                <a:solidFill>
                  <a:srgbClr val="0070C0"/>
                </a:solidFill>
                <a:latin typeface="Avenir Next LT Pro" panose="020B0504020202020204"/>
              </a:rPr>
              <a:t/>
            </a:r>
            <a:br>
              <a:rPr lang="fr-BE" sz="4000" dirty="0" smtClean="0">
                <a:solidFill>
                  <a:srgbClr val="0070C0"/>
                </a:solidFill>
                <a:latin typeface="Avenir Next LT Pro" panose="020B0504020202020204"/>
              </a:rPr>
            </a:br>
            <a:r>
              <a:rPr lang="fr-BE" sz="4000" dirty="0" smtClean="0">
                <a:solidFill>
                  <a:srgbClr val="0070C0"/>
                </a:solidFill>
                <a:latin typeface="Avenir Next LT Pro" panose="020B0504020202020204"/>
              </a:rPr>
              <a:t>les dix « commandements » de l’agent immobilier</a:t>
            </a:r>
            <a:endParaRPr lang="en-GB" sz="4000" dirty="0">
              <a:solidFill>
                <a:srgbClr val="0070C0"/>
              </a:solidFill>
              <a:latin typeface="Avenir Next LT Pro" panose="020B0504020202020204"/>
            </a:endParaRPr>
          </a:p>
        </p:txBody>
      </p:sp>
      <p:sp>
        <p:nvSpPr>
          <p:cNvPr id="3" name="Espace réservé du contenu 2"/>
          <p:cNvSpPr>
            <a:spLocks noGrp="1"/>
          </p:cNvSpPr>
          <p:nvPr>
            <p:ph idx="1"/>
          </p:nvPr>
        </p:nvSpPr>
        <p:spPr>
          <a:xfrm>
            <a:off x="838200" y="1903955"/>
            <a:ext cx="10836058" cy="4709787"/>
          </a:xfrm>
          <a:solidFill>
            <a:srgbClr val="FFC000"/>
          </a:solidFill>
        </p:spPr>
        <p:txBody>
          <a:bodyPr/>
          <a:lstStyle/>
          <a:p>
            <a:pPr marL="342900" indent="-342900">
              <a:buAutoNum type="arabicPeriod"/>
            </a:pPr>
            <a:r>
              <a:rPr lang="fr-FR" sz="1600" dirty="0" smtClean="0">
                <a:solidFill>
                  <a:prstClr val="black"/>
                </a:solidFill>
                <a:latin typeface="Avenir Next LT Pro" pitchFamily="50" charset="0"/>
              </a:rPr>
              <a:t>LA RESPONSABILITÉ DE L’AGENT IMMOBILIER</a:t>
            </a:r>
            <a:endParaRPr lang="fr-BE" sz="1600" dirty="0" smtClean="0">
              <a:solidFill>
                <a:prstClr val="black"/>
              </a:solidFill>
              <a:latin typeface="Avenir Next LT Pro" pitchFamily="50" charset="0"/>
            </a:endParaRPr>
          </a:p>
          <a:p>
            <a:pPr marL="342900" indent="-342900">
              <a:buFont typeface="Arial" panose="020B0604020202020204" pitchFamily="34" charset="0"/>
              <a:buAutoNum type="arabicPeriod"/>
            </a:pPr>
            <a:r>
              <a:rPr lang="fr-FR" sz="1600" dirty="0" smtClean="0">
                <a:solidFill>
                  <a:prstClr val="black"/>
                </a:solidFill>
                <a:latin typeface="Avenir Next LT Pro" pitchFamily="50" charset="0"/>
              </a:rPr>
              <a:t>LE </a:t>
            </a:r>
            <a:r>
              <a:rPr lang="fr-FR" sz="1600" dirty="0">
                <a:solidFill>
                  <a:prstClr val="black"/>
                </a:solidFill>
                <a:latin typeface="Avenir Next LT Pro" pitchFamily="50" charset="0"/>
              </a:rPr>
              <a:t>RESPECT DE LA VIE PRIVÉE </a:t>
            </a:r>
            <a:r>
              <a:rPr lang="fr-FR" sz="1600" dirty="0" smtClean="0">
                <a:solidFill>
                  <a:prstClr val="black"/>
                </a:solidFill>
                <a:latin typeface="Avenir Next LT Pro" pitchFamily="50" charset="0"/>
              </a:rPr>
              <a:t>ET </a:t>
            </a:r>
            <a:r>
              <a:rPr lang="fr-FR" sz="1600" dirty="0">
                <a:solidFill>
                  <a:prstClr val="black"/>
                </a:solidFill>
                <a:latin typeface="Avenir Next LT Pro" pitchFamily="50" charset="0"/>
              </a:rPr>
              <a:t>LE DEVOIR DE DISCRETION </a:t>
            </a:r>
            <a:endParaRPr lang="fr-BE" sz="1600" dirty="0" smtClean="0">
              <a:solidFill>
                <a:prstClr val="black"/>
              </a:solidFill>
              <a:latin typeface="Avenir Next LT Pro" pitchFamily="50" charset="0"/>
            </a:endParaRPr>
          </a:p>
          <a:p>
            <a:pPr marL="342900" indent="-342900">
              <a:buAutoNum type="arabicPeriod"/>
            </a:pPr>
            <a:r>
              <a:rPr lang="fr-FR" sz="1600" dirty="0" smtClean="0">
                <a:solidFill>
                  <a:prstClr val="black"/>
                </a:solidFill>
                <a:latin typeface="Avenir Next LT Pro" pitchFamily="50" charset="0"/>
              </a:rPr>
              <a:t>LES RAPPORTS </a:t>
            </a:r>
            <a:r>
              <a:rPr lang="fr-FR" sz="1600" dirty="0">
                <a:solidFill>
                  <a:prstClr val="black"/>
                </a:solidFill>
                <a:latin typeface="Avenir Next LT Pro" pitchFamily="50" charset="0"/>
              </a:rPr>
              <a:t>AVEC LE </a:t>
            </a:r>
            <a:r>
              <a:rPr lang="fr-FR" sz="1600" dirty="0" smtClean="0">
                <a:solidFill>
                  <a:prstClr val="black"/>
                </a:solidFill>
                <a:latin typeface="Avenir Next LT Pro" pitchFamily="50" charset="0"/>
              </a:rPr>
              <a:t>COMMETTANT</a:t>
            </a:r>
            <a:endParaRPr lang="fr-BE" sz="1600" dirty="0" smtClean="0">
              <a:solidFill>
                <a:prstClr val="black"/>
              </a:solidFill>
              <a:latin typeface="Avenir Next LT Pro" pitchFamily="50" charset="0"/>
            </a:endParaRPr>
          </a:p>
          <a:p>
            <a:pPr marL="342900" indent="-342900">
              <a:buAutoNum type="arabicPeriod"/>
            </a:pPr>
            <a:r>
              <a:rPr lang="fr-FR" sz="1600" dirty="0" smtClean="0">
                <a:solidFill>
                  <a:prstClr val="black"/>
                </a:solidFill>
                <a:latin typeface="Avenir Next LT Pro" pitchFamily="50" charset="0"/>
              </a:rPr>
              <a:t>L’INFORMATION </a:t>
            </a:r>
            <a:r>
              <a:rPr lang="fr-FR" sz="1600" dirty="0">
                <a:solidFill>
                  <a:prstClr val="black"/>
                </a:solidFill>
                <a:latin typeface="Avenir Next LT Pro" pitchFamily="50" charset="0"/>
              </a:rPr>
              <a:t>SUR </a:t>
            </a:r>
            <a:r>
              <a:rPr lang="fr-FR" sz="1600" dirty="0" smtClean="0">
                <a:solidFill>
                  <a:prstClr val="black"/>
                </a:solidFill>
                <a:latin typeface="Avenir Next LT Pro" pitchFamily="50" charset="0"/>
              </a:rPr>
              <a:t>L’AGENCE </a:t>
            </a:r>
            <a:r>
              <a:rPr lang="fr-FR" sz="1600" dirty="0">
                <a:solidFill>
                  <a:prstClr val="black"/>
                </a:solidFill>
                <a:latin typeface="Avenir Next LT Pro" pitchFamily="50" charset="0"/>
              </a:rPr>
              <a:t>IMMOBILIERE ET LES BIENS COMMERCIALISES OU </a:t>
            </a:r>
            <a:r>
              <a:rPr lang="fr-FR" sz="1600" dirty="0" smtClean="0">
                <a:solidFill>
                  <a:prstClr val="black"/>
                </a:solidFill>
                <a:latin typeface="Avenir Next LT Pro" pitchFamily="50" charset="0"/>
              </a:rPr>
              <a:t>ADMINISTRES </a:t>
            </a:r>
            <a:endParaRPr lang="fr-BE" sz="1600" dirty="0" smtClean="0">
              <a:solidFill>
                <a:prstClr val="black"/>
              </a:solidFill>
              <a:latin typeface="Avenir Next LT Pro" pitchFamily="50" charset="0"/>
            </a:endParaRPr>
          </a:p>
          <a:p>
            <a:pPr marL="342900" indent="-342900">
              <a:buAutoNum type="arabicPeriod"/>
            </a:pPr>
            <a:r>
              <a:rPr lang="fr-FR" sz="1600" dirty="0" smtClean="0">
                <a:solidFill>
                  <a:prstClr val="black"/>
                </a:solidFill>
                <a:latin typeface="Avenir Next LT Pro" pitchFamily="50" charset="0"/>
              </a:rPr>
              <a:t>LES RAPPORTS </a:t>
            </a:r>
            <a:r>
              <a:rPr lang="fr-FR" sz="1600" dirty="0">
                <a:solidFill>
                  <a:prstClr val="black"/>
                </a:solidFill>
                <a:latin typeface="Avenir Next LT Pro" pitchFamily="50" charset="0"/>
              </a:rPr>
              <a:t>AVEC </a:t>
            </a:r>
            <a:r>
              <a:rPr lang="fr-FR" sz="1600" dirty="0" smtClean="0">
                <a:solidFill>
                  <a:prstClr val="black"/>
                </a:solidFill>
                <a:latin typeface="Avenir Next LT Pro" pitchFamily="50" charset="0"/>
              </a:rPr>
              <a:t>LES </a:t>
            </a:r>
            <a:r>
              <a:rPr lang="fr-FR" sz="1600" dirty="0">
                <a:solidFill>
                  <a:prstClr val="black"/>
                </a:solidFill>
                <a:latin typeface="Avenir Next LT Pro" pitchFamily="50" charset="0"/>
              </a:rPr>
              <a:t>CONFRERES </a:t>
            </a:r>
            <a:endParaRPr lang="fr-BE" sz="1600" dirty="0" smtClean="0">
              <a:solidFill>
                <a:prstClr val="black"/>
              </a:solidFill>
              <a:latin typeface="Avenir Next LT Pro" pitchFamily="50" charset="0"/>
            </a:endParaRPr>
          </a:p>
          <a:p>
            <a:pPr marL="342900" indent="-342900">
              <a:buAutoNum type="arabicPeriod"/>
            </a:pPr>
            <a:r>
              <a:rPr lang="fr-FR" sz="1600" dirty="0" smtClean="0">
                <a:solidFill>
                  <a:prstClr val="black"/>
                </a:solidFill>
                <a:latin typeface="Avenir Next LT Pro" pitchFamily="50" charset="0"/>
              </a:rPr>
              <a:t>LES HONORAIRES </a:t>
            </a:r>
            <a:r>
              <a:rPr lang="fr-FR" sz="1600" dirty="0">
                <a:solidFill>
                  <a:prstClr val="black"/>
                </a:solidFill>
                <a:latin typeface="Avenir Next LT Pro" pitchFamily="50" charset="0"/>
              </a:rPr>
              <a:t>ET </a:t>
            </a:r>
            <a:r>
              <a:rPr lang="fr-FR" sz="1600" dirty="0" smtClean="0">
                <a:solidFill>
                  <a:prstClr val="black"/>
                </a:solidFill>
                <a:latin typeface="Avenir Next LT Pro" pitchFamily="50" charset="0"/>
              </a:rPr>
              <a:t>INDEMNITES</a:t>
            </a:r>
            <a:endParaRPr lang="fr-BE" sz="1600" dirty="0" smtClean="0">
              <a:solidFill>
                <a:prstClr val="black"/>
              </a:solidFill>
              <a:latin typeface="Avenir Next LT Pro" pitchFamily="50" charset="0"/>
            </a:endParaRPr>
          </a:p>
          <a:p>
            <a:pPr marL="342900" indent="-342900">
              <a:buAutoNum type="arabicPeriod"/>
            </a:pPr>
            <a:r>
              <a:rPr lang="fr-FR" sz="1600" dirty="0" smtClean="0">
                <a:solidFill>
                  <a:prstClr val="black"/>
                </a:solidFill>
                <a:latin typeface="Avenir Next LT Pro" pitchFamily="50" charset="0"/>
              </a:rPr>
              <a:t>LES </a:t>
            </a:r>
            <a:r>
              <a:rPr lang="fr-FR" sz="1600" dirty="0">
                <a:solidFill>
                  <a:prstClr val="black"/>
                </a:solidFill>
                <a:latin typeface="Avenir Next LT Pro" pitchFamily="50" charset="0"/>
              </a:rPr>
              <a:t>MOUVEMENTS FINANCIERS </a:t>
            </a:r>
            <a:endParaRPr lang="fr-BE" sz="1600" dirty="0" smtClean="0">
              <a:solidFill>
                <a:prstClr val="black"/>
              </a:solidFill>
              <a:latin typeface="Avenir Next LT Pro" pitchFamily="50" charset="0"/>
            </a:endParaRPr>
          </a:p>
          <a:p>
            <a:pPr marL="342900" indent="-342900">
              <a:buAutoNum type="arabicPeriod"/>
            </a:pPr>
            <a:r>
              <a:rPr lang="fr-FR" sz="1600" dirty="0" smtClean="0">
                <a:solidFill>
                  <a:prstClr val="black"/>
                </a:solidFill>
                <a:latin typeface="Avenir Next LT Pro" pitchFamily="50" charset="0"/>
              </a:rPr>
              <a:t>LE PERFECTIONNEMENT </a:t>
            </a:r>
            <a:r>
              <a:rPr lang="fr-FR" sz="1600" dirty="0">
                <a:solidFill>
                  <a:prstClr val="black"/>
                </a:solidFill>
                <a:latin typeface="Avenir Next LT Pro" pitchFamily="50" charset="0"/>
              </a:rPr>
              <a:t>PROFESSIONNEL </a:t>
            </a:r>
            <a:endParaRPr lang="fr-BE" sz="1600" b="1" dirty="0" smtClean="0">
              <a:solidFill>
                <a:prstClr val="black"/>
              </a:solidFill>
              <a:latin typeface="Avenir Next LT Pro" pitchFamily="50" charset="0"/>
            </a:endParaRPr>
          </a:p>
          <a:p>
            <a:pPr marL="342900" indent="-342900">
              <a:buAutoNum type="arabicPeriod"/>
            </a:pPr>
            <a:r>
              <a:rPr lang="fr-BE" sz="1600" dirty="0" smtClean="0">
                <a:solidFill>
                  <a:prstClr val="black"/>
                </a:solidFill>
                <a:latin typeface="Avenir Next LT Pro" pitchFamily="50" charset="0"/>
              </a:rPr>
              <a:t>LES </a:t>
            </a:r>
            <a:r>
              <a:rPr lang="fr-FR" sz="1600" dirty="0" smtClean="0">
                <a:solidFill>
                  <a:prstClr val="black"/>
                </a:solidFill>
                <a:latin typeface="Avenir Next LT Pro" pitchFamily="50" charset="0"/>
              </a:rPr>
              <a:t>CONFLITS </a:t>
            </a:r>
            <a:r>
              <a:rPr lang="fr-FR" sz="1600" dirty="0">
                <a:solidFill>
                  <a:prstClr val="black"/>
                </a:solidFill>
                <a:latin typeface="Avenir Next LT Pro" pitchFamily="50" charset="0"/>
              </a:rPr>
              <a:t>D’INTERETS – INCOMPATIBILITES - BIENSEANCE </a:t>
            </a:r>
            <a:endParaRPr lang="fr-BE" sz="1600" dirty="0" smtClean="0">
              <a:solidFill>
                <a:prstClr val="black"/>
              </a:solidFill>
              <a:latin typeface="Avenir Next LT Pro" pitchFamily="50" charset="0"/>
            </a:endParaRPr>
          </a:p>
          <a:p>
            <a:pPr marL="342900" indent="-342900">
              <a:buAutoNum type="arabicPeriod"/>
            </a:pPr>
            <a:r>
              <a:rPr lang="fr-FR" sz="1600" dirty="0" smtClean="0">
                <a:solidFill>
                  <a:prstClr val="black"/>
                </a:solidFill>
                <a:latin typeface="Avenir Next LT Pro" pitchFamily="50" charset="0"/>
              </a:rPr>
              <a:t>L’AGENT </a:t>
            </a:r>
            <a:r>
              <a:rPr lang="fr-FR" sz="1600" dirty="0">
                <a:solidFill>
                  <a:prstClr val="black"/>
                </a:solidFill>
                <a:latin typeface="Avenir Next LT Pro" pitchFamily="50" charset="0"/>
              </a:rPr>
              <a:t>IMMOBILIER ET L’INSTITUT</a:t>
            </a:r>
            <a:endParaRPr lang="en-GB" dirty="0"/>
          </a:p>
        </p:txBody>
      </p:sp>
      <p:sp>
        <p:nvSpPr>
          <p:cNvPr id="4" name="ZoneTexte 3">
            <a:extLst>
              <a:ext uri="{FF2B5EF4-FFF2-40B4-BE49-F238E27FC236}">
                <a16:creationId xmlns="" xmlns:a16="http://schemas.microsoft.com/office/drawing/2014/main" id="{77D643F3-2F0A-48B0-8095-6C2887C93B37}"/>
              </a:ext>
            </a:extLst>
          </p:cNvPr>
          <p:cNvSpPr txBox="1"/>
          <p:nvPr/>
        </p:nvSpPr>
        <p:spPr>
          <a:xfrm>
            <a:off x="10158607" y="6212910"/>
            <a:ext cx="1102291" cy="261610"/>
          </a:xfrm>
          <a:prstGeom prst="rect">
            <a:avLst/>
          </a:prstGeom>
          <a:noFill/>
        </p:spPr>
        <p:txBody>
          <a:bodyPr wrap="squar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8562840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8872" y="6518768"/>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292427" y="300661"/>
            <a:ext cx="10335859" cy="1631216"/>
          </a:xfrm>
          <a:prstGeom prst="rect">
            <a:avLst/>
          </a:prstGeom>
          <a:solidFill>
            <a:schemeClr val="bg1">
              <a:lumMod val="95000"/>
            </a:schemeClr>
          </a:solidFill>
        </p:spPr>
        <p:txBody>
          <a:bodyPr wrap="square" rtlCol="0">
            <a:spAutoFit/>
          </a:bodyPr>
          <a:lstStyle/>
          <a:p>
            <a:endParaRPr lang="fr-FR" sz="3200" dirty="0" smtClean="0">
              <a:latin typeface="Avenir Next LT Pro" pitchFamily="50" charset="0"/>
            </a:endParaRPr>
          </a:p>
          <a:p>
            <a:r>
              <a:rPr lang="fr-FR" sz="3200" dirty="0" smtClean="0">
                <a:latin typeface="Avenir Next LT Pro" pitchFamily="50" charset="0"/>
              </a:rPr>
              <a:t>1. LA RESPONSABILITÉ DE L’AGENT IMMOBILIER</a:t>
            </a:r>
            <a:r>
              <a:rPr lang="fr-BE" sz="3600" dirty="0">
                <a:latin typeface="Avenir Next LT Pro" pitchFamily="50" charset="0"/>
              </a:rPr>
              <a:t/>
            </a:r>
            <a:br>
              <a:rPr lang="fr-BE" sz="3600" dirty="0">
                <a:latin typeface="Avenir Next LT Pro" pitchFamily="50" charset="0"/>
              </a:rPr>
            </a:b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EB1DAA9-B17A-4FF5-9C76-15330B7CB03C}"/>
              </a:ext>
            </a:extLst>
          </p:cNvPr>
          <p:cNvSpPr txBox="1">
            <a:spLocks/>
          </p:cNvSpPr>
          <p:nvPr/>
        </p:nvSpPr>
        <p:spPr>
          <a:xfrm>
            <a:off x="996459" y="1693561"/>
            <a:ext cx="10013962" cy="508681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200" dirty="0">
              <a:latin typeface="Avenir Next LT Pro" pitchFamily="50" charset="0"/>
            </a:endParaRPr>
          </a:p>
        </p:txBody>
      </p:sp>
      <p:sp>
        <p:nvSpPr>
          <p:cNvPr id="2" name="Rectangle 1"/>
          <p:cNvSpPr/>
          <p:nvPr/>
        </p:nvSpPr>
        <p:spPr>
          <a:xfrm>
            <a:off x="175366" y="-2480152"/>
            <a:ext cx="12212876" cy="4247317"/>
          </a:xfrm>
          <a:prstGeom prst="rect">
            <a:avLst/>
          </a:prstGeom>
        </p:spPr>
        <p:txBody>
          <a:bodyPr wrap="square">
            <a:spAutoFit/>
          </a:bodyPr>
          <a:lstStyle/>
          <a:p>
            <a:endParaRPr lang="fr-BE" b="1" dirty="0" smtClean="0"/>
          </a:p>
          <a:p>
            <a:endParaRPr lang="fr-BE" b="1" dirty="0"/>
          </a:p>
          <a:p>
            <a:endParaRPr lang="fr-BE" b="1" dirty="0" smtClean="0"/>
          </a:p>
          <a:p>
            <a:endParaRPr lang="fr-BE" b="1" dirty="0"/>
          </a:p>
          <a:p>
            <a:endParaRPr lang="fr-BE" b="1" dirty="0" smtClean="0"/>
          </a:p>
          <a:p>
            <a:endParaRPr lang="fr-BE" b="1" dirty="0"/>
          </a:p>
          <a:p>
            <a:endParaRPr lang="fr-BE" b="1" dirty="0" smtClean="0"/>
          </a:p>
          <a:p>
            <a:endParaRPr lang="fr-BE" b="1" dirty="0"/>
          </a:p>
          <a:p>
            <a:endParaRPr lang="fr-BE" b="1" dirty="0" smtClean="0"/>
          </a:p>
          <a:p>
            <a:endParaRPr lang="fr-BE" b="1" dirty="0"/>
          </a:p>
          <a:p>
            <a:endParaRPr lang="fr-BE" b="1" dirty="0" smtClean="0"/>
          </a:p>
          <a:p>
            <a:endParaRPr lang="fr-BE" b="1" dirty="0"/>
          </a:p>
          <a:p>
            <a:endParaRPr lang="fr-BE" b="1" dirty="0" smtClean="0"/>
          </a:p>
          <a:p>
            <a:endParaRPr lang="fr-BE" b="1" dirty="0"/>
          </a:p>
          <a:p>
            <a:endParaRPr lang="fr-BE" b="1" dirty="0" smtClean="0"/>
          </a:p>
        </p:txBody>
      </p:sp>
      <p:sp>
        <p:nvSpPr>
          <p:cNvPr id="4" name="Rectangle 3"/>
          <p:cNvSpPr/>
          <p:nvPr/>
        </p:nvSpPr>
        <p:spPr>
          <a:xfrm>
            <a:off x="-388307" y="2416631"/>
            <a:ext cx="12125195" cy="2862322"/>
          </a:xfrm>
          <a:prstGeom prst="rect">
            <a:avLst/>
          </a:prstGeom>
        </p:spPr>
        <p:txBody>
          <a:bodyPr wrap="square">
            <a:spAutoFit/>
          </a:bodyPr>
          <a:lstStyle/>
          <a:p>
            <a:pPr marL="685800"/>
            <a:r>
              <a:rPr lang="fr-BE" b="1" dirty="0" smtClean="0">
                <a:latin typeface="Arial" panose="020B0604020202020204" pitchFamily="34" charset="0"/>
                <a:cs typeface="Arial" panose="020B0604020202020204" pitchFamily="34" charset="0"/>
              </a:rPr>
              <a:t>La responsabilité « personnelle » de l’agent immobilier</a:t>
            </a:r>
          </a:p>
          <a:p>
            <a:pPr marL="685800"/>
            <a:endParaRPr lang="fr-BE" dirty="0" smtClean="0">
              <a:latin typeface="Arial" panose="020B0604020202020204" pitchFamily="34" charset="0"/>
              <a:cs typeface="Arial" panose="020B0604020202020204" pitchFamily="34" charset="0"/>
            </a:endParaRPr>
          </a:p>
          <a:p>
            <a:pPr marL="685800"/>
            <a:r>
              <a:rPr lang="fr-BE" dirty="0" smtClean="0">
                <a:latin typeface="Arial" panose="020B0604020202020204" pitchFamily="34" charset="0"/>
                <a:cs typeface="Arial" panose="020B0604020202020204" pitchFamily="34" charset="0"/>
              </a:rPr>
              <a:t>Sur le plan déontologique, l’agent immobilier, qu’il exerce la profession en tant que personne physique ou dans le cadre d’une personne morale, assume la responsabilité </a:t>
            </a:r>
            <a:r>
              <a:rPr lang="fr-BE" u="sng" dirty="0" smtClean="0">
                <a:latin typeface="Arial" panose="020B0604020202020204" pitchFamily="34" charset="0"/>
                <a:cs typeface="Arial" panose="020B0604020202020204" pitchFamily="34" charset="0"/>
              </a:rPr>
              <a:t>de tout acte posé </a:t>
            </a:r>
            <a:r>
              <a:rPr lang="fr-BE" dirty="0" smtClean="0">
                <a:latin typeface="Arial" panose="020B0604020202020204" pitchFamily="34" charset="0"/>
                <a:cs typeface="Arial" panose="020B0604020202020204" pitchFamily="34" charset="0"/>
              </a:rPr>
              <a:t>dans </a:t>
            </a:r>
            <a:r>
              <a:rPr lang="fr-BE" u="sng" dirty="0" smtClean="0">
                <a:latin typeface="Arial" panose="020B0604020202020204" pitchFamily="34" charset="0"/>
                <a:cs typeface="Arial" panose="020B0604020202020204" pitchFamily="34" charset="0"/>
              </a:rPr>
              <a:t>l’exercice de sa profession, soit personnellement, soit par les préposés </a:t>
            </a:r>
            <a:r>
              <a:rPr lang="fr-BE" dirty="0" smtClean="0">
                <a:latin typeface="Arial" panose="020B0604020202020204" pitchFamily="34" charset="0"/>
                <a:cs typeface="Arial" panose="020B0604020202020204" pitchFamily="34" charset="0"/>
              </a:rPr>
              <a:t>qui sont, dans le cadre de cet exercice, soumis à son autorité, </a:t>
            </a:r>
            <a:r>
              <a:rPr lang="fr-BE" u="sng" dirty="0" smtClean="0">
                <a:latin typeface="Arial" panose="020B0604020202020204" pitchFamily="34" charset="0"/>
                <a:cs typeface="Arial" panose="020B0604020202020204" pitchFamily="34" charset="0"/>
              </a:rPr>
              <a:t>soit par les personnes dont il s’est expressément engag</a:t>
            </a:r>
            <a:r>
              <a:rPr lang="fr-BE" dirty="0" smtClean="0">
                <a:latin typeface="Arial" panose="020B0604020202020204" pitchFamily="34" charset="0"/>
                <a:cs typeface="Arial" panose="020B0604020202020204" pitchFamily="34" charset="0"/>
              </a:rPr>
              <a:t>é à coordonner les activités sous sa responsabilité.</a:t>
            </a:r>
          </a:p>
          <a:p>
            <a:pPr marL="685800"/>
            <a:endParaRPr lang="fr-BE" dirty="0" smtClean="0">
              <a:latin typeface="Arial" panose="020B0604020202020204" pitchFamily="34" charset="0"/>
              <a:cs typeface="Arial" panose="020B0604020202020204" pitchFamily="34" charset="0"/>
            </a:endParaRPr>
          </a:p>
          <a:p>
            <a:pPr marL="685800"/>
            <a:r>
              <a:rPr lang="fr-BE" u="sng" dirty="0" smtClean="0">
                <a:latin typeface="Arial" panose="020B0604020202020204" pitchFamily="34" charset="0"/>
                <a:cs typeface="Arial" panose="020B0604020202020204" pitchFamily="34" charset="0"/>
              </a:rPr>
              <a:t>En dehors de ces cas</a:t>
            </a:r>
            <a:r>
              <a:rPr lang="fr-BE" dirty="0" smtClean="0">
                <a:latin typeface="Arial" panose="020B0604020202020204" pitchFamily="34" charset="0"/>
                <a:cs typeface="Arial" panose="020B0604020202020204" pitchFamily="34" charset="0"/>
              </a:rPr>
              <a:t>, il n’assume, sur le plan déontologique, </a:t>
            </a:r>
            <a:r>
              <a:rPr lang="fr-BE" u="sng" dirty="0" smtClean="0">
                <a:latin typeface="Arial" panose="020B0604020202020204" pitchFamily="34" charset="0"/>
                <a:cs typeface="Arial" panose="020B0604020202020204" pitchFamily="34" charset="0"/>
              </a:rPr>
              <a:t>aucune responsabilité du fait de collaborateurs agents immobiliers indépendants</a:t>
            </a:r>
            <a:r>
              <a:rPr lang="fr-BE" dirty="0" smtClean="0">
                <a:latin typeface="Arial" panose="020B0604020202020204" pitchFamily="34" charset="0"/>
                <a:cs typeface="Arial" panose="020B0604020202020204" pitchFamily="34" charset="0"/>
              </a:rPr>
              <a:t>, sauf lorsqu’il a participé à des faits de nature à entraîner une telle responsabilité. (Art.3)</a:t>
            </a:r>
            <a:endParaRPr lang="fr-BE"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7418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8792" y="3382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BE" dirty="0" smtClean="0"/>
          </a:p>
          <a:p>
            <a:endParaRPr lang="fr-BE" dirty="0"/>
          </a:p>
          <a:p>
            <a:pPr algn="ctr"/>
            <a:r>
              <a:rPr lang="fr-BE" b="1" dirty="0" smtClean="0">
                <a:solidFill>
                  <a:schemeClr val="bg1"/>
                </a:solidFill>
                <a:latin typeface="Arial" panose="020B0604020202020204" pitchFamily="34" charset="0"/>
                <a:cs typeface="Arial" panose="020B0604020202020204" pitchFamily="34" charset="0"/>
              </a:rPr>
              <a:t>L’obligation de contrôle et de supervision des activités (Art. 4)</a:t>
            </a:r>
          </a:p>
          <a:p>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tx1"/>
                </a:solidFill>
                <a:latin typeface="Arial" panose="020B0604020202020204" pitchFamily="34" charset="0"/>
                <a:cs typeface="Arial" panose="020B0604020202020204" pitchFamily="34" charset="0"/>
              </a:rPr>
              <a:t>Vu la responsabilité personnelle de l’agent immobilier à l’égard de ses collaborateurs, il doit :</a:t>
            </a:r>
          </a:p>
          <a:p>
            <a:endParaRPr lang="fr-BE" u="sng" dirty="0" smtClean="0">
              <a:solidFill>
                <a:schemeClr val="tx1"/>
              </a:solidFill>
              <a:latin typeface="Arial" panose="020B0604020202020204" pitchFamily="34" charset="0"/>
              <a:cs typeface="Arial" panose="020B0604020202020204" pitchFamily="34" charset="0"/>
            </a:endParaRPr>
          </a:p>
          <a:p>
            <a:pPr marL="285750" indent="-285750">
              <a:buFontTx/>
              <a:buChar char="-"/>
            </a:pPr>
            <a:r>
              <a:rPr lang="fr-BE" dirty="0" smtClean="0">
                <a:solidFill>
                  <a:schemeClr val="tx1"/>
                </a:solidFill>
                <a:latin typeface="Arial" panose="020B0604020202020204" pitchFamily="34" charset="0"/>
                <a:cs typeface="Arial" panose="020B0604020202020204" pitchFamily="34" charset="0"/>
              </a:rPr>
              <a:t>personnellement et effectivement </a:t>
            </a:r>
            <a:r>
              <a:rPr lang="fr-BE" dirty="0" smtClean="0">
                <a:solidFill>
                  <a:schemeClr val="accent5">
                    <a:lumMod val="75000"/>
                  </a:schemeClr>
                </a:solidFill>
                <a:latin typeface="Arial" panose="020B0604020202020204" pitchFamily="34" charset="0"/>
                <a:cs typeface="Arial" panose="020B0604020202020204" pitchFamily="34" charset="0"/>
              </a:rPr>
              <a:t>organiser</a:t>
            </a:r>
            <a:r>
              <a:rPr lang="fr-BE" dirty="0" smtClean="0">
                <a:solidFill>
                  <a:schemeClr val="tx1"/>
                </a:solidFill>
                <a:latin typeface="Arial" panose="020B0604020202020204" pitchFamily="34" charset="0"/>
                <a:cs typeface="Arial" panose="020B0604020202020204" pitchFamily="34" charset="0"/>
              </a:rPr>
              <a:t> </a:t>
            </a:r>
            <a:r>
              <a:rPr lang="fr-BE" dirty="0" smtClean="0">
                <a:solidFill>
                  <a:schemeClr val="accent5">
                    <a:lumMod val="75000"/>
                  </a:schemeClr>
                </a:solidFill>
                <a:latin typeface="Arial" panose="020B0604020202020204" pitchFamily="34" charset="0"/>
                <a:cs typeface="Arial" panose="020B0604020202020204" pitchFamily="34" charset="0"/>
              </a:rPr>
              <a:t>son agence </a:t>
            </a:r>
            <a:r>
              <a:rPr lang="fr-BE" dirty="0" smtClean="0">
                <a:solidFill>
                  <a:schemeClr val="tx1"/>
                </a:solidFill>
                <a:latin typeface="Arial" panose="020B0604020202020204" pitchFamily="34" charset="0"/>
                <a:cs typeface="Arial" panose="020B0604020202020204" pitchFamily="34" charset="0"/>
              </a:rPr>
              <a:t>immobilière</a:t>
            </a:r>
          </a:p>
          <a:p>
            <a:r>
              <a:rPr lang="fr-BE" dirty="0" smtClean="0">
                <a:solidFill>
                  <a:schemeClr val="tx1"/>
                </a:solidFill>
                <a:latin typeface="Arial" panose="020B0604020202020204" pitchFamily="34" charset="0"/>
                <a:cs typeface="Arial" panose="020B0604020202020204" pitchFamily="34" charset="0"/>
              </a:rPr>
              <a:t> </a:t>
            </a:r>
          </a:p>
          <a:p>
            <a:pPr marL="285750" indent="-285750">
              <a:buFontTx/>
              <a:buChar char="-"/>
            </a:pPr>
            <a:r>
              <a:rPr lang="fr-BE" dirty="0" smtClean="0">
                <a:solidFill>
                  <a:schemeClr val="accent5">
                    <a:lumMod val="75000"/>
                  </a:schemeClr>
                </a:solidFill>
                <a:latin typeface="Arial" panose="020B0604020202020204" pitchFamily="34" charset="0"/>
                <a:cs typeface="Arial" panose="020B0604020202020204" pitchFamily="34" charset="0"/>
              </a:rPr>
              <a:t>organiser un contrôle ou une supervision </a:t>
            </a:r>
            <a:r>
              <a:rPr lang="fr-BE" dirty="0" smtClean="0">
                <a:solidFill>
                  <a:schemeClr val="tx1"/>
                </a:solidFill>
                <a:latin typeface="Arial" panose="020B0604020202020204" pitchFamily="34" charset="0"/>
                <a:cs typeface="Arial" panose="020B0604020202020204" pitchFamily="34" charset="0"/>
              </a:rPr>
              <a:t>continue à l’égard des personnes dont il doit répondre</a:t>
            </a:r>
          </a:p>
          <a:p>
            <a:endParaRPr lang="fr-BE" dirty="0">
              <a:solidFill>
                <a:schemeClr val="tx1"/>
              </a:solidFill>
              <a:latin typeface="Arial" panose="020B0604020202020204" pitchFamily="34" charset="0"/>
              <a:cs typeface="Arial" panose="020B0604020202020204" pitchFamily="34" charset="0"/>
            </a:endParaRPr>
          </a:p>
          <a:p>
            <a:pPr marL="285750" indent="-285750">
              <a:buFontTx/>
              <a:buChar char="-"/>
            </a:pPr>
            <a:r>
              <a:rPr lang="fr-BE" dirty="0" smtClean="0">
                <a:solidFill>
                  <a:schemeClr val="accent5">
                    <a:lumMod val="75000"/>
                  </a:schemeClr>
                </a:solidFill>
                <a:latin typeface="Arial" panose="020B0604020202020204" pitchFamily="34" charset="0"/>
                <a:cs typeface="Arial" panose="020B0604020202020204" pitchFamily="34" charset="0"/>
              </a:rPr>
              <a:t>Veiller à la </a:t>
            </a:r>
            <a:r>
              <a:rPr lang="fr-BE" dirty="0">
                <a:solidFill>
                  <a:schemeClr val="accent5">
                    <a:lumMod val="75000"/>
                  </a:schemeClr>
                </a:solidFill>
                <a:latin typeface="Arial" panose="020B0604020202020204" pitchFamily="34" charset="0"/>
                <a:cs typeface="Arial" panose="020B0604020202020204" pitchFamily="34" charset="0"/>
              </a:rPr>
              <a:t>formation </a:t>
            </a:r>
            <a:r>
              <a:rPr lang="fr-BE" dirty="0" smtClean="0">
                <a:solidFill>
                  <a:schemeClr val="tx1"/>
                </a:solidFill>
                <a:latin typeface="Arial" panose="020B0604020202020204" pitchFamily="34" charset="0"/>
                <a:cs typeface="Arial" panose="020B0604020202020204" pitchFamily="34" charset="0"/>
              </a:rPr>
              <a:t>des </a:t>
            </a:r>
            <a:r>
              <a:rPr lang="fr-BE" dirty="0">
                <a:solidFill>
                  <a:schemeClr val="tx1"/>
                </a:solidFill>
                <a:latin typeface="Arial" panose="020B0604020202020204" pitchFamily="34" charset="0"/>
                <a:cs typeface="Arial" panose="020B0604020202020204" pitchFamily="34" charset="0"/>
              </a:rPr>
              <a:t>personnes dont il doit </a:t>
            </a:r>
            <a:r>
              <a:rPr lang="fr-BE" dirty="0" smtClean="0">
                <a:solidFill>
                  <a:schemeClr val="tx1"/>
                </a:solidFill>
                <a:latin typeface="Arial" panose="020B0604020202020204" pitchFamily="34" charset="0"/>
                <a:cs typeface="Arial" panose="020B0604020202020204" pitchFamily="34" charset="0"/>
              </a:rPr>
              <a:t>répondre :</a:t>
            </a:r>
          </a:p>
          <a:p>
            <a:pPr marL="742950" lvl="1" indent="-285750">
              <a:buFontTx/>
              <a:buChar char="-"/>
            </a:pPr>
            <a:r>
              <a:rPr lang="fr-BE" dirty="0" smtClean="0">
                <a:solidFill>
                  <a:schemeClr val="tx1"/>
                </a:solidFill>
                <a:latin typeface="Arial" panose="020B0604020202020204" pitchFamily="34" charset="0"/>
                <a:cs typeface="Arial" panose="020B0604020202020204" pitchFamily="34" charset="0"/>
              </a:rPr>
              <a:t>Formation qui doit être adaptée </a:t>
            </a:r>
            <a:r>
              <a:rPr lang="fr-BE" dirty="0">
                <a:solidFill>
                  <a:schemeClr val="tx1"/>
                </a:solidFill>
                <a:latin typeface="Arial" panose="020B0604020202020204" pitchFamily="34" charset="0"/>
                <a:cs typeface="Arial" panose="020B0604020202020204" pitchFamily="34" charset="0"/>
              </a:rPr>
              <a:t>aux activités d’agent immobilier qu’ils réalisent sous son </a:t>
            </a:r>
            <a:r>
              <a:rPr lang="fr-BE" dirty="0" smtClean="0">
                <a:solidFill>
                  <a:schemeClr val="tx1"/>
                </a:solidFill>
                <a:latin typeface="Arial" panose="020B0604020202020204" pitchFamily="34" charset="0"/>
                <a:cs typeface="Arial" panose="020B0604020202020204" pitchFamily="34" charset="0"/>
              </a:rPr>
              <a:t>autorité</a:t>
            </a:r>
          </a:p>
          <a:p>
            <a:pPr marL="742950" lvl="1" indent="-285750">
              <a:buFontTx/>
              <a:buChar char="-"/>
            </a:pPr>
            <a:r>
              <a:rPr lang="fr-BE" dirty="0" smtClean="0">
                <a:solidFill>
                  <a:schemeClr val="tx1"/>
                </a:solidFill>
                <a:latin typeface="Arial" panose="020B0604020202020204" pitchFamily="34" charset="0"/>
                <a:cs typeface="Arial" panose="020B0604020202020204" pitchFamily="34" charset="0"/>
              </a:rPr>
              <a:t>Formation qui doit être conforme aux </a:t>
            </a:r>
            <a:r>
              <a:rPr lang="fr-BE" dirty="0">
                <a:solidFill>
                  <a:schemeClr val="tx1"/>
                </a:solidFill>
                <a:latin typeface="Arial" panose="020B0604020202020204" pitchFamily="34" charset="0"/>
                <a:cs typeface="Arial" panose="020B0604020202020204" pitchFamily="34" charset="0"/>
              </a:rPr>
              <a:t>obligations déontologiques auxquelles il est </a:t>
            </a:r>
            <a:r>
              <a:rPr lang="fr-BE" dirty="0" smtClean="0">
                <a:solidFill>
                  <a:schemeClr val="tx1"/>
                </a:solidFill>
                <a:latin typeface="Arial" panose="020B0604020202020204" pitchFamily="34" charset="0"/>
                <a:cs typeface="Arial" panose="020B0604020202020204" pitchFamily="34" charset="0"/>
              </a:rPr>
              <a:t>soumis.</a:t>
            </a:r>
          </a:p>
          <a:p>
            <a:endParaRPr lang="fr-BE" dirty="0" smtClean="0">
              <a:solidFill>
                <a:schemeClr val="tx1"/>
              </a:solidFill>
              <a:latin typeface="Arial" panose="020B0604020202020204" pitchFamily="34" charset="0"/>
              <a:cs typeface="Arial" panose="020B0604020202020204" pitchFamily="34" charset="0"/>
            </a:endParaRPr>
          </a:p>
          <a:p>
            <a:endParaRPr lang="fr-BE" dirty="0" smtClean="0">
              <a:solidFill>
                <a:schemeClr val="tx1"/>
              </a:solidFill>
              <a:latin typeface="Arial" panose="020B0604020202020204" pitchFamily="34" charset="0"/>
              <a:cs typeface="Arial" panose="020B06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100209" y="271051"/>
            <a:ext cx="10572932" cy="584775"/>
          </a:xfrm>
          <a:prstGeom prst="rect">
            <a:avLst/>
          </a:prstGeom>
          <a:solidFill>
            <a:schemeClr val="bg1">
              <a:lumMod val="95000"/>
            </a:schemeClr>
          </a:solidFill>
        </p:spPr>
        <p:txBody>
          <a:bodyPr wrap="square" rtlCol="0">
            <a:spAutoFit/>
          </a:bodyPr>
          <a:lstStyle/>
          <a:p>
            <a:r>
              <a:rPr lang="fr-FR" sz="3200" dirty="0" smtClean="0">
                <a:latin typeface="Avenir Next LT Pro" pitchFamily="50" charset="0"/>
              </a:rPr>
              <a:t>LA RESPONSABILITÉ DE L’AGENT IMMOBILIER</a:t>
            </a:r>
            <a:endParaRPr lang="fr-BE" sz="32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35F2E25-56AF-4CB7-968B-EF10D4182AD1}"/>
              </a:ext>
            </a:extLst>
          </p:cNvPr>
          <p:cNvSpPr txBox="1">
            <a:spLocks/>
          </p:cNvSpPr>
          <p:nvPr/>
        </p:nvSpPr>
        <p:spPr>
          <a:xfrm>
            <a:off x="1014046" y="1825625"/>
            <a:ext cx="9996375"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endParaRPr lang="fr-BE" sz="2000" dirty="0">
              <a:solidFill>
                <a:schemeClr val="bg1"/>
              </a:solidFill>
              <a:latin typeface="Avenir Next LT Pro" pitchFamily="50" charset="0"/>
            </a:endParaRPr>
          </a:p>
        </p:txBody>
      </p:sp>
      <p:cxnSp>
        <p:nvCxnSpPr>
          <p:cNvPr id="4" name="Connecteur droit avec flèche 3"/>
          <p:cNvCxnSpPr/>
          <p:nvPr/>
        </p:nvCxnSpPr>
        <p:spPr>
          <a:xfrm>
            <a:off x="0" y="5394960"/>
            <a:ext cx="8792" cy="26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0308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8792" y="3382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BE" dirty="0" smtClean="0">
              <a:solidFill>
                <a:schemeClr val="tx1"/>
              </a:solidFill>
              <a:latin typeface="Arial" panose="020B0604020202020204" pitchFamily="34" charset="0"/>
              <a:cs typeface="Arial" panose="020B0604020202020204" pitchFamily="34" charset="0"/>
            </a:endParaRPr>
          </a:p>
          <a:p>
            <a:pPr algn="ctr"/>
            <a:r>
              <a:rPr lang="fr-BE" b="1" dirty="0" smtClean="0">
                <a:solidFill>
                  <a:schemeClr val="bg1"/>
                </a:solidFill>
                <a:latin typeface="Arial" panose="020B0604020202020204" pitchFamily="34" charset="0"/>
                <a:cs typeface="Arial" panose="020B0604020202020204" pitchFamily="34" charset="0"/>
              </a:rPr>
              <a:t>L’obligation </a:t>
            </a:r>
            <a:r>
              <a:rPr lang="fr-BE" b="1" dirty="0">
                <a:solidFill>
                  <a:schemeClr val="bg1"/>
                </a:solidFill>
                <a:latin typeface="Arial" panose="020B0604020202020204" pitchFamily="34" charset="0"/>
                <a:cs typeface="Arial" panose="020B0604020202020204" pitchFamily="34" charset="0"/>
              </a:rPr>
              <a:t>d’assurer sa </a:t>
            </a:r>
            <a:r>
              <a:rPr lang="fr-BE" b="1" dirty="0" smtClean="0">
                <a:solidFill>
                  <a:schemeClr val="bg1"/>
                </a:solidFill>
                <a:latin typeface="Arial" panose="020B0604020202020204" pitchFamily="34" charset="0"/>
                <a:cs typeface="Arial" panose="020B0604020202020204" pitchFamily="34" charset="0"/>
              </a:rPr>
              <a:t>responsabilité (Art.5)</a:t>
            </a:r>
          </a:p>
          <a:p>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tx1"/>
                </a:solidFill>
                <a:latin typeface="Arial" panose="020B0604020202020204" pitchFamily="34" charset="0"/>
                <a:cs typeface="Arial" panose="020B0604020202020204" pitchFamily="34" charset="0"/>
              </a:rPr>
              <a:t>L’agent </a:t>
            </a:r>
            <a:r>
              <a:rPr lang="fr-BE" dirty="0">
                <a:solidFill>
                  <a:schemeClr val="tx1"/>
                </a:solidFill>
                <a:latin typeface="Arial" panose="020B0604020202020204" pitchFamily="34" charset="0"/>
                <a:cs typeface="Arial" panose="020B0604020202020204" pitchFamily="34" charset="0"/>
              </a:rPr>
              <a:t>immobilier est tenu </a:t>
            </a:r>
            <a:r>
              <a:rPr lang="fr-BE" u="sng" dirty="0">
                <a:solidFill>
                  <a:schemeClr val="tx1"/>
                </a:solidFill>
                <a:latin typeface="Arial" panose="020B0604020202020204" pitchFamily="34" charset="0"/>
                <a:cs typeface="Arial" panose="020B0604020202020204" pitchFamily="34" charset="0"/>
              </a:rPr>
              <a:t>d’assurer sa responsabilité civile professionnelle. </a:t>
            </a:r>
            <a:r>
              <a:rPr lang="fr-BE" dirty="0">
                <a:solidFill>
                  <a:schemeClr val="tx1"/>
                </a:solidFill>
                <a:latin typeface="Arial" panose="020B0604020202020204" pitchFamily="34" charset="0"/>
                <a:cs typeface="Arial" panose="020B0604020202020204" pitchFamily="34" charset="0"/>
              </a:rPr>
              <a:t/>
            </a:r>
            <a:br>
              <a:rPr lang="fr-BE" dirty="0">
                <a:solidFill>
                  <a:schemeClr val="tx1"/>
                </a:solidFill>
                <a:latin typeface="Arial" panose="020B0604020202020204" pitchFamily="34" charset="0"/>
                <a:cs typeface="Arial" panose="020B0604020202020204" pitchFamily="34" charset="0"/>
              </a:rPr>
            </a:br>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tx1"/>
                </a:solidFill>
                <a:latin typeface="Arial" panose="020B0604020202020204" pitchFamily="34" charset="0"/>
                <a:cs typeface="Arial" panose="020B0604020202020204" pitchFamily="34" charset="0"/>
              </a:rPr>
              <a:t>Il </a:t>
            </a:r>
            <a:r>
              <a:rPr lang="fr-BE" dirty="0">
                <a:solidFill>
                  <a:schemeClr val="tx1"/>
                </a:solidFill>
                <a:latin typeface="Arial" panose="020B0604020202020204" pitchFamily="34" charset="0"/>
                <a:cs typeface="Arial" panose="020B0604020202020204" pitchFamily="34" charset="0"/>
              </a:rPr>
              <a:t>veille à ce que la responsabilité civile professionnelle relative à l’activité d’agent immobilier de la ou des personnes morales dans le cadre desquelles il exerce ladite activité ou dirige les services où celle-ci est exercée, soit également </a:t>
            </a:r>
            <a:r>
              <a:rPr lang="fr-BE" dirty="0" smtClean="0">
                <a:solidFill>
                  <a:schemeClr val="tx1"/>
                </a:solidFill>
                <a:latin typeface="Arial" panose="020B0604020202020204" pitchFamily="34" charset="0"/>
                <a:cs typeface="Arial" panose="020B0604020202020204" pitchFamily="34" charset="0"/>
              </a:rPr>
              <a:t>assurée.</a:t>
            </a:r>
          </a:p>
          <a:p>
            <a:endParaRPr lang="fr-BE" dirty="0">
              <a:solidFill>
                <a:schemeClr val="tx1"/>
              </a:solidFill>
              <a:latin typeface="Arial" panose="020B0604020202020204" pitchFamily="34" charset="0"/>
              <a:cs typeface="Arial" panose="020B0604020202020204" pitchFamily="34" charset="0"/>
            </a:endParaRPr>
          </a:p>
          <a:p>
            <a:r>
              <a:rPr lang="fr-BE" u="sng" dirty="0" smtClean="0">
                <a:solidFill>
                  <a:schemeClr val="tx1"/>
                </a:solidFill>
                <a:latin typeface="Arial" panose="020B0604020202020204" pitchFamily="34" charset="0"/>
                <a:cs typeface="Arial" panose="020B0604020202020204" pitchFamily="34" charset="0"/>
              </a:rPr>
              <a:t>Attention</a:t>
            </a:r>
            <a:r>
              <a:rPr lang="fr-BE" dirty="0" smtClean="0">
                <a:solidFill>
                  <a:schemeClr val="tx1"/>
                </a:solidFill>
                <a:latin typeface="Arial" panose="020B0604020202020204" pitchFamily="34" charset="0"/>
                <a:cs typeface="Arial" panose="020B0604020202020204" pitchFamily="34" charset="0"/>
              </a:rPr>
              <a:t> : </a:t>
            </a:r>
          </a:p>
          <a:p>
            <a:pPr marL="285750" indent="-285750">
              <a:buFontTx/>
              <a:buChar char="-"/>
            </a:pPr>
            <a:r>
              <a:rPr lang="fr-BE" dirty="0">
                <a:solidFill>
                  <a:schemeClr val="tx1"/>
                </a:solidFill>
                <a:latin typeface="Arial" panose="020B0604020202020204" pitchFamily="34" charset="0"/>
                <a:cs typeface="Arial" panose="020B0604020202020204" pitchFamily="34" charset="0"/>
              </a:rPr>
              <a:t>V</a:t>
            </a:r>
            <a:r>
              <a:rPr lang="fr-BE" dirty="0" smtClean="0">
                <a:solidFill>
                  <a:schemeClr val="tx1"/>
                </a:solidFill>
                <a:latin typeface="Arial" panose="020B0604020202020204" pitchFamily="34" charset="0"/>
                <a:cs typeface="Arial" panose="020B0604020202020204" pitchFamily="34" charset="0"/>
              </a:rPr>
              <a:t>oir aussi la Directive IPI sur l’assurance de responsabilité (conditions à remplir)</a:t>
            </a:r>
          </a:p>
          <a:p>
            <a:pPr marL="285750" indent="-285750">
              <a:buFontTx/>
              <a:buChar char="-"/>
            </a:pPr>
            <a:r>
              <a:rPr lang="fr-BE" dirty="0" smtClean="0">
                <a:solidFill>
                  <a:schemeClr val="tx1"/>
                </a:solidFill>
                <a:latin typeface="Arial" panose="020B0604020202020204" pitchFamily="34" charset="0"/>
                <a:cs typeface="Arial" panose="020B0604020202020204" pitchFamily="34" charset="0"/>
              </a:rPr>
              <a:t>Vérification des garanties par rapport à l’activité spécifique (le risque)</a:t>
            </a:r>
          </a:p>
          <a:p>
            <a:pPr marL="285750" indent="-285750">
              <a:buFontTx/>
              <a:buChar char="-"/>
            </a:pPr>
            <a:r>
              <a:rPr lang="fr-BE" dirty="0" smtClean="0">
                <a:solidFill>
                  <a:schemeClr val="tx1"/>
                </a:solidFill>
                <a:latin typeface="Arial" panose="020B0604020202020204" pitchFamily="34" charset="0"/>
                <a:cs typeface="Arial" panose="020B0604020202020204" pitchFamily="34" charset="0"/>
              </a:rPr>
              <a:t>Vérification des garanties par rapport à la couverture en assurance (exemple: protection juridique en matière disciplinaire)</a:t>
            </a: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100209" y="271051"/>
            <a:ext cx="10572932" cy="584775"/>
          </a:xfrm>
          <a:prstGeom prst="rect">
            <a:avLst/>
          </a:prstGeom>
          <a:solidFill>
            <a:schemeClr val="bg1">
              <a:lumMod val="95000"/>
            </a:schemeClr>
          </a:solidFill>
        </p:spPr>
        <p:txBody>
          <a:bodyPr wrap="square" rtlCol="0">
            <a:spAutoFit/>
          </a:bodyPr>
          <a:lstStyle/>
          <a:p>
            <a:r>
              <a:rPr lang="fr-FR" sz="3200" dirty="0" smtClean="0">
                <a:latin typeface="Avenir Next LT Pro" pitchFamily="50" charset="0"/>
              </a:rPr>
              <a:t>LA RESPONSABILITÉ DE L’AGENT IMMOBILIER</a:t>
            </a:r>
            <a:endParaRPr lang="fr-BE" sz="32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35F2E25-56AF-4CB7-968B-EF10D4182AD1}"/>
              </a:ext>
            </a:extLst>
          </p:cNvPr>
          <p:cNvSpPr txBox="1">
            <a:spLocks/>
          </p:cNvSpPr>
          <p:nvPr/>
        </p:nvSpPr>
        <p:spPr>
          <a:xfrm>
            <a:off x="1014046" y="1825625"/>
            <a:ext cx="9996375"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endParaRPr lang="fr-BE" sz="2000" dirty="0">
              <a:solidFill>
                <a:schemeClr val="bg1"/>
              </a:solidFill>
              <a:latin typeface="Avenir Next LT Pro" pitchFamily="50" charset="0"/>
            </a:endParaRPr>
          </a:p>
        </p:txBody>
      </p:sp>
      <p:cxnSp>
        <p:nvCxnSpPr>
          <p:cNvPr id="4" name="Connecteur droit avec flèche 3"/>
          <p:cNvCxnSpPr/>
          <p:nvPr/>
        </p:nvCxnSpPr>
        <p:spPr>
          <a:xfrm>
            <a:off x="0" y="5394960"/>
            <a:ext cx="8792" cy="26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459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467909" y="300661"/>
            <a:ext cx="10335859" cy="1200329"/>
          </a:xfrm>
          <a:prstGeom prst="rect">
            <a:avLst/>
          </a:prstGeom>
          <a:solidFill>
            <a:schemeClr val="bg1">
              <a:lumMod val="95000"/>
            </a:schemeClr>
          </a:solidFill>
        </p:spPr>
        <p:txBody>
          <a:bodyPr wrap="square" rtlCol="0">
            <a:spAutoFit/>
          </a:bodyPr>
          <a:lstStyle/>
          <a:p>
            <a:r>
              <a:rPr lang="fr-FR" sz="3600" dirty="0" smtClean="0">
                <a:latin typeface="Avenir Next LT Pro" pitchFamily="50" charset="0"/>
              </a:rPr>
              <a:t>2.LE RESPECT DE LA VIE PRIVEE ET LE DEVOIR DE DISCRETION</a:t>
            </a:r>
            <a:endParaRPr lang="fr-BE" sz="2800" dirty="0">
              <a:solidFill>
                <a:schemeClr val="tx1">
                  <a:lumMod val="95000"/>
                  <a:lumOff val="5000"/>
                </a:schemeClr>
              </a:solidFill>
              <a:latin typeface="Avenir Next LT Pro" panose="020B0504020202020204" pitchFamily="34" charset="0"/>
            </a:endParaRPr>
          </a:p>
        </p:txBody>
      </p:sp>
      <p:sp>
        <p:nvSpPr>
          <p:cNvPr id="2" name="Rectangle 1"/>
          <p:cNvSpPr/>
          <p:nvPr/>
        </p:nvSpPr>
        <p:spPr>
          <a:xfrm>
            <a:off x="341567" y="1946365"/>
            <a:ext cx="10462202" cy="3970318"/>
          </a:xfrm>
          <a:prstGeom prst="rect">
            <a:avLst/>
          </a:prstGeom>
        </p:spPr>
        <p:txBody>
          <a:bodyPr wrap="square">
            <a:spAutoFit/>
          </a:bodyPr>
          <a:lstStyle/>
          <a:p>
            <a:r>
              <a:rPr lang="fr-BE" dirty="0">
                <a:latin typeface="Arial" panose="020B0604020202020204" pitchFamily="34" charset="0"/>
                <a:cs typeface="Arial" panose="020B0604020202020204" pitchFamily="34" charset="0"/>
              </a:rPr>
              <a:t/>
            </a:r>
            <a:br>
              <a:rPr lang="fr-BE" dirty="0">
                <a:latin typeface="Arial" panose="020B0604020202020204" pitchFamily="34" charset="0"/>
                <a:cs typeface="Arial" panose="020B0604020202020204" pitchFamily="34" charset="0"/>
              </a:rPr>
            </a:br>
            <a:r>
              <a:rPr lang="fr-BE" dirty="0" smtClean="0">
                <a:solidFill>
                  <a:schemeClr val="accent5">
                    <a:lumMod val="75000"/>
                  </a:schemeClr>
                </a:solidFill>
                <a:latin typeface="Arial" panose="020B0604020202020204" pitchFamily="34" charset="0"/>
                <a:cs typeface="Arial" panose="020B0604020202020204" pitchFamily="34" charset="0"/>
              </a:rPr>
              <a:t>Respect de la vie privée (Art. 6 et 7)</a:t>
            </a:r>
          </a:p>
          <a:p>
            <a:endParaRPr lang="fr-BE" dirty="0">
              <a:latin typeface="Arial" panose="020B0604020202020204" pitchFamily="34" charset="0"/>
              <a:cs typeface="Arial" panose="020B0604020202020204" pitchFamily="34" charset="0"/>
            </a:endParaRPr>
          </a:p>
          <a:p>
            <a:r>
              <a:rPr lang="fr-BE" dirty="0" smtClean="0">
                <a:latin typeface="Arial" panose="020B0604020202020204" pitchFamily="34" charset="0"/>
                <a:cs typeface="Arial" panose="020B0604020202020204" pitchFamily="34" charset="0"/>
              </a:rPr>
              <a:t>- Sauf </a:t>
            </a:r>
            <a:r>
              <a:rPr lang="fr-BE" dirty="0">
                <a:latin typeface="Arial" panose="020B0604020202020204" pitchFamily="34" charset="0"/>
                <a:cs typeface="Arial" panose="020B0604020202020204" pitchFamily="34" charset="0"/>
              </a:rPr>
              <a:t>cause de justification, l’agent immobilier doit respecter </a:t>
            </a:r>
            <a:r>
              <a:rPr lang="fr-BE" u="sng" dirty="0">
                <a:latin typeface="Arial" panose="020B0604020202020204" pitchFamily="34" charset="0"/>
                <a:cs typeface="Arial" panose="020B0604020202020204" pitchFamily="34" charset="0"/>
              </a:rPr>
              <a:t>l’inviolabilité du domicile et la vie privée </a:t>
            </a:r>
            <a:r>
              <a:rPr lang="fr-BE" dirty="0">
                <a:latin typeface="Arial" panose="020B0604020202020204" pitchFamily="34" charset="0"/>
                <a:cs typeface="Arial" panose="020B0604020202020204" pitchFamily="34" charset="0"/>
              </a:rPr>
              <a:t>des personnes concernées par des visites ou des interventions à domicile. </a:t>
            </a:r>
            <a:endParaRPr lang="fr-BE" dirty="0" smtClean="0">
              <a:latin typeface="Arial" panose="020B0604020202020204" pitchFamily="34" charset="0"/>
              <a:cs typeface="Arial" panose="020B0604020202020204" pitchFamily="34" charset="0"/>
            </a:endParaRPr>
          </a:p>
          <a:p>
            <a:endParaRPr lang="fr-BE" b="1" dirty="0">
              <a:latin typeface="Arial" panose="020B0604020202020204" pitchFamily="34" charset="0"/>
              <a:cs typeface="Arial" panose="020B0604020202020204" pitchFamily="34" charset="0"/>
            </a:endParaRPr>
          </a:p>
          <a:p>
            <a:pPr marL="285750" indent="-285750">
              <a:buFontTx/>
              <a:buChar char="-"/>
            </a:pPr>
            <a:r>
              <a:rPr lang="fr-BE" dirty="0" smtClean="0">
                <a:latin typeface="Arial" panose="020B0604020202020204" pitchFamily="34" charset="0"/>
                <a:cs typeface="Arial" panose="020B0604020202020204" pitchFamily="34" charset="0"/>
              </a:rPr>
              <a:t>Lors </a:t>
            </a:r>
            <a:r>
              <a:rPr lang="fr-BE" dirty="0">
                <a:latin typeface="Arial" panose="020B0604020202020204" pitchFamily="34" charset="0"/>
                <a:cs typeface="Arial" panose="020B0604020202020204" pitchFamily="34" charset="0"/>
              </a:rPr>
              <a:t>de la consultation des banques de données auxquelles il a accès par l’intermédiaire de l’Institut et du traitement de ces données, l’agent immobilier </a:t>
            </a:r>
            <a:r>
              <a:rPr lang="fr-BE" u="sng" dirty="0">
                <a:latin typeface="Arial" panose="020B0604020202020204" pitchFamily="34" charset="0"/>
                <a:cs typeface="Arial" panose="020B0604020202020204" pitchFamily="34" charset="0"/>
              </a:rPr>
              <a:t>ne peut recueillir et traiter que des informations directement liées à l’exercice de la mission</a:t>
            </a:r>
            <a:r>
              <a:rPr lang="fr-BE" dirty="0">
                <a:latin typeface="Arial" panose="020B0604020202020204" pitchFamily="34" charset="0"/>
                <a:cs typeface="Arial" panose="020B0604020202020204" pitchFamily="34" charset="0"/>
              </a:rPr>
              <a:t> à l’occasion de laquelle la consultation est demandée. </a:t>
            </a:r>
            <a:endParaRPr lang="fr-BE" dirty="0" smtClean="0">
              <a:latin typeface="Arial" panose="020B0604020202020204" pitchFamily="34" charset="0"/>
              <a:cs typeface="Arial" panose="020B0604020202020204" pitchFamily="34" charset="0"/>
            </a:endParaRPr>
          </a:p>
          <a:p>
            <a:endParaRPr lang="fr-BE" dirty="0" smtClean="0">
              <a:latin typeface="Arial" panose="020B0604020202020204" pitchFamily="34" charset="0"/>
              <a:cs typeface="Arial" panose="020B0604020202020204" pitchFamily="34" charset="0"/>
            </a:endParaRPr>
          </a:p>
          <a:p>
            <a:endParaRPr lang="fr-BE" dirty="0" smtClean="0">
              <a:latin typeface="Arial" panose="020B0604020202020204" pitchFamily="34" charset="0"/>
              <a:cs typeface="Arial" panose="020B0604020202020204" pitchFamily="34" charset="0"/>
            </a:endParaRPr>
          </a:p>
          <a:p>
            <a:r>
              <a:rPr lang="fr-BE" dirty="0" smtClean="0"/>
              <a:t>	</a:t>
            </a:r>
            <a:r>
              <a:rPr lang="fr-BE" dirty="0"/>
              <a:t/>
            </a:r>
            <a:br>
              <a:rPr lang="fr-BE" dirty="0"/>
            </a:br>
            <a:endParaRPr lang="en-GB" dirty="0"/>
          </a:p>
        </p:txBody>
      </p:sp>
    </p:spTree>
    <p:extLst>
      <p:ext uri="{BB962C8B-B14F-4D97-AF65-F5344CB8AC3E}">
        <p14:creationId xmlns:p14="http://schemas.microsoft.com/office/powerpoint/2010/main" val="1357708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467909" y="300661"/>
            <a:ext cx="10335859" cy="1200329"/>
          </a:xfrm>
          <a:prstGeom prst="rect">
            <a:avLst/>
          </a:prstGeom>
          <a:solidFill>
            <a:schemeClr val="bg1">
              <a:lumMod val="95000"/>
            </a:schemeClr>
          </a:solidFill>
        </p:spPr>
        <p:txBody>
          <a:bodyPr wrap="square" rtlCol="0">
            <a:spAutoFit/>
          </a:bodyPr>
          <a:lstStyle/>
          <a:p>
            <a:r>
              <a:rPr lang="fr-FR" sz="3600" dirty="0" smtClean="0">
                <a:latin typeface="Avenir Next LT Pro" pitchFamily="50" charset="0"/>
              </a:rPr>
              <a:t>LE RESPECT DE LA VIE PRIVEE ET LE DEVOIR DE DISCRETION</a:t>
            </a:r>
            <a:endParaRPr lang="fr-BE" sz="3600" dirty="0">
              <a:solidFill>
                <a:schemeClr val="tx1">
                  <a:lumMod val="95000"/>
                  <a:lumOff val="5000"/>
                </a:schemeClr>
              </a:solidFill>
              <a:latin typeface="Avenir Next LT Pro" panose="020B0504020202020204" pitchFamily="34" charset="0"/>
            </a:endParaRPr>
          </a:p>
        </p:txBody>
      </p:sp>
      <p:sp>
        <p:nvSpPr>
          <p:cNvPr id="2" name="Rectangle 1"/>
          <p:cNvSpPr/>
          <p:nvPr/>
        </p:nvSpPr>
        <p:spPr>
          <a:xfrm>
            <a:off x="341567" y="1946365"/>
            <a:ext cx="10462202" cy="4124206"/>
          </a:xfrm>
          <a:prstGeom prst="rect">
            <a:avLst/>
          </a:prstGeom>
        </p:spPr>
        <p:txBody>
          <a:bodyPr wrap="square">
            <a:spAutoFit/>
          </a:bodyPr>
          <a:lstStyle/>
          <a:p>
            <a:r>
              <a:rPr lang="fr-BE" dirty="0">
                <a:latin typeface="Arial" panose="020B0604020202020204" pitchFamily="34" charset="0"/>
                <a:cs typeface="Arial" panose="020B0604020202020204" pitchFamily="34" charset="0"/>
              </a:rPr>
              <a:t/>
            </a:r>
            <a:br>
              <a:rPr lang="fr-BE" dirty="0">
                <a:latin typeface="Arial" panose="020B0604020202020204" pitchFamily="34" charset="0"/>
                <a:cs typeface="Arial" panose="020B0604020202020204" pitchFamily="34" charset="0"/>
              </a:rPr>
            </a:br>
            <a:r>
              <a:rPr lang="fr-BE" dirty="0" smtClean="0">
                <a:solidFill>
                  <a:schemeClr val="accent5">
                    <a:lumMod val="75000"/>
                  </a:schemeClr>
                </a:solidFill>
                <a:latin typeface="Arial" panose="020B0604020202020204" pitchFamily="34" charset="0"/>
                <a:cs typeface="Arial" panose="020B0604020202020204" pitchFamily="34" charset="0"/>
              </a:rPr>
              <a:t>Respect de la vie privée			face à la réalité de l’activité professionnelle</a:t>
            </a:r>
          </a:p>
          <a:p>
            <a:endParaRPr lang="fr-BE" dirty="0" smtClean="0">
              <a:latin typeface="Arial" panose="020B0604020202020204" pitchFamily="34" charset="0"/>
              <a:cs typeface="Arial" panose="020B0604020202020204" pitchFamily="34" charset="0"/>
            </a:endParaRPr>
          </a:p>
          <a:p>
            <a:r>
              <a:rPr lang="fr-BE" dirty="0" smtClean="0"/>
              <a:t>	- respect du domicile (notamment lors des visites)</a:t>
            </a:r>
          </a:p>
          <a:p>
            <a:endParaRPr lang="fr-BE" dirty="0" smtClean="0"/>
          </a:p>
          <a:p>
            <a:r>
              <a:rPr lang="fr-BE" dirty="0"/>
              <a:t>	</a:t>
            </a:r>
            <a:r>
              <a:rPr lang="fr-BE" dirty="0" smtClean="0"/>
              <a:t>- respect du RGPD </a:t>
            </a:r>
            <a:r>
              <a:rPr lang="fr-BE" sz="1100" dirty="0" smtClean="0"/>
              <a:t>(Loi </a:t>
            </a:r>
            <a:r>
              <a:rPr lang="fr-BE" sz="1100" dirty="0"/>
              <a:t>du 30 juillet </a:t>
            </a:r>
            <a:r>
              <a:rPr lang="fr-BE" sz="1100" dirty="0" smtClean="0"/>
              <a:t>2018 relative </a:t>
            </a:r>
            <a:r>
              <a:rPr lang="fr-BE" sz="1100" dirty="0"/>
              <a:t>à la protection des personnes physiques à l'égard des traitements de données à </a:t>
            </a:r>
            <a:r>
              <a:rPr lang="fr-BE" sz="1100" dirty="0" smtClean="0"/>
              <a:t>caractère personnel) </a:t>
            </a:r>
          </a:p>
          <a:p>
            <a:r>
              <a:rPr lang="fr-BE" sz="1100" dirty="0"/>
              <a:t>	</a:t>
            </a:r>
            <a:r>
              <a:rPr lang="fr-BE" sz="1100" dirty="0" smtClean="0"/>
              <a:t>	</a:t>
            </a:r>
            <a:r>
              <a:rPr lang="fr-BE" sz="1600" dirty="0" smtClean="0"/>
              <a:t>les contraintes en matière de gestion et préservation des données personnelles </a:t>
            </a:r>
          </a:p>
          <a:p>
            <a:r>
              <a:rPr lang="fr-BE" sz="1600" dirty="0"/>
              <a:t>	</a:t>
            </a:r>
            <a:r>
              <a:rPr lang="fr-BE" sz="1600" dirty="0" smtClean="0"/>
              <a:t>	les pièges liés à la sauvegarde </a:t>
            </a:r>
            <a:r>
              <a:rPr lang="fr-BE" sz="1600" dirty="0"/>
              <a:t>et l’utilisation des données personnelles des candidats </a:t>
            </a:r>
            <a:r>
              <a:rPr lang="fr-BE" sz="1600" dirty="0" smtClean="0"/>
              <a:t>amateurs</a:t>
            </a:r>
          </a:p>
          <a:p>
            <a:r>
              <a:rPr lang="fr-BE" sz="1600" dirty="0" smtClean="0"/>
              <a:t>		les dangers liés a la transmission de données personnelles (par exemple pour le syndic)</a:t>
            </a:r>
          </a:p>
          <a:p>
            <a:endParaRPr lang="fr-BE" sz="1600" dirty="0" smtClean="0"/>
          </a:p>
          <a:p>
            <a:r>
              <a:rPr lang="fr-BE" dirty="0"/>
              <a:t>	</a:t>
            </a:r>
            <a:r>
              <a:rPr lang="fr-BE" dirty="0" smtClean="0"/>
              <a:t>- respect du droit à l’image  (notamment lors de publications sur internet)</a:t>
            </a:r>
          </a:p>
          <a:p>
            <a:endParaRPr lang="fr-BE" dirty="0" smtClean="0"/>
          </a:p>
          <a:p>
            <a:r>
              <a:rPr lang="fr-BE" dirty="0"/>
              <a:t>	</a:t>
            </a:r>
            <a:r>
              <a:rPr lang="fr-BE" dirty="0" smtClean="0"/>
              <a:t>- respect des règles anti-discrimination : exemple des informations </a:t>
            </a:r>
            <a:r>
              <a:rPr lang="fr-BE" dirty="0"/>
              <a:t>personnelles recueillies auprès </a:t>
            </a:r>
            <a:endParaRPr lang="fr-BE" dirty="0" smtClean="0"/>
          </a:p>
          <a:p>
            <a:r>
              <a:rPr lang="fr-BE" dirty="0"/>
              <a:t>	</a:t>
            </a:r>
            <a:r>
              <a:rPr lang="fr-BE" dirty="0" smtClean="0"/>
              <a:t>  des candidats locataires</a:t>
            </a:r>
          </a:p>
          <a:p>
            <a:r>
              <a:rPr lang="fr-BE" dirty="0"/>
              <a:t>	</a:t>
            </a:r>
            <a:endParaRPr lang="en-GB" dirty="0"/>
          </a:p>
        </p:txBody>
      </p:sp>
      <p:sp>
        <p:nvSpPr>
          <p:cNvPr id="3" name="Flèche droite 2"/>
          <p:cNvSpPr/>
          <p:nvPr/>
        </p:nvSpPr>
        <p:spPr>
          <a:xfrm>
            <a:off x="1774671" y="3936750"/>
            <a:ext cx="403412" cy="1434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Image 3"/>
          <p:cNvPicPr>
            <a:picLocks noChangeAspect="1"/>
          </p:cNvPicPr>
          <p:nvPr/>
        </p:nvPicPr>
        <p:blipFill>
          <a:blip r:embed="rId3"/>
          <a:stretch>
            <a:fillRect/>
          </a:stretch>
        </p:blipFill>
        <p:spPr>
          <a:xfrm>
            <a:off x="1766047" y="4188447"/>
            <a:ext cx="420660" cy="177261"/>
          </a:xfrm>
          <a:prstGeom prst="rect">
            <a:avLst/>
          </a:prstGeom>
        </p:spPr>
      </p:pic>
      <p:pic>
        <p:nvPicPr>
          <p:cNvPr id="9" name="Image 8"/>
          <p:cNvPicPr>
            <a:picLocks noChangeAspect="1"/>
          </p:cNvPicPr>
          <p:nvPr/>
        </p:nvPicPr>
        <p:blipFill>
          <a:blip r:embed="rId4"/>
          <a:stretch>
            <a:fillRect/>
          </a:stretch>
        </p:blipFill>
        <p:spPr>
          <a:xfrm>
            <a:off x="1774671" y="3700561"/>
            <a:ext cx="420660" cy="176799"/>
          </a:xfrm>
          <a:prstGeom prst="rect">
            <a:avLst/>
          </a:prstGeom>
        </p:spPr>
      </p:pic>
      <p:pic>
        <p:nvPicPr>
          <p:cNvPr id="10" name="Image 9"/>
          <p:cNvPicPr>
            <a:picLocks noChangeAspect="1"/>
          </p:cNvPicPr>
          <p:nvPr/>
        </p:nvPicPr>
        <p:blipFill>
          <a:blip r:embed="rId5"/>
          <a:stretch>
            <a:fillRect/>
          </a:stretch>
        </p:blipFill>
        <p:spPr>
          <a:xfrm>
            <a:off x="3214188" y="2284375"/>
            <a:ext cx="1483318" cy="261601"/>
          </a:xfrm>
          <a:prstGeom prst="rect">
            <a:avLst/>
          </a:prstGeom>
        </p:spPr>
      </p:pic>
    </p:spTree>
    <p:extLst>
      <p:ext uri="{BB962C8B-B14F-4D97-AF65-F5344CB8AC3E}">
        <p14:creationId xmlns:p14="http://schemas.microsoft.com/office/powerpoint/2010/main" val="1030285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212943" y="271051"/>
            <a:ext cx="11637492" cy="63802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BE" b="1" dirty="0" smtClean="0">
              <a:solidFill>
                <a:schemeClr val="tx1"/>
              </a:solidFill>
            </a:endParaRPr>
          </a:p>
          <a:p>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tx1"/>
                </a:solidFill>
                <a:latin typeface="Arial" panose="020B0604020202020204" pitchFamily="34" charset="0"/>
                <a:cs typeface="Arial" panose="020B0604020202020204" pitchFamily="34" charset="0"/>
              </a:rPr>
              <a:t>L’agent </a:t>
            </a:r>
            <a:r>
              <a:rPr lang="fr-BE" dirty="0">
                <a:solidFill>
                  <a:schemeClr val="tx1"/>
                </a:solidFill>
                <a:latin typeface="Arial" panose="020B0604020202020204" pitchFamily="34" charset="0"/>
                <a:cs typeface="Arial" panose="020B0604020202020204" pitchFamily="34" charset="0"/>
              </a:rPr>
              <a:t>immobilier est tenu au respect </a:t>
            </a:r>
            <a:r>
              <a:rPr lang="fr-BE" u="sng" dirty="0">
                <a:solidFill>
                  <a:schemeClr val="tx1"/>
                </a:solidFill>
                <a:latin typeface="Arial" panose="020B0604020202020204" pitchFamily="34" charset="0"/>
                <a:cs typeface="Arial" panose="020B0604020202020204" pitchFamily="34" charset="0"/>
              </a:rPr>
              <a:t>d’un devoir de discrétion</a:t>
            </a:r>
            <a:r>
              <a:rPr lang="fr-BE" dirty="0">
                <a:solidFill>
                  <a:schemeClr val="tx1"/>
                </a:solidFill>
                <a:latin typeface="Arial" panose="020B0604020202020204" pitchFamily="34" charset="0"/>
                <a:cs typeface="Arial" panose="020B0604020202020204" pitchFamily="34" charset="0"/>
              </a:rPr>
              <a:t>, qu’il doit </a:t>
            </a:r>
            <a:r>
              <a:rPr lang="fr-BE" u="sng" dirty="0">
                <a:solidFill>
                  <a:schemeClr val="tx1"/>
                </a:solidFill>
                <a:latin typeface="Arial" panose="020B0604020202020204" pitchFamily="34" charset="0"/>
                <a:cs typeface="Arial" panose="020B0604020202020204" pitchFamily="34" charset="0"/>
              </a:rPr>
              <a:t>faire également respecter par les personnes travaillant sous son autorité</a:t>
            </a:r>
            <a:r>
              <a:rPr lang="fr-BE" u="sng" dirty="0" smtClean="0">
                <a:solidFill>
                  <a:schemeClr val="tx1"/>
                </a:solidFill>
                <a:latin typeface="Arial" panose="020B0604020202020204" pitchFamily="34" charset="0"/>
                <a:cs typeface="Arial" panose="020B0604020202020204" pitchFamily="34" charset="0"/>
              </a:rPr>
              <a:t>. (Art. 35)</a:t>
            </a:r>
          </a:p>
          <a:p>
            <a:endParaRPr lang="fr-BE" u="sng" dirty="0">
              <a:solidFill>
                <a:schemeClr val="tx1"/>
              </a:solidFill>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Le principe :</a:t>
            </a:r>
          </a:p>
          <a:p>
            <a:r>
              <a:rPr lang="fr-BE" dirty="0" smtClean="0">
                <a:solidFill>
                  <a:schemeClr val="tx1"/>
                </a:solidFill>
                <a:latin typeface="Arial" panose="020B0604020202020204" pitchFamily="34" charset="0"/>
                <a:cs typeface="Arial" panose="020B0604020202020204" pitchFamily="34" charset="0"/>
              </a:rPr>
              <a:t>l’agent </a:t>
            </a:r>
            <a:r>
              <a:rPr lang="fr-BE" dirty="0">
                <a:solidFill>
                  <a:schemeClr val="tx1"/>
                </a:solidFill>
                <a:latin typeface="Arial" panose="020B0604020202020204" pitchFamily="34" charset="0"/>
                <a:cs typeface="Arial" panose="020B0604020202020204" pitchFamily="34" charset="0"/>
              </a:rPr>
              <a:t>immobilier ne peut communiquer des données, faits et opinions relatifs à une mission à des personnes autres que celles qui sont autorisées à en prendre connaissance, et ce, aussi bien durant qu’après sa mission.</a:t>
            </a:r>
          </a:p>
          <a:p>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Les exceptions :</a:t>
            </a:r>
          </a:p>
          <a:p>
            <a:pPr marL="285750" indent="-285750">
              <a:buFontTx/>
              <a:buChar char="-"/>
            </a:pPr>
            <a:r>
              <a:rPr lang="fr-BE" dirty="0" smtClean="0">
                <a:solidFill>
                  <a:schemeClr val="tx1"/>
                </a:solidFill>
                <a:latin typeface="Arial" panose="020B0604020202020204" pitchFamily="34" charset="0"/>
                <a:cs typeface="Arial" panose="020B0604020202020204" pitchFamily="34" charset="0"/>
              </a:rPr>
              <a:t>Sauf dans </a:t>
            </a:r>
            <a:r>
              <a:rPr lang="fr-BE" dirty="0">
                <a:solidFill>
                  <a:schemeClr val="tx1"/>
                </a:solidFill>
                <a:latin typeface="Arial" panose="020B0604020202020204" pitchFamily="34" charset="0"/>
                <a:cs typeface="Arial" panose="020B0604020202020204" pitchFamily="34" charset="0"/>
              </a:rPr>
              <a:t>l’exercice de sa défense personnelle en matière judiciaire ou </a:t>
            </a:r>
            <a:r>
              <a:rPr lang="fr-BE" dirty="0" smtClean="0">
                <a:solidFill>
                  <a:schemeClr val="tx1"/>
                </a:solidFill>
                <a:latin typeface="Arial" panose="020B0604020202020204" pitchFamily="34" charset="0"/>
                <a:cs typeface="Arial" panose="020B0604020202020204" pitchFamily="34" charset="0"/>
              </a:rPr>
              <a:t>disciplinaire</a:t>
            </a:r>
          </a:p>
          <a:p>
            <a:pPr marL="285750" indent="-285750">
              <a:buFontTx/>
              <a:buChar char="-"/>
            </a:pPr>
            <a:r>
              <a:rPr lang="fr-BE" dirty="0" smtClean="0">
                <a:solidFill>
                  <a:schemeClr val="tx1"/>
                </a:solidFill>
                <a:latin typeface="Arial" panose="020B0604020202020204" pitchFamily="34" charset="0"/>
                <a:cs typeface="Arial" panose="020B0604020202020204" pitchFamily="34" charset="0"/>
              </a:rPr>
              <a:t>Sauf s’il a </a:t>
            </a:r>
            <a:r>
              <a:rPr lang="fr-BE" dirty="0">
                <a:solidFill>
                  <a:schemeClr val="tx1"/>
                </a:solidFill>
                <a:latin typeface="Arial" panose="020B0604020202020204" pitchFamily="34" charset="0"/>
                <a:cs typeface="Arial" panose="020B0604020202020204" pitchFamily="34" charset="0"/>
              </a:rPr>
              <a:t>été déchargé expressément de son devoir de discrétion par son commettant </a:t>
            </a:r>
            <a:r>
              <a:rPr lang="fr-BE" dirty="0" smtClean="0">
                <a:solidFill>
                  <a:schemeClr val="tx1"/>
                </a:solidFill>
                <a:latin typeface="Arial" panose="020B0604020202020204" pitchFamily="34" charset="0"/>
                <a:cs typeface="Arial" panose="020B0604020202020204" pitchFamily="34" charset="0"/>
              </a:rPr>
              <a:t>pour des </a:t>
            </a:r>
            <a:r>
              <a:rPr lang="fr-BE" dirty="0">
                <a:solidFill>
                  <a:schemeClr val="tx1"/>
                </a:solidFill>
                <a:latin typeface="Arial" panose="020B0604020202020204" pitchFamily="34" charset="0"/>
                <a:cs typeface="Arial" panose="020B0604020202020204" pitchFamily="34" charset="0"/>
              </a:rPr>
              <a:t>éléments qui concernent personnellement ce </a:t>
            </a:r>
            <a:r>
              <a:rPr lang="fr-BE" dirty="0" smtClean="0">
                <a:solidFill>
                  <a:schemeClr val="tx1"/>
                </a:solidFill>
                <a:latin typeface="Arial" panose="020B0604020202020204" pitchFamily="34" charset="0"/>
                <a:cs typeface="Arial" panose="020B0604020202020204" pitchFamily="34" charset="0"/>
              </a:rPr>
              <a:t>dernier</a:t>
            </a:r>
          </a:p>
          <a:p>
            <a:pPr marL="285750" indent="-285750">
              <a:buFontTx/>
              <a:buChar char="-"/>
            </a:pPr>
            <a:r>
              <a:rPr lang="fr-BE" dirty="0" smtClean="0">
                <a:solidFill>
                  <a:schemeClr val="tx1"/>
                </a:solidFill>
                <a:latin typeface="Arial" panose="020B0604020202020204" pitchFamily="34" charset="0"/>
                <a:cs typeface="Arial" panose="020B0604020202020204" pitchFamily="34" charset="0"/>
              </a:rPr>
              <a:t>Sauf lorsqu’il </a:t>
            </a:r>
            <a:r>
              <a:rPr lang="fr-BE" dirty="0">
                <a:solidFill>
                  <a:schemeClr val="tx1"/>
                </a:solidFill>
                <a:latin typeface="Arial" panose="020B0604020202020204" pitchFamily="34" charset="0"/>
                <a:cs typeface="Arial" panose="020B0604020202020204" pitchFamily="34" charset="0"/>
              </a:rPr>
              <a:t>constate que l’on agit en fraude de ses droits ou de ceux de son commettant et qu’il s’avère que la communication d’informations relatives à une mission doit être faite pour rétablir ou sauvegarder ces droits </a:t>
            </a:r>
            <a:endParaRPr lang="fr-BE" dirty="0" smtClean="0">
              <a:solidFill>
                <a:schemeClr val="tx1"/>
              </a:solidFill>
              <a:latin typeface="Arial" panose="020B0604020202020204" pitchFamily="34" charset="0"/>
              <a:cs typeface="Arial" panose="020B0604020202020204" pitchFamily="34" charset="0"/>
            </a:endParaRPr>
          </a:p>
          <a:p>
            <a:pPr marL="285750" indent="-285750">
              <a:buFontTx/>
              <a:buChar char="-"/>
            </a:pPr>
            <a:r>
              <a:rPr lang="fr-BE" dirty="0">
                <a:solidFill>
                  <a:schemeClr val="tx1"/>
                </a:solidFill>
                <a:latin typeface="Arial" panose="020B0604020202020204" pitchFamily="34" charset="0"/>
                <a:cs typeface="Arial" panose="020B0604020202020204" pitchFamily="34" charset="0"/>
              </a:rPr>
              <a:t>S</a:t>
            </a:r>
            <a:r>
              <a:rPr lang="fr-BE" dirty="0" smtClean="0">
                <a:solidFill>
                  <a:schemeClr val="tx1"/>
                </a:solidFill>
                <a:latin typeface="Arial" panose="020B0604020202020204" pitchFamily="34" charset="0"/>
                <a:cs typeface="Arial" panose="020B0604020202020204" pitchFamily="34" charset="0"/>
              </a:rPr>
              <a:t>auf lorsque </a:t>
            </a:r>
            <a:r>
              <a:rPr lang="fr-BE" dirty="0">
                <a:solidFill>
                  <a:schemeClr val="tx1"/>
                </a:solidFill>
                <a:latin typeface="Arial" panose="020B0604020202020204" pitchFamily="34" charset="0"/>
                <a:cs typeface="Arial" panose="020B0604020202020204" pitchFamily="34" charset="0"/>
              </a:rPr>
              <a:t>des informations utiles ou nécessaires à l’exercice de la mission doivent être transmises ou échangées avec des personnes impliquées dans celle-ci, tels que les collaborateurs internes ou externes de l’agence immobilière, permanents ou occasionnels, ou des spécialistes.</a:t>
            </a:r>
          </a:p>
          <a:p>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En outre :</a:t>
            </a:r>
            <a:r>
              <a:rPr lang="fr-BE" dirty="0">
                <a:solidFill>
                  <a:schemeClr val="accent5">
                    <a:lumMod val="75000"/>
                  </a:schemeClr>
                </a:solidFill>
                <a:latin typeface="Arial" panose="020B0604020202020204" pitchFamily="34" charset="0"/>
                <a:cs typeface="Arial" panose="020B0604020202020204" pitchFamily="34" charset="0"/>
              </a:rPr>
              <a:t> </a:t>
            </a:r>
            <a:r>
              <a:rPr lang="fr-BE" dirty="0">
                <a:solidFill>
                  <a:schemeClr val="tx1"/>
                </a:solidFill>
                <a:latin typeface="Arial" panose="020B0604020202020204" pitchFamily="34" charset="0"/>
                <a:cs typeface="Arial" panose="020B0604020202020204" pitchFamily="34" charset="0"/>
              </a:rPr>
              <a:t>        </a:t>
            </a:r>
          </a:p>
          <a:p>
            <a:r>
              <a:rPr lang="fr-BE" dirty="0">
                <a:solidFill>
                  <a:schemeClr val="tx1"/>
                </a:solidFill>
                <a:latin typeface="Arial" panose="020B0604020202020204" pitchFamily="34" charset="0"/>
                <a:cs typeface="Arial" panose="020B0604020202020204" pitchFamily="34" charset="0"/>
              </a:rPr>
              <a:t>L’agent immobilier ne </a:t>
            </a:r>
            <a:r>
              <a:rPr lang="fr-BE" u="sng" dirty="0">
                <a:solidFill>
                  <a:schemeClr val="tx1"/>
                </a:solidFill>
                <a:latin typeface="Arial" panose="020B0604020202020204" pitchFamily="34" charset="0"/>
                <a:cs typeface="Arial" panose="020B0604020202020204" pitchFamily="34" charset="0"/>
              </a:rPr>
              <a:t>peut jamais fournir d’informations erronées </a:t>
            </a:r>
            <a:r>
              <a:rPr lang="fr-BE" dirty="0">
                <a:solidFill>
                  <a:schemeClr val="tx1"/>
                </a:solidFill>
                <a:latin typeface="Arial" panose="020B0604020202020204" pitchFamily="34" charset="0"/>
                <a:cs typeface="Arial" panose="020B0604020202020204" pitchFamily="34" charset="0"/>
              </a:rPr>
              <a:t>sous prétexte de son devoir de discrétion</a:t>
            </a:r>
            <a:r>
              <a:rPr lang="fr-BE" dirty="0" smtClean="0">
                <a:solidFill>
                  <a:schemeClr val="tx1"/>
                </a:solidFill>
                <a:latin typeface="Arial" panose="020B0604020202020204" pitchFamily="34" charset="0"/>
                <a:cs typeface="Arial" panose="020B0604020202020204" pitchFamily="34" charset="0"/>
              </a:rPr>
              <a:t>.(Art.36)</a:t>
            </a:r>
            <a:r>
              <a:rPr lang="fr-BE" dirty="0">
                <a:solidFill>
                  <a:schemeClr val="tx1"/>
                </a:solidFill>
                <a:latin typeface="Arial" panose="020B0604020202020204" pitchFamily="34" charset="0"/>
                <a:cs typeface="Arial" panose="020B0604020202020204" pitchFamily="34" charset="0"/>
              </a:rPr>
              <a:t> </a:t>
            </a:r>
            <a:endParaRPr lang="fr-BE" dirty="0">
              <a:solidFill>
                <a:schemeClr val="tx1"/>
              </a:solidFill>
              <a:effectLst/>
              <a:latin typeface="Arial" panose="020B0604020202020204" pitchFamily="34" charset="0"/>
              <a:cs typeface="Arial" panose="020B06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1010421" y="6157141"/>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a:latin typeface="Avenir Next LT Pro" pitchFamily="50" charset="0"/>
              </a:rPr>
              <a:t>LE </a:t>
            </a:r>
            <a:r>
              <a:rPr lang="fr-FR" sz="3600" dirty="0" smtClean="0">
                <a:latin typeface="Avenir Next LT Pro" pitchFamily="50" charset="0"/>
              </a:rPr>
              <a:t>RESPECT DU DEVOIR </a:t>
            </a:r>
            <a:r>
              <a:rPr lang="fr-FR" sz="3600" dirty="0">
                <a:latin typeface="Avenir Next LT Pro" pitchFamily="50" charset="0"/>
              </a:rPr>
              <a:t>DE DISCRETION</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6E35F421-7C25-486B-9AE9-8791BA86A2AA}"/>
              </a:ext>
            </a:extLst>
          </p:cNvPr>
          <p:cNvSpPr txBox="1">
            <a:spLocks/>
          </p:cNvSpPr>
          <p:nvPr/>
        </p:nvSpPr>
        <p:spPr>
          <a:xfrm>
            <a:off x="1017940" y="1825625"/>
            <a:ext cx="9992481"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sz="2100" dirty="0">
              <a:latin typeface="Avenir Next LT Pro" pitchFamily="50" charset="0"/>
            </a:endParaRPr>
          </a:p>
        </p:txBody>
      </p:sp>
    </p:spTree>
    <p:extLst>
      <p:ext uri="{BB962C8B-B14F-4D97-AF65-F5344CB8AC3E}">
        <p14:creationId xmlns:p14="http://schemas.microsoft.com/office/powerpoint/2010/main" val="2617822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
            </a:r>
            <a:br>
              <a:rPr lang="fr-BE" dirty="0" smtClean="0"/>
            </a:br>
            <a:endParaRPr lang="fr-BE" dirty="0" smtClean="0"/>
          </a:p>
          <a:p>
            <a:endParaRPr lang="fr-BE" b="1" dirty="0"/>
          </a:p>
          <a:p>
            <a:endParaRPr lang="fr-BE" b="1" dirty="0" smtClean="0"/>
          </a:p>
          <a:p>
            <a:endParaRPr lang="fr-BE" b="1" dirty="0"/>
          </a:p>
          <a:p>
            <a:pPr algn="ctr"/>
            <a:r>
              <a:rPr lang="fr-BE" b="1" dirty="0" smtClean="0">
                <a:latin typeface="Arial" panose="020B0604020202020204" pitchFamily="34" charset="0"/>
                <a:cs typeface="Arial" panose="020B0604020202020204" pitchFamily="34" charset="0"/>
              </a:rPr>
              <a:t>(1) LA CONVENTION DE L’AGENT IMMOBILIER (Art. 8 et 9)</a:t>
            </a:r>
          </a:p>
          <a:p>
            <a:pPr algn="ctr"/>
            <a:r>
              <a:rPr lang="fr-BE" b="1" dirty="0" smtClean="0">
                <a:solidFill>
                  <a:schemeClr val="accent5">
                    <a:lumMod val="75000"/>
                  </a:schemeClr>
                </a:solidFill>
                <a:latin typeface="Arial" panose="020B0604020202020204" pitchFamily="34" charset="0"/>
                <a:cs typeface="Arial" panose="020B0604020202020204" pitchFamily="34" charset="0"/>
              </a:rPr>
              <a:t>(en 6 points) </a:t>
            </a:r>
          </a:p>
          <a:p>
            <a:endParaRPr lang="fr-BE" b="1" dirty="0">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1</a:t>
            </a:r>
            <a:r>
              <a:rPr lang="fr-BE" dirty="0" smtClean="0">
                <a:solidFill>
                  <a:schemeClr val="tx1"/>
                </a:solidFill>
                <a:latin typeface="Arial" panose="020B0604020202020204" pitchFamily="34" charset="0"/>
                <a:cs typeface="Arial" panose="020B0604020202020204" pitchFamily="34" charset="0"/>
              </a:rPr>
              <a:t>-Transmission </a:t>
            </a:r>
            <a:r>
              <a:rPr lang="fr-BE" dirty="0">
                <a:solidFill>
                  <a:schemeClr val="tx1"/>
                </a:solidFill>
                <a:latin typeface="Arial" panose="020B0604020202020204" pitchFamily="34" charset="0"/>
                <a:cs typeface="Arial" panose="020B0604020202020204" pitchFamily="34" charset="0"/>
              </a:rPr>
              <a:t>p</a:t>
            </a:r>
            <a:r>
              <a:rPr lang="fr-BE" dirty="0" smtClean="0">
                <a:solidFill>
                  <a:schemeClr val="tx1"/>
                </a:solidFill>
                <a:latin typeface="Arial" panose="020B0604020202020204" pitchFamily="34" charset="0"/>
                <a:cs typeface="Arial" panose="020B0604020202020204" pitchFamily="34" charset="0"/>
              </a:rPr>
              <a:t>réalable d’un projet de la convention</a:t>
            </a:r>
          </a:p>
          <a:p>
            <a:r>
              <a:rPr lang="fr-BE" sz="1400" dirty="0" smtClean="0">
                <a:latin typeface="Arial" panose="020B0604020202020204" pitchFamily="34" charset="0"/>
                <a:cs typeface="Arial" panose="020B0604020202020204" pitchFamily="34" charset="0"/>
              </a:rPr>
              <a:t>Préalablement à l’acceptation de toute mission, l’agent immobilier doit proposer à son commettant potentiel un projet écrit de convention et adapté à l’exercice de la mission qui pourrait lui être confiée </a:t>
            </a:r>
            <a:r>
              <a:rPr lang="fr-BE" sz="1400" dirty="0">
                <a:latin typeface="Arial" panose="020B0604020202020204" pitchFamily="34" charset="0"/>
                <a:cs typeface="Arial" panose="020B0604020202020204" pitchFamily="34" charset="0"/>
              </a:rPr>
              <a:t>(ainsi que respect de l’information précontractuelle</a:t>
            </a:r>
            <a:r>
              <a:rPr lang="fr-BE" sz="1400" dirty="0" smtClean="0">
                <a:latin typeface="Arial" panose="020B0604020202020204" pitchFamily="34" charset="0"/>
                <a:cs typeface="Arial" panose="020B0604020202020204" pitchFamily="34" charset="0"/>
              </a:rPr>
              <a:t>)</a:t>
            </a:r>
          </a:p>
          <a:p>
            <a:r>
              <a:rPr lang="fr-BE" dirty="0" smtClean="0">
                <a:solidFill>
                  <a:schemeClr val="accent5">
                    <a:lumMod val="75000"/>
                  </a:schemeClr>
                </a:solidFill>
                <a:latin typeface="Arial" panose="020B0604020202020204" pitchFamily="34" charset="0"/>
                <a:cs typeface="Arial" panose="020B0604020202020204" pitchFamily="34" charset="0"/>
              </a:rPr>
              <a:t>2</a:t>
            </a:r>
            <a:r>
              <a:rPr lang="fr-BE" dirty="0" smtClean="0">
                <a:solidFill>
                  <a:schemeClr val="tx1"/>
                </a:solidFill>
                <a:latin typeface="Arial" panose="020B0604020202020204" pitchFamily="34" charset="0"/>
                <a:cs typeface="Arial" panose="020B0604020202020204" pitchFamily="34" charset="0"/>
              </a:rPr>
              <a:t>-Transmission d’un projet conforme à la loi</a:t>
            </a:r>
            <a:endParaRPr lang="fr-BE" dirty="0">
              <a:solidFill>
                <a:schemeClr val="tx1"/>
              </a:solidFill>
              <a:latin typeface="Arial" panose="020B0604020202020204" pitchFamily="34" charset="0"/>
              <a:cs typeface="Arial" panose="020B0604020202020204" pitchFamily="34" charset="0"/>
            </a:endParaRPr>
          </a:p>
          <a:p>
            <a:r>
              <a:rPr lang="fr-BE" sz="1400" dirty="0" smtClean="0">
                <a:latin typeface="Arial" panose="020B0604020202020204" pitchFamily="34" charset="0"/>
                <a:cs typeface="Arial" panose="020B0604020202020204" pitchFamily="34" charset="0"/>
              </a:rPr>
              <a:t>Ce projet doit être conforme aux normes applicables et stipuler de manière claire et non ambiguë les obligations des parties, en particulier en ce qui concerne le mode de calcul et de paiement des honoraires. </a:t>
            </a:r>
          </a:p>
          <a:p>
            <a:r>
              <a:rPr lang="fr-BE" dirty="0" smtClean="0">
                <a:solidFill>
                  <a:schemeClr val="accent5">
                    <a:lumMod val="75000"/>
                  </a:schemeClr>
                </a:solidFill>
                <a:latin typeface="Arial" panose="020B0604020202020204" pitchFamily="34" charset="0"/>
                <a:cs typeface="Arial" panose="020B0604020202020204" pitchFamily="34" charset="0"/>
              </a:rPr>
              <a:t>3</a:t>
            </a:r>
            <a:r>
              <a:rPr lang="fr-BE" dirty="0" smtClean="0">
                <a:solidFill>
                  <a:schemeClr val="tx1"/>
                </a:solidFill>
                <a:latin typeface="Arial" panose="020B0604020202020204" pitchFamily="34" charset="0"/>
                <a:cs typeface="Arial" panose="020B0604020202020204" pitchFamily="34" charset="0"/>
              </a:rPr>
              <a:t>- Informations - explications sur le contenu du contrat</a:t>
            </a:r>
          </a:p>
          <a:p>
            <a:r>
              <a:rPr lang="fr-BE" sz="1400" dirty="0" smtClean="0">
                <a:latin typeface="Arial" panose="020B0604020202020204" pitchFamily="34" charset="0"/>
                <a:cs typeface="Arial" panose="020B0604020202020204" pitchFamily="34" charset="0"/>
              </a:rPr>
              <a:t>L’agent immobilier veille à attirer l’attention de son commettant potentiel sur les éléments essentiels du contrat de courtage ou de gestion qu’il lui propose de conclure. (complémentaire à l’information précontractuelle)</a:t>
            </a:r>
          </a:p>
          <a:p>
            <a:r>
              <a:rPr lang="fr-BE" dirty="0" smtClean="0">
                <a:solidFill>
                  <a:schemeClr val="accent5">
                    <a:lumMod val="75000"/>
                  </a:schemeClr>
                </a:solidFill>
                <a:latin typeface="Arial" panose="020B0604020202020204" pitchFamily="34" charset="0"/>
                <a:cs typeface="Arial" panose="020B0604020202020204" pitchFamily="34" charset="0"/>
              </a:rPr>
              <a:t>4</a:t>
            </a:r>
            <a:r>
              <a:rPr lang="fr-BE" dirty="0" smtClean="0">
                <a:solidFill>
                  <a:schemeClr val="tx1"/>
                </a:solidFill>
                <a:latin typeface="Arial" panose="020B0604020202020204" pitchFamily="34" charset="0"/>
                <a:cs typeface="Arial" panose="020B0604020202020204" pitchFamily="34" charset="0"/>
              </a:rPr>
              <a:t>- Obligation du contrat écrit </a:t>
            </a:r>
            <a:r>
              <a:rPr lang="fr-BE" dirty="0" smtClean="0">
                <a:latin typeface="Arial" panose="020B0604020202020204" pitchFamily="34" charset="0"/>
                <a:cs typeface="Arial" panose="020B0604020202020204" pitchFamily="34" charset="0"/>
              </a:rPr>
              <a:t/>
            </a:r>
            <a:br>
              <a:rPr lang="fr-BE" dirty="0" smtClean="0">
                <a:latin typeface="Arial" panose="020B0604020202020204" pitchFamily="34" charset="0"/>
                <a:cs typeface="Arial" panose="020B0604020202020204" pitchFamily="34" charset="0"/>
              </a:rPr>
            </a:br>
            <a:r>
              <a:rPr lang="fr-BE" sz="1400" dirty="0" smtClean="0">
                <a:latin typeface="Arial" panose="020B0604020202020204" pitchFamily="34" charset="0"/>
                <a:cs typeface="Arial" panose="020B0604020202020204" pitchFamily="34" charset="0"/>
              </a:rPr>
              <a:t>Lorsque la loi l’impose aux parties, l’agent immobilier est tenu de conclure un contrat écrit. </a:t>
            </a:r>
          </a:p>
          <a:p>
            <a:r>
              <a:rPr lang="fr-BE" dirty="0" smtClean="0">
                <a:solidFill>
                  <a:schemeClr val="accent5">
                    <a:lumMod val="75000"/>
                  </a:schemeClr>
                </a:solidFill>
                <a:latin typeface="Arial" panose="020B0604020202020204" pitchFamily="34" charset="0"/>
                <a:cs typeface="Arial" panose="020B0604020202020204" pitchFamily="34" charset="0"/>
              </a:rPr>
              <a:t>5</a:t>
            </a:r>
            <a:r>
              <a:rPr lang="fr-BE" dirty="0" smtClean="0">
                <a:solidFill>
                  <a:schemeClr val="tx1"/>
                </a:solidFill>
                <a:latin typeface="Arial" panose="020B0604020202020204" pitchFamily="34" charset="0"/>
                <a:cs typeface="Arial" panose="020B0604020202020204" pitchFamily="34" charset="0"/>
              </a:rPr>
              <a:t>- Obligation d’utiliser des contrats conformes à la loi</a:t>
            </a:r>
          </a:p>
          <a:p>
            <a:r>
              <a:rPr lang="fr-BE" sz="1400" dirty="0" smtClean="0">
                <a:latin typeface="Arial" panose="020B0604020202020204" pitchFamily="34" charset="0"/>
                <a:cs typeface="Arial" panose="020B0604020202020204" pitchFamily="34" charset="0"/>
              </a:rPr>
              <a:t>Les contrats conclus par l’agent immobilier doivent respecter le Code de droit économique ainsi que les arrêtés pris en exécution de cette loi, lorsque cette réglementation est applicable. </a:t>
            </a:r>
          </a:p>
          <a:p>
            <a:r>
              <a:rPr lang="fr-BE" dirty="0" smtClean="0">
                <a:solidFill>
                  <a:schemeClr val="accent5">
                    <a:lumMod val="75000"/>
                  </a:schemeClr>
                </a:solidFill>
                <a:latin typeface="Arial" panose="020B0604020202020204" pitchFamily="34" charset="0"/>
                <a:cs typeface="Arial" panose="020B0604020202020204" pitchFamily="34" charset="0"/>
              </a:rPr>
              <a:t>6</a:t>
            </a:r>
            <a:r>
              <a:rPr lang="fr-BE" dirty="0" smtClean="0">
                <a:solidFill>
                  <a:schemeClr val="tx1"/>
                </a:solidFill>
                <a:latin typeface="Arial" panose="020B0604020202020204" pitchFamily="34" charset="0"/>
                <a:cs typeface="Arial" panose="020B0604020202020204" pitchFamily="34" charset="0"/>
              </a:rPr>
              <a:t>- Stipulation d’un éventuel mandat de manière claire et apparente</a:t>
            </a:r>
          </a:p>
          <a:p>
            <a:endParaRPr lang="fr-BE" u="sng" dirty="0">
              <a:solidFill>
                <a:schemeClr val="tx1"/>
              </a:solidFill>
              <a:latin typeface="Arial" panose="020B0604020202020204" pitchFamily="34" charset="0"/>
              <a:cs typeface="Arial" panose="020B0604020202020204" pitchFamily="34" charset="0"/>
            </a:endParaRPr>
          </a:p>
          <a:p>
            <a:endParaRPr lang="fr-BE" dirty="0" smtClean="0">
              <a:latin typeface="Arial" panose="020B0604020202020204" pitchFamily="34" charset="0"/>
              <a:cs typeface="Arial" panose="020B06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627438" y="6266126"/>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87683" y="354245"/>
            <a:ext cx="10794464"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3.LES RAPPORTS AVEC SES COMMETTANTS</a:t>
            </a:r>
            <a:endParaRPr lang="fr-BE" sz="28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1D4A9631-9CD2-44DC-916D-8E7F540AE3A5}"/>
              </a:ext>
            </a:extLst>
          </p:cNvPr>
          <p:cNvSpPr txBox="1">
            <a:spLocks/>
          </p:cNvSpPr>
          <p:nvPr/>
        </p:nvSpPr>
        <p:spPr>
          <a:xfrm>
            <a:off x="996458" y="1825625"/>
            <a:ext cx="10013963" cy="47613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800" dirty="0">
              <a:solidFill>
                <a:schemeClr val="bg1"/>
              </a:solidFill>
              <a:latin typeface="Avenir Next LT Pro" pitchFamily="50" charset="0"/>
            </a:endParaRPr>
          </a:p>
        </p:txBody>
      </p:sp>
    </p:spTree>
    <p:extLst>
      <p:ext uri="{BB962C8B-B14F-4D97-AF65-F5344CB8AC3E}">
        <p14:creationId xmlns:p14="http://schemas.microsoft.com/office/powerpoint/2010/main" val="4022825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dirty="0" smtClean="0"/>
              <a:t/>
            </a:r>
            <a:br>
              <a:rPr lang="fr-BE" dirty="0" smtClean="0"/>
            </a:br>
            <a:endParaRPr lang="fr-BE" dirty="0" smtClean="0"/>
          </a:p>
          <a:p>
            <a:endParaRPr lang="fr-BE" b="1" dirty="0"/>
          </a:p>
          <a:p>
            <a:endParaRPr lang="fr-BE" b="1" dirty="0" smtClean="0"/>
          </a:p>
          <a:p>
            <a:endParaRPr lang="fr-BE" b="1" dirty="0" smtClean="0"/>
          </a:p>
          <a:p>
            <a:endParaRPr lang="fr-BE" b="1" dirty="0"/>
          </a:p>
          <a:p>
            <a:endParaRPr lang="fr-BE" b="1" dirty="0" smtClean="0"/>
          </a:p>
          <a:p>
            <a:endParaRPr lang="fr-BE" b="1" dirty="0"/>
          </a:p>
          <a:p>
            <a:pPr algn="ctr"/>
            <a:r>
              <a:rPr lang="fr-BE" b="1" dirty="0" smtClean="0">
                <a:latin typeface="Arial" panose="020B0604020202020204" pitchFamily="34" charset="0"/>
                <a:cs typeface="Arial" panose="020B0604020202020204" pitchFamily="34" charset="0"/>
              </a:rPr>
              <a:t>(2) LES CONDITIONS DE LA MISSION</a:t>
            </a:r>
          </a:p>
          <a:p>
            <a:pPr algn="ctr"/>
            <a:r>
              <a:rPr lang="fr-BE" sz="1600" b="1" dirty="0" smtClean="0">
                <a:solidFill>
                  <a:schemeClr val="accent5">
                    <a:lumMod val="75000"/>
                  </a:schemeClr>
                </a:solidFill>
                <a:latin typeface="Arial" panose="020B0604020202020204" pitchFamily="34" charset="0"/>
                <a:cs typeface="Arial" panose="020B0604020202020204" pitchFamily="34" charset="0"/>
              </a:rPr>
              <a:t>(en 4 points)</a:t>
            </a:r>
          </a:p>
          <a:p>
            <a:r>
              <a:rPr lang="fr-BE" dirty="0">
                <a:latin typeface="Arial" panose="020B0604020202020204" pitchFamily="34" charset="0"/>
                <a:cs typeface="Arial" panose="020B0604020202020204" pitchFamily="34" charset="0"/>
              </a:rPr>
              <a:t>  </a:t>
            </a:r>
          </a:p>
          <a:p>
            <a:r>
              <a:rPr lang="fr-BE" dirty="0">
                <a:latin typeface="Arial" panose="020B0604020202020204" pitchFamily="34" charset="0"/>
                <a:cs typeface="Arial" panose="020B0604020202020204" pitchFamily="34" charset="0"/>
              </a:rPr>
              <a:t>L’agent immobilier ne peut accepter, rechercher ou poursuivre une mission dont la nature ou l’objet est contraire aux </a:t>
            </a:r>
            <a:r>
              <a:rPr lang="fr-BE" u="sng" dirty="0">
                <a:latin typeface="Arial" panose="020B0604020202020204" pitchFamily="34" charset="0"/>
                <a:cs typeface="Arial" panose="020B0604020202020204" pitchFamily="34" charset="0"/>
              </a:rPr>
              <a:t>dispositions du présent code et de ses directives,</a:t>
            </a:r>
            <a:r>
              <a:rPr lang="fr-BE" dirty="0">
                <a:latin typeface="Arial" panose="020B0604020202020204" pitchFamily="34" charset="0"/>
                <a:cs typeface="Arial" panose="020B0604020202020204" pitchFamily="34" charset="0"/>
              </a:rPr>
              <a:t> transgresse </a:t>
            </a:r>
            <a:r>
              <a:rPr lang="fr-BE" u="sng" dirty="0">
                <a:latin typeface="Arial" panose="020B0604020202020204" pitchFamily="34" charset="0"/>
                <a:cs typeface="Arial" panose="020B0604020202020204" pitchFamily="34" charset="0"/>
              </a:rPr>
              <a:t>des dispositions impératives ou d’ordre public </a:t>
            </a:r>
            <a:r>
              <a:rPr lang="fr-BE" dirty="0">
                <a:latin typeface="Arial" panose="020B0604020202020204" pitchFamily="34" charset="0"/>
                <a:cs typeface="Arial" panose="020B0604020202020204" pitchFamily="34" charset="0"/>
              </a:rPr>
              <a:t>ou met en péril son </a:t>
            </a:r>
            <a:r>
              <a:rPr lang="fr-BE" u="sng" dirty="0">
                <a:latin typeface="Arial" panose="020B0604020202020204" pitchFamily="34" charset="0"/>
                <a:cs typeface="Arial" panose="020B0604020202020204" pitchFamily="34" charset="0"/>
              </a:rPr>
              <a:t>indépendance.</a:t>
            </a:r>
          </a:p>
          <a:p>
            <a:r>
              <a:rPr lang="fr-BE" dirty="0" smtClean="0">
                <a:latin typeface="Arial" panose="020B0604020202020204" pitchFamily="34" charset="0"/>
                <a:cs typeface="Arial" panose="020B0604020202020204" pitchFamily="34" charset="0"/>
              </a:rPr>
              <a:t>L’agent immobilier ne peut pas davantage accepter, rechercher ou poursuivre une mission dont il sait que la nature ou l’objet contrevient à </a:t>
            </a:r>
            <a:r>
              <a:rPr lang="fr-BE" u="sng" dirty="0" smtClean="0">
                <a:latin typeface="Arial" panose="020B0604020202020204" pitchFamily="34" charset="0"/>
                <a:cs typeface="Arial" panose="020B0604020202020204" pitchFamily="34" charset="0"/>
              </a:rPr>
              <a:t>des décisions de justice</a:t>
            </a:r>
            <a:r>
              <a:rPr lang="fr-BE" dirty="0" smtClean="0">
                <a:latin typeface="Arial" panose="020B0604020202020204" pitchFamily="34" charset="0"/>
                <a:cs typeface="Arial" panose="020B0604020202020204" pitchFamily="34" charset="0"/>
              </a:rPr>
              <a:t>. </a:t>
            </a:r>
            <a:r>
              <a:rPr lang="fr-BE" sz="1200" dirty="0" smtClean="0">
                <a:latin typeface="Arial" panose="020B0604020202020204" pitchFamily="34" charset="0"/>
                <a:cs typeface="Arial" panose="020B0604020202020204" pitchFamily="34" charset="0"/>
              </a:rPr>
              <a:t>(Art. 10)</a:t>
            </a:r>
          </a:p>
          <a:p>
            <a:endParaRPr lang="fr-BE" sz="1200" u="sng" dirty="0">
              <a:latin typeface="Arial" panose="020B0604020202020204" pitchFamily="34" charset="0"/>
              <a:cs typeface="Arial" panose="020B0604020202020204" pitchFamily="34" charset="0"/>
            </a:endParaRPr>
          </a:p>
          <a:p>
            <a:pPr lvl="5"/>
            <a:r>
              <a:rPr lang="fr-BE" u="sng" dirty="0" smtClean="0">
                <a:solidFill>
                  <a:schemeClr val="accent5">
                    <a:lumMod val="75000"/>
                  </a:schemeClr>
                </a:solidFill>
                <a:latin typeface="Arial" panose="020B0604020202020204" pitchFamily="34" charset="0"/>
                <a:cs typeface="Arial" panose="020B0604020202020204" pitchFamily="34" charset="0"/>
              </a:rPr>
              <a:t>Conformité </a:t>
            </a:r>
            <a:r>
              <a:rPr lang="fr-BE" u="sng" dirty="0">
                <a:solidFill>
                  <a:schemeClr val="accent5">
                    <a:lumMod val="75000"/>
                  </a:schemeClr>
                </a:solidFill>
                <a:latin typeface="Arial" panose="020B0604020202020204" pitchFamily="34" charset="0"/>
                <a:cs typeface="Arial" panose="020B0604020202020204" pitchFamily="34" charset="0"/>
              </a:rPr>
              <a:t>à la loi </a:t>
            </a:r>
          </a:p>
          <a:p>
            <a:pPr lvl="5"/>
            <a:r>
              <a:rPr lang="fr-BE" u="sng" dirty="0">
                <a:solidFill>
                  <a:schemeClr val="accent5">
                    <a:lumMod val="75000"/>
                  </a:schemeClr>
                </a:solidFill>
                <a:latin typeface="Arial" panose="020B0604020202020204" pitchFamily="34" charset="0"/>
                <a:cs typeface="Arial" panose="020B0604020202020204" pitchFamily="34" charset="0"/>
              </a:rPr>
              <a:t>Conformité à la </a:t>
            </a:r>
            <a:r>
              <a:rPr lang="fr-BE" u="sng" dirty="0" smtClean="0">
                <a:solidFill>
                  <a:schemeClr val="accent5">
                    <a:lumMod val="75000"/>
                  </a:schemeClr>
                </a:solidFill>
                <a:latin typeface="Arial" panose="020B0604020202020204" pitchFamily="34" charset="0"/>
                <a:cs typeface="Arial" panose="020B0604020202020204" pitchFamily="34" charset="0"/>
              </a:rPr>
              <a:t>déontologie</a:t>
            </a:r>
          </a:p>
          <a:p>
            <a:pPr lvl="5"/>
            <a:r>
              <a:rPr lang="fr-BE" u="sng" dirty="0">
                <a:solidFill>
                  <a:schemeClr val="accent5">
                    <a:lumMod val="75000"/>
                  </a:schemeClr>
                </a:solidFill>
                <a:latin typeface="Arial" panose="020B0604020202020204" pitchFamily="34" charset="0"/>
                <a:cs typeface="Arial" panose="020B0604020202020204" pitchFamily="34" charset="0"/>
              </a:rPr>
              <a:t>Conformité </a:t>
            </a:r>
            <a:r>
              <a:rPr lang="fr-BE" u="sng" dirty="0" smtClean="0">
                <a:solidFill>
                  <a:schemeClr val="accent5">
                    <a:lumMod val="75000"/>
                  </a:schemeClr>
                </a:solidFill>
                <a:latin typeface="Arial" panose="020B0604020202020204" pitchFamily="34" charset="0"/>
                <a:cs typeface="Arial" panose="020B0604020202020204" pitchFamily="34" charset="0"/>
              </a:rPr>
              <a:t>aux décisions de justice</a:t>
            </a:r>
          </a:p>
          <a:p>
            <a:pPr lvl="5"/>
            <a:r>
              <a:rPr lang="fr-BE" u="sng" dirty="0" smtClean="0">
                <a:solidFill>
                  <a:schemeClr val="accent5">
                    <a:lumMod val="75000"/>
                  </a:schemeClr>
                </a:solidFill>
                <a:latin typeface="Arial" panose="020B0604020202020204" pitchFamily="34" charset="0"/>
                <a:cs typeface="Arial" panose="020B0604020202020204" pitchFamily="34" charset="0"/>
              </a:rPr>
              <a:t>Respect de l’exercice indépendant</a:t>
            </a:r>
            <a:endParaRPr lang="fr-BE" u="sng" dirty="0">
              <a:solidFill>
                <a:schemeClr val="accent5">
                  <a:lumMod val="75000"/>
                </a:schemeClr>
              </a:solidFill>
              <a:latin typeface="Arial" panose="020B0604020202020204" pitchFamily="34" charset="0"/>
              <a:cs typeface="Arial" panose="020B0604020202020204" pitchFamily="34" charset="0"/>
            </a:endParaRPr>
          </a:p>
          <a:p>
            <a:r>
              <a:rPr lang="fr-BE" u="sng" dirty="0" smtClean="0">
                <a:latin typeface="Arial" panose="020B0604020202020204" pitchFamily="34" charset="0"/>
                <a:cs typeface="Arial" panose="020B0604020202020204" pitchFamily="34" charset="0"/>
              </a:rPr>
              <a:t> </a:t>
            </a:r>
            <a:endParaRPr lang="fr-BE" u="sng" dirty="0">
              <a:latin typeface="Arial" panose="020B0604020202020204" pitchFamily="34" charset="0"/>
              <a:cs typeface="Arial" panose="020B0604020202020204" pitchFamily="34" charset="0"/>
            </a:endParaRPr>
          </a:p>
          <a:p>
            <a:endParaRPr lang="fr-BE" dirty="0" smtClean="0">
              <a:latin typeface="Arial" panose="020B0604020202020204" pitchFamily="34" charset="0"/>
              <a:cs typeface="Arial" panose="020B0604020202020204" pitchFamily="34" charset="0"/>
            </a:endParaRPr>
          </a:p>
          <a:p>
            <a:endParaRPr lang="fr-BE" sz="2000" dirty="0">
              <a:solidFill>
                <a:schemeClr val="tx1"/>
              </a:solidFill>
              <a:latin typeface="Arial" panose="020B0604020202020204" pitchFamily="34" charset="0"/>
              <a:cs typeface="Arial" panose="020B0604020202020204" pitchFamily="34" charset="0"/>
            </a:endParaRPr>
          </a:p>
          <a:p>
            <a:endParaRPr lang="fr-BE" dirty="0" smtClean="0">
              <a:solidFill>
                <a:schemeClr val="tx1"/>
              </a:solidFill>
              <a:latin typeface="Arial" panose="020B0604020202020204" pitchFamily="34" charset="0"/>
              <a:cs typeface="Arial" panose="020B06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627438" y="6266126"/>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87683" y="354245"/>
            <a:ext cx="10794464"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LES RAPPORTS AVEC SES COMMETTANTS</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1D4A9631-9CD2-44DC-916D-8E7F540AE3A5}"/>
              </a:ext>
            </a:extLst>
          </p:cNvPr>
          <p:cNvSpPr txBox="1">
            <a:spLocks/>
          </p:cNvSpPr>
          <p:nvPr/>
        </p:nvSpPr>
        <p:spPr>
          <a:xfrm>
            <a:off x="996458" y="1825625"/>
            <a:ext cx="10013963" cy="47613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800" dirty="0">
              <a:solidFill>
                <a:schemeClr val="bg1"/>
              </a:solidFill>
              <a:latin typeface="Avenir Next LT Pro" pitchFamily="50" charset="0"/>
            </a:endParaRPr>
          </a:p>
        </p:txBody>
      </p:sp>
      <p:sp>
        <p:nvSpPr>
          <p:cNvPr id="2" name="Flèche droite 1"/>
          <p:cNvSpPr/>
          <p:nvPr/>
        </p:nvSpPr>
        <p:spPr>
          <a:xfrm>
            <a:off x="663388" y="4742329"/>
            <a:ext cx="1111624" cy="726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3354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1227281" y="6216354"/>
            <a:ext cx="627438" cy="641646"/>
          </a:xfrm>
          <a:prstGeom prst="rect">
            <a:avLst/>
          </a:prstGeom>
        </p:spPr>
      </p:pic>
      <p:cxnSp>
        <p:nvCxnSpPr>
          <p:cNvPr id="3" name="Connecteur droit 2">
            <a:extLst>
              <a:ext uri="{FF2B5EF4-FFF2-40B4-BE49-F238E27FC236}">
                <a16:creationId xmlns="" xmlns:a16="http://schemas.microsoft.com/office/drawing/2014/main" id="{17F28442-2CCF-48F2-BFFD-AC882848C8ED}"/>
              </a:ext>
            </a:extLst>
          </p:cNvPr>
          <p:cNvCxnSpPr>
            <a:cxnSpLocks/>
          </p:cNvCxnSpPr>
          <p:nvPr/>
        </p:nvCxnSpPr>
        <p:spPr>
          <a:xfrm>
            <a:off x="3396339" y="1920205"/>
            <a:ext cx="0" cy="4696257"/>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 xmlns:a16="http://schemas.microsoft.com/office/drawing/2014/main" id="{A12642D9-BD7D-49AF-BF8F-0DC8BB2CA312}"/>
              </a:ext>
            </a:extLst>
          </p:cNvPr>
          <p:cNvSpPr txBox="1"/>
          <p:nvPr/>
        </p:nvSpPr>
        <p:spPr>
          <a:xfrm>
            <a:off x="3635825" y="1741092"/>
            <a:ext cx="7591451" cy="1754326"/>
          </a:xfrm>
          <a:prstGeom prst="rect">
            <a:avLst/>
          </a:prstGeom>
          <a:solidFill>
            <a:schemeClr val="bg1">
              <a:lumMod val="95000"/>
            </a:schemeClr>
          </a:solidFill>
        </p:spPr>
        <p:txBody>
          <a:bodyPr wrap="square" rtlCol="0">
            <a:spAutoFit/>
          </a:bodyPr>
          <a:lstStyle/>
          <a:p>
            <a:pPr algn="ctr"/>
            <a:r>
              <a:rPr lang="fr-BE" sz="3600" b="1" spc="300" dirty="0" smtClean="0">
                <a:solidFill>
                  <a:schemeClr val="tx1">
                    <a:lumMod val="75000"/>
                    <a:lumOff val="25000"/>
                  </a:schemeClr>
                </a:solidFill>
                <a:latin typeface="Avenir Next LT Pro" panose="020B0504020202020204" pitchFamily="34" charset="0"/>
              </a:rPr>
              <a:t>Cours </a:t>
            </a:r>
            <a:r>
              <a:rPr lang="fr-BE" sz="3600" b="1" spc="300" dirty="0">
                <a:solidFill>
                  <a:schemeClr val="tx1">
                    <a:lumMod val="75000"/>
                    <a:lumOff val="25000"/>
                  </a:schemeClr>
                </a:solidFill>
                <a:latin typeface="Avenir Next LT Pro" panose="020B0504020202020204" pitchFamily="34" charset="0"/>
              </a:rPr>
              <a:t>de déontologie des agents immobiliers</a:t>
            </a:r>
          </a:p>
          <a:p>
            <a:pPr algn="ctr"/>
            <a:r>
              <a:rPr lang="fr-BE" sz="3600" b="1" spc="300" dirty="0">
                <a:solidFill>
                  <a:schemeClr val="tx1">
                    <a:lumMod val="75000"/>
                    <a:lumOff val="25000"/>
                  </a:schemeClr>
                </a:solidFill>
                <a:latin typeface="Avenir Next LT Pro" panose="020B0504020202020204" pitchFamily="34" charset="0"/>
              </a:rPr>
              <a:t> 3</a:t>
            </a:r>
            <a:r>
              <a:rPr lang="fr-BE" sz="3600" b="1" spc="300" baseline="30000" dirty="0">
                <a:solidFill>
                  <a:schemeClr val="tx1">
                    <a:lumMod val="75000"/>
                    <a:lumOff val="25000"/>
                  </a:schemeClr>
                </a:solidFill>
                <a:latin typeface="Avenir Next LT Pro" panose="020B0504020202020204" pitchFamily="34" charset="0"/>
              </a:rPr>
              <a:t>ème</a:t>
            </a:r>
            <a:r>
              <a:rPr lang="fr-BE" sz="3600" b="1" spc="300" dirty="0">
                <a:solidFill>
                  <a:schemeClr val="tx1">
                    <a:lumMod val="75000"/>
                    <a:lumOff val="25000"/>
                  </a:schemeClr>
                </a:solidFill>
                <a:latin typeface="Avenir Next LT Pro" panose="020B0504020202020204" pitchFamily="34" charset="0"/>
              </a:rPr>
              <a:t> partie </a:t>
            </a:r>
          </a:p>
        </p:txBody>
      </p:sp>
      <p:sp>
        <p:nvSpPr>
          <p:cNvPr id="11" name="ZoneTexte 10">
            <a:extLst>
              <a:ext uri="{FF2B5EF4-FFF2-40B4-BE49-F238E27FC236}">
                <a16:creationId xmlns="" xmlns:a16="http://schemas.microsoft.com/office/drawing/2014/main" id="{DD895C3E-AAB5-4D7E-B393-D80AD725DB5F}"/>
              </a:ext>
            </a:extLst>
          </p:cNvPr>
          <p:cNvSpPr txBox="1"/>
          <p:nvPr/>
        </p:nvSpPr>
        <p:spPr>
          <a:xfrm>
            <a:off x="3635827" y="3417512"/>
            <a:ext cx="7591451"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Me Marc-Philippe TORDOIR </a:t>
            </a:r>
          </a:p>
        </p:txBody>
      </p:sp>
      <p:sp>
        <p:nvSpPr>
          <p:cNvPr id="13" name="ZoneTexte 12">
            <a:extLst>
              <a:ext uri="{FF2B5EF4-FFF2-40B4-BE49-F238E27FC236}">
                <a16:creationId xmlns="" xmlns:a16="http://schemas.microsoft.com/office/drawing/2014/main" id="{10EF5ABC-9E48-4D4F-83E8-949977A6F6EB}"/>
              </a:ext>
            </a:extLst>
          </p:cNvPr>
          <p:cNvSpPr txBox="1"/>
          <p:nvPr/>
        </p:nvSpPr>
        <p:spPr>
          <a:xfrm>
            <a:off x="3635826" y="4369693"/>
            <a:ext cx="7591451" cy="2246769"/>
          </a:xfrm>
          <a:prstGeom prst="rect">
            <a:avLst/>
          </a:prstGeom>
          <a:solidFill>
            <a:schemeClr val="bg1">
              <a:lumMod val="95000"/>
            </a:schemeClr>
          </a:solidFill>
        </p:spPr>
        <p:txBody>
          <a:bodyPr wrap="square" rtlCol="0">
            <a:spAutoFit/>
          </a:bodyPr>
          <a:lstStyle/>
          <a:p>
            <a:pPr marL="914400" lvl="1" indent="-457200">
              <a:buFont typeface="Avenir Next LT Pro" panose="020B0504020202020204" pitchFamily="34" charset="0"/>
              <a:buChar char="›"/>
            </a:pPr>
            <a:r>
              <a:rPr lang="fr-BE" sz="2800" dirty="0" smtClean="0">
                <a:solidFill>
                  <a:schemeClr val="tx1">
                    <a:lumMod val="95000"/>
                    <a:lumOff val="5000"/>
                  </a:schemeClr>
                </a:solidFill>
                <a:latin typeface="Avenir Next LT Pro" panose="020B0504020202020204" pitchFamily="34" charset="0"/>
              </a:rPr>
              <a:t>webcam </a:t>
            </a:r>
            <a:r>
              <a:rPr lang="fr-BE" sz="2800" dirty="0">
                <a:solidFill>
                  <a:schemeClr val="tx1">
                    <a:lumMod val="95000"/>
                    <a:lumOff val="5000"/>
                  </a:schemeClr>
                </a:solidFill>
                <a:latin typeface="Avenir Next LT Pro" panose="020B0504020202020204" pitchFamily="34" charset="0"/>
              </a:rPr>
              <a:t>allumée</a:t>
            </a:r>
          </a:p>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Micro activé</a:t>
            </a:r>
          </a:p>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Mode conversation</a:t>
            </a:r>
          </a:p>
          <a:p>
            <a:endParaRPr lang="fr-BE" sz="2800" dirty="0">
              <a:solidFill>
                <a:schemeClr val="tx1">
                  <a:lumMod val="95000"/>
                  <a:lumOff val="5000"/>
                </a:schemeClr>
              </a:solidFill>
              <a:latin typeface="Avenir Next LT Pro" panose="020B0504020202020204" pitchFamily="34" charset="0"/>
            </a:endParaRPr>
          </a:p>
          <a:p>
            <a:r>
              <a:rPr lang="fr-BE" sz="2800" dirty="0">
                <a:solidFill>
                  <a:schemeClr val="tx1">
                    <a:lumMod val="95000"/>
                    <a:lumOff val="5000"/>
                  </a:schemeClr>
                </a:solidFill>
                <a:latin typeface="Avenir Next LT Pro" panose="020B0504020202020204" pitchFamily="34" charset="0"/>
              </a:rPr>
              <a:t>Merci pour votre participation</a:t>
            </a:r>
          </a:p>
        </p:txBody>
      </p:sp>
      <p:pic>
        <p:nvPicPr>
          <p:cNvPr id="2050" name="Imag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66" y="3559018"/>
            <a:ext cx="2024453" cy="71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564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190018"/>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b="1" dirty="0"/>
              <a:t>Art. 11</a:t>
            </a:r>
            <a:r>
              <a:rPr lang="fr-BE" dirty="0"/>
              <a:t>   </a:t>
            </a:r>
          </a:p>
          <a:p>
            <a:endParaRPr lang="fr-BE" dirty="0" smtClean="0">
              <a:solidFill>
                <a:schemeClr val="tx1"/>
              </a:solidFill>
            </a:endParaRPr>
          </a:p>
          <a:p>
            <a:endParaRPr lang="fr-BE" dirty="0">
              <a:solidFill>
                <a:schemeClr val="tx1"/>
              </a:solidFill>
            </a:endParaRPr>
          </a:p>
          <a:p>
            <a:endParaRPr lang="fr-BE" dirty="0" smtClean="0">
              <a:solidFill>
                <a:schemeClr val="tx1"/>
              </a:solidFill>
            </a:endParaRPr>
          </a:p>
          <a:p>
            <a:endParaRPr lang="fr-BE" dirty="0" smtClean="0">
              <a:solidFill>
                <a:schemeClr val="tx1"/>
              </a:solidFill>
            </a:endParaRPr>
          </a:p>
          <a:p>
            <a:pPr algn="ctr"/>
            <a:r>
              <a:rPr lang="fr-BE" b="1" dirty="0" smtClean="0">
                <a:solidFill>
                  <a:schemeClr val="tx1"/>
                </a:solidFill>
                <a:latin typeface="Arial" panose="020B0604020202020204" pitchFamily="34" charset="0"/>
                <a:cs typeface="Arial" panose="020B0604020202020204" pitchFamily="34" charset="0"/>
              </a:rPr>
              <a:t>(3) L’EXIGENCE DU COMPORTEMENT ADEQUAT</a:t>
            </a:r>
            <a:endParaRPr lang="fr-BE" b="1" dirty="0">
              <a:solidFill>
                <a:schemeClr val="tx1"/>
              </a:solidFill>
              <a:latin typeface="Arial" panose="020B0604020202020204" pitchFamily="34" charset="0"/>
              <a:cs typeface="Arial" panose="020B0604020202020204" pitchFamily="34" charset="0"/>
            </a:endParaRPr>
          </a:p>
          <a:p>
            <a:endParaRPr lang="fr-BE" b="1" dirty="0">
              <a:solidFill>
                <a:schemeClr val="tx1"/>
              </a:solidFill>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Interdiction du harcèlement</a:t>
            </a:r>
          </a:p>
          <a:p>
            <a:r>
              <a:rPr lang="fr-BE" dirty="0" smtClean="0">
                <a:solidFill>
                  <a:schemeClr val="tx1"/>
                </a:solidFill>
                <a:latin typeface="Arial" panose="020B0604020202020204" pitchFamily="34" charset="0"/>
                <a:cs typeface="Arial" panose="020B0604020202020204" pitchFamily="34" charset="0"/>
              </a:rPr>
              <a:t>L’agent </a:t>
            </a:r>
            <a:r>
              <a:rPr lang="fr-BE" dirty="0">
                <a:solidFill>
                  <a:schemeClr val="tx1"/>
                </a:solidFill>
                <a:latin typeface="Arial" panose="020B0604020202020204" pitchFamily="34" charset="0"/>
                <a:cs typeface="Arial" panose="020B0604020202020204" pitchFamily="34" charset="0"/>
              </a:rPr>
              <a:t>immobilier </a:t>
            </a:r>
            <a:r>
              <a:rPr lang="fr-BE" u="sng" dirty="0">
                <a:solidFill>
                  <a:schemeClr val="tx1"/>
                </a:solidFill>
                <a:latin typeface="Arial" panose="020B0604020202020204" pitchFamily="34" charset="0"/>
                <a:cs typeface="Arial" panose="020B0604020202020204" pitchFamily="34" charset="0"/>
              </a:rPr>
              <a:t>ne peut harceler </a:t>
            </a:r>
            <a:r>
              <a:rPr lang="fr-BE" dirty="0">
                <a:solidFill>
                  <a:schemeClr val="tx1"/>
                </a:solidFill>
                <a:latin typeface="Arial" panose="020B0604020202020204" pitchFamily="34" charset="0"/>
                <a:cs typeface="Arial" panose="020B0604020202020204" pitchFamily="34" charset="0"/>
              </a:rPr>
              <a:t>quiconque aux fins d’obtenir une mission</a:t>
            </a:r>
            <a:r>
              <a:rPr lang="fr-BE" dirty="0" smtClean="0">
                <a:solidFill>
                  <a:schemeClr val="tx1"/>
                </a:solidFill>
                <a:latin typeface="Arial" panose="020B0604020202020204" pitchFamily="34" charset="0"/>
                <a:cs typeface="Arial" panose="020B0604020202020204" pitchFamily="34" charset="0"/>
              </a:rPr>
              <a:t>. (Art.11)</a:t>
            </a:r>
          </a:p>
          <a:p>
            <a:endParaRPr lang="fr-BE" dirty="0">
              <a:solidFill>
                <a:schemeClr val="tx1"/>
              </a:solidFill>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Obligation d’avoir un contrat pour agir</a:t>
            </a:r>
            <a:r>
              <a:rPr lang="fr-BE" dirty="0">
                <a:solidFill>
                  <a:schemeClr val="accent5">
                    <a:lumMod val="75000"/>
                  </a:schemeClr>
                </a:solidFill>
                <a:latin typeface="Arial" panose="020B0604020202020204" pitchFamily="34" charset="0"/>
                <a:cs typeface="Arial" panose="020B0604020202020204" pitchFamily="34" charset="0"/>
              </a:rPr>
              <a:t>   </a:t>
            </a:r>
          </a:p>
          <a:p>
            <a:r>
              <a:rPr lang="fr-BE" dirty="0">
                <a:solidFill>
                  <a:schemeClr val="tx1"/>
                </a:solidFill>
                <a:latin typeface="Arial" panose="020B0604020202020204" pitchFamily="34" charset="0"/>
                <a:cs typeface="Arial" panose="020B0604020202020204" pitchFamily="34" charset="0"/>
              </a:rPr>
              <a:t>L’agent immobilier ne peut poser aucun acte relatif à la commercialisation ou à l’administration d’un bien sans qu’une mission lui ait été confiée ou qu’une autorisation lui ait été donnée</a:t>
            </a:r>
            <a:r>
              <a:rPr lang="fr-BE" dirty="0" smtClean="0">
                <a:solidFill>
                  <a:schemeClr val="tx1"/>
                </a:solidFill>
                <a:latin typeface="Arial" panose="020B0604020202020204" pitchFamily="34" charset="0"/>
                <a:cs typeface="Arial" panose="020B0604020202020204" pitchFamily="34" charset="0"/>
              </a:rPr>
              <a:t>. (Art.17)</a:t>
            </a:r>
            <a:endParaRPr lang="fr-BE" dirty="0">
              <a:solidFill>
                <a:schemeClr val="tx1"/>
              </a:solidFill>
              <a:latin typeface="Arial" panose="020B0604020202020204" pitchFamily="34" charset="0"/>
              <a:cs typeface="Arial" panose="020B0604020202020204" pitchFamily="34" charset="0"/>
            </a:endParaRPr>
          </a:p>
          <a:p>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Respect du choix du commettant et devoir de conseil</a:t>
            </a:r>
            <a:endParaRPr lang="fr-BE" dirty="0">
              <a:solidFill>
                <a:schemeClr val="accent5">
                  <a:lumMod val="75000"/>
                </a:schemeClr>
              </a:solidFill>
              <a:latin typeface="Arial" panose="020B0604020202020204" pitchFamily="34" charset="0"/>
              <a:cs typeface="Arial" panose="020B0604020202020204" pitchFamily="34" charset="0"/>
            </a:endParaRPr>
          </a:p>
          <a:p>
            <a:r>
              <a:rPr lang="fr-BE" dirty="0">
                <a:solidFill>
                  <a:schemeClr val="tx1"/>
                </a:solidFill>
                <a:latin typeface="Arial" panose="020B0604020202020204" pitchFamily="34" charset="0"/>
                <a:cs typeface="Arial" panose="020B0604020202020204" pitchFamily="34" charset="0"/>
              </a:rPr>
              <a:t>L’agent immobilier doit respecter le droit ou le choix des commettants et de leurs cocontractants lorsqu’il s’agit de faire appel aux services d’un professionnel, tel un expert, un notaire, un entrepreneur, sans préjudice des conseils qu’il prodiguerait à ses commettants et de ses habilitations contractuelles ou statutaires</a:t>
            </a:r>
            <a:r>
              <a:rPr lang="fr-BE" dirty="0" smtClean="0">
                <a:solidFill>
                  <a:schemeClr val="tx1"/>
                </a:solidFill>
                <a:latin typeface="Arial" panose="020B0604020202020204" pitchFamily="34" charset="0"/>
                <a:cs typeface="Arial" panose="020B0604020202020204" pitchFamily="34" charset="0"/>
              </a:rPr>
              <a:t>. (Art.18)</a:t>
            </a:r>
            <a:endParaRPr lang="fr-BE" dirty="0">
              <a:solidFill>
                <a:schemeClr val="tx1"/>
              </a:solidFill>
              <a:latin typeface="Arial" panose="020B0604020202020204" pitchFamily="34" charset="0"/>
              <a:cs typeface="Arial" panose="020B0604020202020204" pitchFamily="34" charset="0"/>
            </a:endParaRPr>
          </a:p>
          <a:p>
            <a:endParaRPr lang="fr-BE" dirty="0" smtClean="0">
              <a:solidFill>
                <a:schemeClr val="tx1"/>
              </a:solidFill>
              <a:latin typeface="Arial" panose="020B0604020202020204" pitchFamily="34" charset="0"/>
              <a:cs typeface="Arial" panose="020B0604020202020204" pitchFamily="34" charset="0"/>
            </a:endParaRPr>
          </a:p>
          <a:p>
            <a:r>
              <a:rPr lang="fr-BE" dirty="0" smtClean="0">
                <a:solidFill>
                  <a:schemeClr val="accent5">
                    <a:lumMod val="75000"/>
                  </a:schemeClr>
                </a:solidFill>
                <a:latin typeface="Arial" panose="020B0604020202020204" pitchFamily="34" charset="0"/>
                <a:cs typeface="Arial" panose="020B0604020202020204" pitchFamily="34" charset="0"/>
              </a:rPr>
              <a:t>Agissements en « bon père de famille »</a:t>
            </a:r>
          </a:p>
          <a:p>
            <a:r>
              <a:rPr lang="fr-BE" dirty="0" smtClean="0">
                <a:solidFill>
                  <a:schemeClr val="tx1"/>
                </a:solidFill>
                <a:latin typeface="Arial" panose="020B0604020202020204" pitchFamily="34" charset="0"/>
                <a:cs typeface="Arial" panose="020B0604020202020204" pitchFamily="34" charset="0"/>
              </a:rPr>
              <a:t>Il veille</a:t>
            </a:r>
            <a:r>
              <a:rPr lang="fr-BE" dirty="0">
                <a:solidFill>
                  <a:schemeClr val="tx1"/>
                </a:solidFill>
                <a:latin typeface="Arial" panose="020B0604020202020204" pitchFamily="34" charset="0"/>
                <a:cs typeface="Arial" panose="020B0604020202020204" pitchFamily="34" charset="0"/>
              </a:rPr>
              <a:t>, dans les limites des moyens dont il dispose, à ne pas, par son propre fait ou par celui des personnes dont il est </a:t>
            </a:r>
            <a:r>
              <a:rPr lang="fr-BE" dirty="0" smtClean="0">
                <a:solidFill>
                  <a:schemeClr val="tx1"/>
                </a:solidFill>
                <a:latin typeface="Arial" panose="020B0604020202020204" pitchFamily="34" charset="0"/>
                <a:cs typeface="Arial" panose="020B0604020202020204" pitchFamily="34" charset="0"/>
              </a:rPr>
              <a:t>responsable, </a:t>
            </a:r>
            <a:r>
              <a:rPr lang="fr-BE" u="sng" dirty="0" smtClean="0">
                <a:solidFill>
                  <a:schemeClr val="tx1"/>
                </a:solidFill>
                <a:latin typeface="Arial" panose="020B0604020202020204" pitchFamily="34" charset="0"/>
                <a:cs typeface="Arial" panose="020B0604020202020204" pitchFamily="34" charset="0"/>
              </a:rPr>
              <a:t>mettre </a:t>
            </a:r>
            <a:r>
              <a:rPr lang="fr-BE" u="sng" dirty="0">
                <a:solidFill>
                  <a:schemeClr val="tx1"/>
                </a:solidFill>
                <a:latin typeface="Arial" panose="020B0604020202020204" pitchFamily="34" charset="0"/>
                <a:cs typeface="Arial" panose="020B0604020202020204" pitchFamily="34" charset="0"/>
              </a:rPr>
              <a:t>en péril la sécurité des biens</a:t>
            </a:r>
            <a:r>
              <a:rPr lang="fr-BE" dirty="0">
                <a:solidFill>
                  <a:schemeClr val="tx1"/>
                </a:solidFill>
                <a:latin typeface="Arial" panose="020B0604020202020204" pitchFamily="34" charset="0"/>
                <a:cs typeface="Arial" panose="020B0604020202020204" pitchFamily="34" charset="0"/>
              </a:rPr>
              <a:t> qu’il est chargé de gérer ou de </a:t>
            </a:r>
            <a:r>
              <a:rPr lang="fr-BE" dirty="0" smtClean="0">
                <a:solidFill>
                  <a:schemeClr val="tx1"/>
                </a:solidFill>
                <a:latin typeface="Arial" panose="020B0604020202020204" pitchFamily="34" charset="0"/>
                <a:cs typeface="Arial" panose="020B0604020202020204" pitchFamily="34" charset="0"/>
              </a:rPr>
              <a:t>commercialiser. (Art.14)</a:t>
            </a:r>
            <a:endParaRPr lang="fr-BE" dirty="0">
              <a:solidFill>
                <a:schemeClr val="tx1"/>
              </a:solidFill>
              <a:latin typeface="Arial" panose="020B0604020202020204" pitchFamily="34" charset="0"/>
              <a:cs typeface="Arial" panose="020B0604020202020204" pitchFamily="34" charset="0"/>
            </a:endParaRPr>
          </a:p>
          <a:p>
            <a:endParaRPr lang="fr-BE" dirty="0">
              <a:solidFill>
                <a:schemeClr val="tx1"/>
              </a:solidFill>
              <a:latin typeface="Arial" panose="020B0604020202020204" pitchFamily="34" charset="0"/>
              <a:cs typeface="Arial" panose="020B0604020202020204" pitchFamily="34" charset="0"/>
            </a:endParaRPr>
          </a:p>
          <a:p>
            <a:endParaRPr lang="fr-BE" dirty="0">
              <a:solidFill>
                <a:schemeClr val="tx1"/>
              </a:solidFill>
              <a:latin typeface="Arial" panose="020B0604020202020204" pitchFamily="34" charset="0"/>
              <a:cs typeface="Arial" panose="020B0604020202020204" pitchFamily="34" charset="0"/>
            </a:endParaRPr>
          </a:p>
          <a:p>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8887100"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1" y="271052"/>
            <a:ext cx="10673140"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LES </a:t>
            </a:r>
            <a:r>
              <a:rPr lang="fr-BE" sz="3600" dirty="0">
                <a:solidFill>
                  <a:schemeClr val="tx1">
                    <a:lumMod val="95000"/>
                    <a:lumOff val="5000"/>
                  </a:schemeClr>
                </a:solidFill>
                <a:latin typeface="Avenir Next LT Pro" panose="020B0504020202020204" pitchFamily="34" charset="0"/>
              </a:rPr>
              <a:t>RAPPORTS AVEC SES COMMETTANTS</a:t>
            </a:r>
          </a:p>
        </p:txBody>
      </p:sp>
      <p:sp>
        <p:nvSpPr>
          <p:cNvPr id="9" name="Espace réservé du contenu 2">
            <a:extLst>
              <a:ext uri="{FF2B5EF4-FFF2-40B4-BE49-F238E27FC236}">
                <a16:creationId xmlns="" xmlns:a16="http://schemas.microsoft.com/office/drawing/2014/main" id="{3ADE29E5-56F8-4369-AB7C-FDE0EF303A47}"/>
              </a:ext>
            </a:extLst>
          </p:cNvPr>
          <p:cNvSpPr txBox="1">
            <a:spLocks/>
          </p:cNvSpPr>
          <p:nvPr/>
        </p:nvSpPr>
        <p:spPr>
          <a:xfrm>
            <a:off x="1046285" y="2054224"/>
            <a:ext cx="9964136" cy="29925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dirty="0"/>
          </a:p>
        </p:txBody>
      </p:sp>
    </p:spTree>
    <p:extLst>
      <p:ext uri="{BB962C8B-B14F-4D97-AF65-F5344CB8AC3E}">
        <p14:creationId xmlns:p14="http://schemas.microsoft.com/office/powerpoint/2010/main" val="217157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pic>
        <p:nvPicPr>
          <p:cNvPr id="7" name="Image 6">
            <a:extLst>
              <a:ext uri="{FF2B5EF4-FFF2-40B4-BE49-F238E27FC236}">
                <a16:creationId xmlns="" xmlns:a16="http://schemas.microsoft.com/office/drawing/2014/main" id="{C0E8E286-5847-4CD3-B01F-058F17EDEA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10421" y="300661"/>
            <a:ext cx="844298" cy="864111"/>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LES RAPPORTS </a:t>
            </a:r>
            <a:r>
              <a:rPr lang="fr-BE" sz="3600" dirty="0">
                <a:solidFill>
                  <a:schemeClr val="tx1">
                    <a:lumMod val="95000"/>
                    <a:lumOff val="5000"/>
                  </a:schemeClr>
                </a:solidFill>
                <a:latin typeface="Avenir Next LT Pro" panose="020B0504020202020204" pitchFamily="34" charset="0"/>
              </a:rPr>
              <a:t>AVEC SES COMMETTANTS</a:t>
            </a:r>
          </a:p>
        </p:txBody>
      </p:sp>
      <p:sp>
        <p:nvSpPr>
          <p:cNvPr id="9" name="Espace réservé du contenu 2">
            <a:extLst>
              <a:ext uri="{FF2B5EF4-FFF2-40B4-BE49-F238E27FC236}">
                <a16:creationId xmlns="" xmlns:a16="http://schemas.microsoft.com/office/drawing/2014/main" id="{5FCC171C-B5BB-41D2-8A83-9A5B56FA4743}"/>
              </a:ext>
            </a:extLst>
          </p:cNvPr>
          <p:cNvSpPr txBox="1">
            <a:spLocks/>
          </p:cNvSpPr>
          <p:nvPr/>
        </p:nvSpPr>
        <p:spPr>
          <a:xfrm>
            <a:off x="1017940" y="1755288"/>
            <a:ext cx="9992481" cy="480205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BE" sz="1000" dirty="0" smtClean="0">
                <a:solidFill>
                  <a:srgbClr val="FF6600"/>
                </a:solidFill>
                <a:latin typeface="Avenir Next LT Pro" pitchFamily="50" charset="0"/>
              </a:rPr>
              <a:t>-</a:t>
            </a:r>
            <a:endParaRPr lang="fr-BE" sz="1600" dirty="0">
              <a:solidFill>
                <a:schemeClr val="bg1"/>
              </a:solidFill>
              <a:latin typeface="Avenir Next LT Pro" pitchFamily="50" charset="0"/>
            </a:endParaRPr>
          </a:p>
        </p:txBody>
      </p:sp>
      <p:sp>
        <p:nvSpPr>
          <p:cNvPr id="2" name="Rectangle 1"/>
          <p:cNvSpPr/>
          <p:nvPr/>
        </p:nvSpPr>
        <p:spPr>
          <a:xfrm>
            <a:off x="-438410" y="1471381"/>
            <a:ext cx="11111550" cy="3970318"/>
          </a:xfrm>
          <a:prstGeom prst="rect">
            <a:avLst/>
          </a:prstGeom>
        </p:spPr>
        <p:txBody>
          <a:bodyPr wrap="square">
            <a:spAutoFit/>
          </a:bodyPr>
          <a:lstStyle/>
          <a:p>
            <a:pPr marL="685800"/>
            <a:endParaRPr lang="fr-BE" dirty="0" smtClean="0">
              <a:latin typeface="Arial" panose="020B0604020202020204" pitchFamily="34" charset="0"/>
              <a:cs typeface="Arial" panose="020B0604020202020204" pitchFamily="34" charset="0"/>
            </a:endParaRPr>
          </a:p>
          <a:p>
            <a:pPr marL="685800"/>
            <a:endParaRPr lang="fr-BE" dirty="0">
              <a:latin typeface="Arial" panose="020B0604020202020204" pitchFamily="34" charset="0"/>
              <a:cs typeface="Arial" panose="020B0604020202020204" pitchFamily="34" charset="0"/>
            </a:endParaRPr>
          </a:p>
          <a:p>
            <a:pPr marL="685800"/>
            <a:endParaRPr lang="fr-BE" dirty="0" smtClean="0">
              <a:latin typeface="Arial" panose="020B0604020202020204" pitchFamily="34" charset="0"/>
              <a:cs typeface="Arial" panose="020B0604020202020204" pitchFamily="34" charset="0"/>
            </a:endParaRPr>
          </a:p>
          <a:p>
            <a:pPr marL="685800"/>
            <a:endParaRPr lang="fr-BE" dirty="0">
              <a:latin typeface="Arial" panose="020B0604020202020204" pitchFamily="34" charset="0"/>
              <a:cs typeface="Arial" panose="020B0604020202020204" pitchFamily="34" charset="0"/>
            </a:endParaRPr>
          </a:p>
          <a:p>
            <a:pPr marL="685800"/>
            <a:r>
              <a:rPr lang="fr-BE" dirty="0" smtClean="0">
                <a:solidFill>
                  <a:schemeClr val="accent5">
                    <a:lumMod val="75000"/>
                  </a:schemeClr>
                </a:solidFill>
                <a:latin typeface="Arial" panose="020B0604020202020204" pitchFamily="34" charset="0"/>
                <a:cs typeface="Arial" panose="020B0604020202020204" pitchFamily="34" charset="0"/>
              </a:rPr>
              <a:t>Poursuite de la mission jusqu’à son terme</a:t>
            </a:r>
            <a:r>
              <a:rPr lang="fr-BE" dirty="0">
                <a:solidFill>
                  <a:schemeClr val="accent5">
                    <a:lumMod val="75000"/>
                  </a:schemeClr>
                </a:solidFill>
                <a:latin typeface="Arial" panose="020B0604020202020204" pitchFamily="34" charset="0"/>
                <a:cs typeface="Arial" panose="020B0604020202020204" pitchFamily="34" charset="0"/>
              </a:rPr>
              <a:t>  </a:t>
            </a:r>
          </a:p>
          <a:p>
            <a:pPr marL="685800"/>
            <a:r>
              <a:rPr lang="fr-BE" dirty="0">
                <a:latin typeface="Arial" panose="020B0604020202020204" pitchFamily="34" charset="0"/>
                <a:cs typeface="Arial" panose="020B0604020202020204" pitchFamily="34" charset="0"/>
              </a:rPr>
              <a:t>Même lorsqu’il est </a:t>
            </a:r>
            <a:r>
              <a:rPr lang="fr-BE" u="sng" dirty="0">
                <a:latin typeface="Arial" panose="020B0604020202020204" pitchFamily="34" charset="0"/>
                <a:cs typeface="Arial" panose="020B0604020202020204" pitchFamily="34" charset="0"/>
              </a:rPr>
              <a:t>informé de la décision du commettant de mettre fin à sa mission</a:t>
            </a:r>
            <a:r>
              <a:rPr lang="fr-BE" dirty="0">
                <a:latin typeface="Arial" panose="020B0604020202020204" pitchFamily="34" charset="0"/>
                <a:cs typeface="Arial" panose="020B0604020202020204" pitchFamily="34" charset="0"/>
              </a:rPr>
              <a:t>, l’agent immobilier exécute ses obligations contractuelles ou statutaires jusqu’au terme de sa mission</a:t>
            </a:r>
            <a:r>
              <a:rPr lang="fr-BE" dirty="0" smtClean="0">
                <a:latin typeface="Arial" panose="020B0604020202020204" pitchFamily="34" charset="0"/>
                <a:cs typeface="Arial" panose="020B0604020202020204" pitchFamily="34" charset="0"/>
              </a:rPr>
              <a:t>. (Art.15)</a:t>
            </a:r>
            <a:endParaRPr lang="fr-BE" dirty="0">
              <a:latin typeface="Arial" panose="020B0604020202020204" pitchFamily="34" charset="0"/>
              <a:cs typeface="Arial" panose="020B0604020202020204" pitchFamily="34" charset="0"/>
            </a:endParaRPr>
          </a:p>
          <a:p>
            <a:pPr marL="685800"/>
            <a:endParaRPr lang="fr-BE" dirty="0" smtClean="0">
              <a:latin typeface="Arial" panose="020B0604020202020204" pitchFamily="34" charset="0"/>
              <a:cs typeface="Arial" panose="020B0604020202020204" pitchFamily="34" charset="0"/>
            </a:endParaRPr>
          </a:p>
          <a:p>
            <a:pPr marL="685800"/>
            <a:endParaRPr lang="fr-BE" dirty="0">
              <a:latin typeface="Arial" panose="020B0604020202020204" pitchFamily="34" charset="0"/>
              <a:cs typeface="Arial" panose="020B0604020202020204" pitchFamily="34" charset="0"/>
            </a:endParaRPr>
          </a:p>
          <a:p>
            <a:pPr marL="685800"/>
            <a:r>
              <a:rPr lang="fr-BE" dirty="0" smtClean="0">
                <a:solidFill>
                  <a:schemeClr val="accent5">
                    <a:lumMod val="75000"/>
                  </a:schemeClr>
                </a:solidFill>
                <a:latin typeface="Arial" panose="020B0604020202020204" pitchFamily="34" charset="0"/>
                <a:cs typeface="Arial" panose="020B0604020202020204" pitchFamily="34" charset="0"/>
              </a:rPr>
              <a:t>Restitution du dossier en fin de mission</a:t>
            </a:r>
            <a:endParaRPr lang="fr-BE" dirty="0">
              <a:solidFill>
                <a:schemeClr val="accent5">
                  <a:lumMod val="75000"/>
                </a:schemeClr>
              </a:solidFill>
              <a:latin typeface="Arial" panose="020B0604020202020204" pitchFamily="34" charset="0"/>
              <a:cs typeface="Arial" panose="020B0604020202020204" pitchFamily="34" charset="0"/>
            </a:endParaRPr>
          </a:p>
          <a:p>
            <a:pPr marL="685800"/>
            <a:r>
              <a:rPr lang="fr-BE" dirty="0">
                <a:latin typeface="Arial" panose="020B0604020202020204" pitchFamily="34" charset="0"/>
                <a:cs typeface="Arial" panose="020B0604020202020204" pitchFamily="34" charset="0"/>
              </a:rPr>
              <a:t>Sans préjudice de dispositions légales ou réglementaires prévoyant des délais particuliers, l’agent immobilier </a:t>
            </a:r>
            <a:r>
              <a:rPr lang="fr-BE" u="sng" dirty="0">
                <a:latin typeface="Arial" panose="020B0604020202020204" pitchFamily="34" charset="0"/>
                <a:cs typeface="Arial" panose="020B0604020202020204" pitchFamily="34" charset="0"/>
              </a:rPr>
              <a:t>conservera</a:t>
            </a:r>
            <a:r>
              <a:rPr lang="fr-BE" dirty="0">
                <a:latin typeface="Arial" panose="020B0604020202020204" pitchFamily="34" charset="0"/>
                <a:cs typeface="Arial" panose="020B0604020202020204" pitchFamily="34" charset="0"/>
              </a:rPr>
              <a:t> et </a:t>
            </a:r>
            <a:r>
              <a:rPr lang="fr-BE" u="sng" dirty="0">
                <a:latin typeface="Arial" panose="020B0604020202020204" pitchFamily="34" charset="0"/>
                <a:cs typeface="Arial" panose="020B0604020202020204" pitchFamily="34" charset="0"/>
              </a:rPr>
              <a:t>restituera sans retard</a:t>
            </a:r>
            <a:r>
              <a:rPr lang="fr-BE" dirty="0">
                <a:latin typeface="Arial" panose="020B0604020202020204" pitchFamily="34" charset="0"/>
                <a:cs typeface="Arial" panose="020B0604020202020204" pitchFamily="34" charset="0"/>
              </a:rPr>
              <a:t> </a:t>
            </a:r>
            <a:r>
              <a:rPr lang="fr-BE" u="sng" dirty="0">
                <a:latin typeface="Arial" panose="020B0604020202020204" pitchFamily="34" charset="0"/>
                <a:cs typeface="Arial" panose="020B0604020202020204" pitchFamily="34" charset="0"/>
              </a:rPr>
              <a:t>au commettant</a:t>
            </a:r>
            <a:r>
              <a:rPr lang="fr-BE" dirty="0">
                <a:latin typeface="Arial" panose="020B0604020202020204" pitchFamily="34" charset="0"/>
                <a:cs typeface="Arial" panose="020B0604020202020204" pitchFamily="34" charset="0"/>
              </a:rPr>
              <a:t> </a:t>
            </a:r>
            <a:r>
              <a:rPr lang="fr-BE" u="sng" dirty="0">
                <a:latin typeface="Arial" panose="020B0604020202020204" pitchFamily="34" charset="0"/>
                <a:cs typeface="Arial" panose="020B0604020202020204" pitchFamily="34" charset="0"/>
              </a:rPr>
              <a:t>tous les documents </a:t>
            </a:r>
            <a:r>
              <a:rPr lang="fr-BE" dirty="0">
                <a:latin typeface="Arial" panose="020B0604020202020204" pitchFamily="34" charset="0"/>
                <a:cs typeface="Arial" panose="020B0604020202020204" pitchFamily="34" charset="0"/>
              </a:rPr>
              <a:t>que ce dernier lui a remis ou dont il a rémunéré l’obtention dans le cadre de sa mission</a:t>
            </a:r>
            <a:r>
              <a:rPr lang="fr-BE" dirty="0" smtClean="0">
                <a:latin typeface="Arial" panose="020B0604020202020204" pitchFamily="34" charset="0"/>
                <a:cs typeface="Arial" panose="020B0604020202020204" pitchFamily="34" charset="0"/>
              </a:rPr>
              <a:t>. (Art.16)</a:t>
            </a:r>
            <a:endParaRPr lang="fr-B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651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190018"/>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b="1" dirty="0"/>
              <a:t>Art. 11</a:t>
            </a:r>
            <a:r>
              <a:rPr lang="fr-BE" dirty="0"/>
              <a:t>   </a:t>
            </a:r>
          </a:p>
          <a:p>
            <a:endParaRPr lang="fr-BE" dirty="0" smtClean="0">
              <a:solidFill>
                <a:schemeClr val="tx1"/>
              </a:solidFill>
            </a:endParaRPr>
          </a:p>
          <a:p>
            <a:endParaRPr lang="fr-BE" dirty="0">
              <a:solidFill>
                <a:schemeClr val="tx1"/>
              </a:solidFill>
            </a:endParaRPr>
          </a:p>
          <a:p>
            <a:pPr algn="ctr"/>
            <a:r>
              <a:rPr lang="fr-BE" b="1" dirty="0" smtClean="0">
                <a:solidFill>
                  <a:schemeClr val="tx1"/>
                </a:solidFill>
                <a:latin typeface="Arial" panose="020B0604020202020204" pitchFamily="34" charset="0"/>
                <a:cs typeface="Arial" panose="020B0604020202020204" pitchFamily="34" charset="0"/>
              </a:rPr>
              <a:t>(4) LA CONSTITUTION DU DOSSIER</a:t>
            </a:r>
          </a:p>
          <a:p>
            <a:pPr algn="ctr"/>
            <a:r>
              <a:rPr lang="fr-BE" dirty="0" smtClean="0">
                <a:solidFill>
                  <a:schemeClr val="tx1"/>
                </a:solidFill>
              </a:rPr>
              <a:t>(</a:t>
            </a:r>
            <a:r>
              <a:rPr lang="fr-BE" b="1" dirty="0" smtClean="0">
                <a:solidFill>
                  <a:srgbClr val="0070C0"/>
                </a:solidFill>
              </a:rPr>
              <a:t>sur L’objet de la mission</a:t>
            </a:r>
            <a:r>
              <a:rPr lang="fr-BE" dirty="0" smtClean="0">
                <a:solidFill>
                  <a:schemeClr val="tx1"/>
                </a:solidFill>
              </a:rPr>
              <a:t>)</a:t>
            </a:r>
            <a:endParaRPr lang="fr-BE" dirty="0">
              <a:solidFill>
                <a:schemeClr val="tx1"/>
              </a:solidFill>
            </a:endParaRPr>
          </a:p>
          <a:p>
            <a:endParaRPr lang="fr-BE" b="1" dirty="0">
              <a:solidFill>
                <a:schemeClr val="tx1"/>
              </a:solidFill>
              <a:latin typeface="Arial" panose="020B0604020202020204" pitchFamily="34" charset="0"/>
              <a:cs typeface="Arial" panose="020B0604020202020204" pitchFamily="34" charset="0"/>
            </a:endParaRPr>
          </a:p>
          <a:p>
            <a:r>
              <a:rPr lang="fr-BE" dirty="0" smtClean="0">
                <a:solidFill>
                  <a:schemeClr val="tx1"/>
                </a:solidFill>
                <a:latin typeface="Arial" panose="020B0604020202020204" pitchFamily="34" charset="0"/>
                <a:cs typeface="Arial" panose="020B0604020202020204" pitchFamily="34" charset="0"/>
              </a:rPr>
              <a:t>L’agent </a:t>
            </a:r>
            <a:r>
              <a:rPr lang="fr-BE" dirty="0">
                <a:solidFill>
                  <a:schemeClr val="tx1"/>
                </a:solidFill>
                <a:latin typeface="Arial" panose="020B0604020202020204" pitchFamily="34" charset="0"/>
                <a:cs typeface="Arial" panose="020B0604020202020204" pitchFamily="34" charset="0"/>
              </a:rPr>
              <a:t>immobilier réclamera à son commettant </a:t>
            </a:r>
            <a:r>
              <a:rPr lang="fr-BE" u="sng" dirty="0">
                <a:solidFill>
                  <a:schemeClr val="tx1"/>
                </a:solidFill>
                <a:latin typeface="Arial" panose="020B0604020202020204" pitchFamily="34" charset="0"/>
                <a:cs typeface="Arial" panose="020B0604020202020204" pitchFamily="34" charset="0"/>
              </a:rPr>
              <a:t>les documents et informations nécessaires à la réalisation de sa mission </a:t>
            </a:r>
            <a:r>
              <a:rPr lang="fr-BE" dirty="0">
                <a:solidFill>
                  <a:schemeClr val="tx1"/>
                </a:solidFill>
                <a:latin typeface="Arial" panose="020B0604020202020204" pitchFamily="34" charset="0"/>
                <a:cs typeface="Arial" panose="020B0604020202020204" pitchFamily="34" charset="0"/>
              </a:rPr>
              <a:t>et procédera si nécessaire et dans la mesure de ses possibilités </a:t>
            </a:r>
            <a:r>
              <a:rPr lang="fr-BE" u="sng" dirty="0">
                <a:solidFill>
                  <a:schemeClr val="tx1"/>
                </a:solidFill>
                <a:latin typeface="Arial" panose="020B0604020202020204" pitchFamily="34" charset="0"/>
                <a:cs typeface="Arial" panose="020B0604020202020204" pitchFamily="34" charset="0"/>
              </a:rPr>
              <a:t>aux vérifications adéquates</a:t>
            </a:r>
            <a:r>
              <a:rPr lang="fr-BE" dirty="0">
                <a:solidFill>
                  <a:schemeClr val="tx1"/>
                </a:solidFill>
                <a:latin typeface="Arial" panose="020B0604020202020204" pitchFamily="34" charset="0"/>
                <a:cs typeface="Arial" panose="020B0604020202020204" pitchFamily="34" charset="0"/>
              </a:rPr>
              <a:t>, de manière à lui permettre notamment de </a:t>
            </a:r>
            <a:r>
              <a:rPr lang="fr-BE" u="sng" dirty="0">
                <a:solidFill>
                  <a:schemeClr val="tx1"/>
                </a:solidFill>
                <a:latin typeface="Arial" panose="020B0604020202020204" pitchFamily="34" charset="0"/>
                <a:cs typeface="Arial" panose="020B0604020202020204" pitchFamily="34" charset="0"/>
              </a:rPr>
              <a:t>transmettre une information fiable </a:t>
            </a:r>
            <a:r>
              <a:rPr lang="fr-BE" dirty="0">
                <a:solidFill>
                  <a:schemeClr val="tx1"/>
                </a:solidFill>
                <a:latin typeface="Arial" panose="020B0604020202020204" pitchFamily="34" charset="0"/>
                <a:cs typeface="Arial" panose="020B0604020202020204" pitchFamily="34" charset="0"/>
              </a:rPr>
              <a:t>aux personnes concernées par ladite mission.</a:t>
            </a:r>
          </a:p>
          <a:p>
            <a:r>
              <a:rPr lang="fr-BE" dirty="0">
                <a:solidFill>
                  <a:schemeClr val="tx1"/>
                </a:solidFill>
                <a:latin typeface="Arial" panose="020B0604020202020204" pitchFamily="34" charset="0"/>
                <a:cs typeface="Arial" panose="020B0604020202020204" pitchFamily="34" charset="0"/>
              </a:rPr>
              <a:t>Il précisera, s’il y a lieu, les réserves sur les points à propos desquels il ne peut obtenir d’informations.</a:t>
            </a:r>
          </a:p>
          <a:p>
            <a:r>
              <a:rPr lang="fr-BE" dirty="0">
                <a:solidFill>
                  <a:schemeClr val="tx1"/>
                </a:solidFill>
                <a:latin typeface="Arial" panose="020B0604020202020204" pitchFamily="34" charset="0"/>
                <a:cs typeface="Arial" panose="020B0604020202020204" pitchFamily="34" charset="0"/>
              </a:rPr>
              <a:t>Il informera son commettant de tout nouvel événement dont il a connaissance et susceptible d’avoir une incidence sur les droits et obligations de ce dernier</a:t>
            </a:r>
            <a:r>
              <a:rPr lang="fr-BE" dirty="0" smtClean="0">
                <a:solidFill>
                  <a:schemeClr val="tx1"/>
                </a:solidFill>
                <a:latin typeface="Arial" panose="020B0604020202020204" pitchFamily="34" charset="0"/>
                <a:cs typeface="Arial" panose="020B0604020202020204" pitchFamily="34" charset="0"/>
              </a:rPr>
              <a:t>. (Art.12)</a:t>
            </a:r>
            <a:endParaRPr lang="fr-BE" dirty="0">
              <a:solidFill>
                <a:schemeClr val="tx1"/>
              </a:solidFill>
              <a:latin typeface="Arial" panose="020B0604020202020204" pitchFamily="34" charset="0"/>
              <a:cs typeface="Arial" panose="020B0604020202020204" pitchFamily="34" charset="0"/>
            </a:endParaRPr>
          </a:p>
          <a:p>
            <a:r>
              <a:rPr lang="fr-BE" dirty="0">
                <a:solidFill>
                  <a:schemeClr val="tx1"/>
                </a:solidFill>
                <a:latin typeface="Arial" panose="020B0604020202020204" pitchFamily="34" charset="0"/>
                <a:cs typeface="Arial" panose="020B0604020202020204" pitchFamily="34" charset="0"/>
              </a:rPr>
              <a:t>   </a:t>
            </a:r>
          </a:p>
          <a:p>
            <a:r>
              <a:rPr lang="fr-BE" dirty="0" smtClean="0">
                <a:solidFill>
                  <a:schemeClr val="accent5">
                    <a:lumMod val="75000"/>
                  </a:schemeClr>
                </a:solidFill>
              </a:rPr>
              <a:t>- Exiger les documents/informations nécessaires à la mission</a:t>
            </a:r>
          </a:p>
          <a:p>
            <a:r>
              <a:rPr lang="fr-BE" dirty="0" smtClean="0">
                <a:solidFill>
                  <a:schemeClr val="accent5">
                    <a:lumMod val="75000"/>
                  </a:schemeClr>
                </a:solidFill>
              </a:rPr>
              <a:t>- Emettre des </a:t>
            </a:r>
            <a:r>
              <a:rPr lang="fr-BE" u="sng" dirty="0" smtClean="0">
                <a:solidFill>
                  <a:schemeClr val="accent5">
                    <a:lumMod val="75000"/>
                  </a:schemeClr>
                </a:solidFill>
              </a:rPr>
              <a:t>réserves</a:t>
            </a:r>
            <a:r>
              <a:rPr lang="fr-BE" dirty="0" smtClean="0">
                <a:solidFill>
                  <a:schemeClr val="accent5">
                    <a:lumMod val="75000"/>
                  </a:schemeClr>
                </a:solidFill>
              </a:rPr>
              <a:t> si les documents ne sont pas transmis             	 	suspendre la mission si refus persistant</a:t>
            </a:r>
          </a:p>
          <a:p>
            <a:r>
              <a:rPr lang="fr-BE" dirty="0" smtClean="0">
                <a:solidFill>
                  <a:schemeClr val="accent5">
                    <a:lumMod val="75000"/>
                  </a:schemeClr>
                </a:solidFill>
              </a:rPr>
              <a:t>- Vérifier </a:t>
            </a:r>
            <a:r>
              <a:rPr lang="fr-BE" dirty="0">
                <a:solidFill>
                  <a:schemeClr val="accent5">
                    <a:lumMod val="75000"/>
                  </a:schemeClr>
                </a:solidFill>
              </a:rPr>
              <a:t>les documents </a:t>
            </a:r>
            <a:r>
              <a:rPr lang="fr-BE" dirty="0" smtClean="0">
                <a:solidFill>
                  <a:schemeClr val="accent5">
                    <a:lumMod val="75000"/>
                  </a:schemeClr>
                </a:solidFill>
              </a:rPr>
              <a:t>transmis  (ne jamais se satisfaire d’une information verbale)     </a:t>
            </a:r>
            <a:endParaRPr lang="fr-BE" dirty="0">
              <a:solidFill>
                <a:schemeClr val="accent5">
                  <a:lumMod val="75000"/>
                </a:schemeClr>
              </a:solidFill>
            </a:endParaRPr>
          </a:p>
          <a:p>
            <a:r>
              <a:rPr lang="fr-BE" dirty="0" smtClean="0">
                <a:solidFill>
                  <a:schemeClr val="accent5">
                    <a:lumMod val="75000"/>
                  </a:schemeClr>
                </a:solidFill>
              </a:rPr>
              <a:t>- Chercher l’information (être proactif)</a:t>
            </a:r>
          </a:p>
          <a:p>
            <a:endParaRPr lang="fr-BE" dirty="0">
              <a:solidFill>
                <a:schemeClr val="accent5">
                  <a:lumMod val="75000"/>
                </a:schemeClr>
              </a:solidFill>
            </a:endParaRPr>
          </a:p>
          <a:p>
            <a:pPr algn="ctr"/>
            <a:r>
              <a:rPr lang="fr-BE" dirty="0" smtClean="0">
                <a:solidFill>
                  <a:schemeClr val="accent5">
                    <a:lumMod val="75000"/>
                  </a:schemeClr>
                </a:solidFill>
              </a:rPr>
              <a:t>Pour répondre à la question « </a:t>
            </a:r>
            <a:r>
              <a:rPr lang="fr-BE" b="1" dirty="0" smtClean="0">
                <a:solidFill>
                  <a:schemeClr val="accent5">
                    <a:lumMod val="75000"/>
                  </a:schemeClr>
                </a:solidFill>
              </a:rPr>
              <a:t>QUOI</a:t>
            </a:r>
            <a:r>
              <a:rPr lang="fr-BE" dirty="0" smtClean="0">
                <a:solidFill>
                  <a:schemeClr val="accent5">
                    <a:lumMod val="75000"/>
                  </a:schemeClr>
                </a:solidFill>
              </a:rPr>
              <a:t> » - « EN QUOI CONSISTE L’OBJET DE LA MISSION »</a:t>
            </a:r>
          </a:p>
          <a:p>
            <a:pPr algn="ctr"/>
            <a:r>
              <a:rPr lang="fr-BE" dirty="0" smtClean="0">
                <a:solidFill>
                  <a:schemeClr val="accent5">
                    <a:lumMod val="75000"/>
                  </a:schemeClr>
                </a:solidFill>
              </a:rPr>
              <a:t>Un seul objectif : informer valablement</a:t>
            </a:r>
            <a:endParaRPr lang="fr-BE" dirty="0">
              <a:solidFill>
                <a:schemeClr val="accent5">
                  <a:lumMod val="75000"/>
                </a:schemeClr>
              </a:solidFill>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8887100"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1" y="271052"/>
            <a:ext cx="10673140"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LES </a:t>
            </a:r>
            <a:r>
              <a:rPr lang="fr-BE" sz="3600" dirty="0">
                <a:solidFill>
                  <a:schemeClr val="tx1">
                    <a:lumMod val="95000"/>
                    <a:lumOff val="5000"/>
                  </a:schemeClr>
                </a:solidFill>
                <a:latin typeface="Avenir Next LT Pro" panose="020B0504020202020204" pitchFamily="34" charset="0"/>
              </a:rPr>
              <a:t>RAPPORTS AVEC SES COMMETTANTS</a:t>
            </a:r>
          </a:p>
        </p:txBody>
      </p:sp>
      <p:sp>
        <p:nvSpPr>
          <p:cNvPr id="9" name="Espace réservé du contenu 2">
            <a:extLst>
              <a:ext uri="{FF2B5EF4-FFF2-40B4-BE49-F238E27FC236}">
                <a16:creationId xmlns="" xmlns:a16="http://schemas.microsoft.com/office/drawing/2014/main" id="{3ADE29E5-56F8-4369-AB7C-FDE0EF303A47}"/>
              </a:ext>
            </a:extLst>
          </p:cNvPr>
          <p:cNvSpPr txBox="1">
            <a:spLocks/>
          </p:cNvSpPr>
          <p:nvPr/>
        </p:nvSpPr>
        <p:spPr>
          <a:xfrm>
            <a:off x="1046285" y="2054224"/>
            <a:ext cx="9964136" cy="29925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dirty="0"/>
          </a:p>
        </p:txBody>
      </p:sp>
      <p:sp>
        <p:nvSpPr>
          <p:cNvPr id="2" name="Flèche droite 1"/>
          <p:cNvSpPr/>
          <p:nvPr/>
        </p:nvSpPr>
        <p:spPr>
          <a:xfrm>
            <a:off x="6051176" y="4392706"/>
            <a:ext cx="1093695" cy="1882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49189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190018"/>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b="1" dirty="0"/>
              <a:t>Art. 11</a:t>
            </a:r>
            <a:r>
              <a:rPr lang="fr-BE" dirty="0"/>
              <a:t>   </a:t>
            </a:r>
          </a:p>
          <a:p>
            <a:endParaRPr lang="fr-BE" dirty="0" smtClean="0">
              <a:solidFill>
                <a:schemeClr val="tx1"/>
              </a:solidFill>
            </a:endParaRPr>
          </a:p>
          <a:p>
            <a:endParaRPr lang="fr-BE" dirty="0">
              <a:solidFill>
                <a:schemeClr val="tx1"/>
              </a:solidFill>
            </a:endParaRPr>
          </a:p>
          <a:p>
            <a:pPr algn="ctr"/>
            <a:r>
              <a:rPr lang="fr-BE" b="1" dirty="0" smtClean="0">
                <a:solidFill>
                  <a:schemeClr val="tx1"/>
                </a:solidFill>
                <a:latin typeface="Arial" panose="020B0604020202020204" pitchFamily="34" charset="0"/>
                <a:cs typeface="Arial" panose="020B0604020202020204" pitchFamily="34" charset="0"/>
              </a:rPr>
              <a:t>LA CONSTITUTION DU DOSSIER</a:t>
            </a:r>
          </a:p>
          <a:p>
            <a:pPr algn="ctr"/>
            <a:r>
              <a:rPr lang="fr-BE" dirty="0" smtClean="0">
                <a:solidFill>
                  <a:schemeClr val="tx1"/>
                </a:solidFill>
              </a:rPr>
              <a:t>(</a:t>
            </a:r>
            <a:r>
              <a:rPr lang="fr-BE" b="1" dirty="0" smtClean="0">
                <a:solidFill>
                  <a:srgbClr val="0070C0"/>
                </a:solidFill>
              </a:rPr>
              <a:t>sur la personne du commettant</a:t>
            </a:r>
            <a:r>
              <a:rPr lang="fr-BE" dirty="0" smtClean="0">
                <a:solidFill>
                  <a:schemeClr val="tx1"/>
                </a:solidFill>
              </a:rPr>
              <a:t>)</a:t>
            </a:r>
            <a:endParaRPr lang="fr-BE" dirty="0">
              <a:solidFill>
                <a:schemeClr val="tx1"/>
              </a:solidFill>
            </a:endParaRPr>
          </a:p>
          <a:p>
            <a:endParaRPr lang="fr-BE" b="1" dirty="0">
              <a:solidFill>
                <a:schemeClr val="tx1"/>
              </a:solidFill>
              <a:latin typeface="Arial" panose="020B0604020202020204" pitchFamily="34" charset="0"/>
              <a:cs typeface="Arial" panose="020B0604020202020204" pitchFamily="34" charset="0"/>
            </a:endParaRPr>
          </a:p>
          <a:p>
            <a:r>
              <a:rPr lang="fr-BE" dirty="0">
                <a:solidFill>
                  <a:schemeClr val="tx1"/>
                </a:solidFill>
                <a:latin typeface="Arial" panose="020B0604020202020204" pitchFamily="34" charset="0"/>
                <a:cs typeface="Arial" panose="020B0604020202020204" pitchFamily="34" charset="0"/>
              </a:rPr>
              <a:t>   </a:t>
            </a:r>
          </a:p>
          <a:p>
            <a:r>
              <a:rPr lang="fr-BE" dirty="0">
                <a:solidFill>
                  <a:schemeClr val="tx1"/>
                </a:solidFill>
                <a:latin typeface="Arial" panose="020B0604020202020204" pitchFamily="34" charset="0"/>
                <a:cs typeface="Arial" panose="020B0604020202020204" pitchFamily="34" charset="0"/>
              </a:rPr>
              <a:t>L’agent immobilier s’assurera </a:t>
            </a:r>
            <a:r>
              <a:rPr lang="fr-BE" u="sng" dirty="0">
                <a:solidFill>
                  <a:schemeClr val="tx1"/>
                </a:solidFill>
                <a:latin typeface="Arial" panose="020B0604020202020204" pitchFamily="34" charset="0"/>
                <a:cs typeface="Arial" panose="020B0604020202020204" pitchFamily="34" charset="0"/>
              </a:rPr>
              <a:t>de l’identité, de la qualité et des coordonnées précises de son commettant </a:t>
            </a:r>
            <a:r>
              <a:rPr lang="fr-BE" dirty="0">
                <a:solidFill>
                  <a:schemeClr val="tx1"/>
                </a:solidFill>
                <a:latin typeface="Arial" panose="020B0604020202020204" pitchFamily="34" charset="0"/>
                <a:cs typeface="Arial" panose="020B0604020202020204" pitchFamily="34" charset="0"/>
              </a:rPr>
              <a:t>ou des représentants de ce dernier, ainsi que de l’adéquation des pouvoirs de ces personnes avec l’objet de sa mission.</a:t>
            </a:r>
          </a:p>
          <a:p>
            <a:r>
              <a:rPr lang="fr-BE" dirty="0">
                <a:solidFill>
                  <a:schemeClr val="tx1"/>
                </a:solidFill>
                <a:latin typeface="Arial" panose="020B0604020202020204" pitchFamily="34" charset="0"/>
                <a:cs typeface="Arial" panose="020B0604020202020204" pitchFamily="34" charset="0"/>
              </a:rPr>
              <a:t>Il informera les parties de l’existence d’un éventuel engagement de porte-fort</a:t>
            </a:r>
            <a:r>
              <a:rPr lang="fr-BE" dirty="0" smtClean="0">
                <a:solidFill>
                  <a:schemeClr val="tx1"/>
                </a:solidFill>
                <a:latin typeface="Arial" panose="020B0604020202020204" pitchFamily="34" charset="0"/>
                <a:cs typeface="Arial" panose="020B0604020202020204" pitchFamily="34" charset="0"/>
              </a:rPr>
              <a:t>. (Art.13)</a:t>
            </a:r>
          </a:p>
          <a:p>
            <a:endParaRPr lang="fr-BE" dirty="0">
              <a:solidFill>
                <a:schemeClr val="tx1"/>
              </a:solidFill>
              <a:latin typeface="Arial" panose="020B0604020202020204" pitchFamily="34" charset="0"/>
              <a:cs typeface="Arial" panose="020B0604020202020204" pitchFamily="34" charset="0"/>
            </a:endParaRPr>
          </a:p>
          <a:p>
            <a:endParaRPr lang="fr-BE" dirty="0" smtClean="0">
              <a:solidFill>
                <a:schemeClr val="tx1"/>
              </a:solidFill>
              <a:latin typeface="Arial" panose="020B0604020202020204" pitchFamily="34" charset="0"/>
              <a:cs typeface="Arial" panose="020B0604020202020204" pitchFamily="34" charset="0"/>
            </a:endParaRPr>
          </a:p>
          <a:p>
            <a:pPr algn="ctr"/>
            <a:r>
              <a:rPr lang="fr-BE" dirty="0">
                <a:solidFill>
                  <a:schemeClr val="accent5">
                    <a:lumMod val="75000"/>
                  </a:schemeClr>
                </a:solidFill>
              </a:rPr>
              <a:t>Aux fins de répondre à </a:t>
            </a:r>
            <a:r>
              <a:rPr lang="fr-BE" dirty="0" smtClean="0">
                <a:solidFill>
                  <a:schemeClr val="accent5">
                    <a:lumMod val="75000"/>
                  </a:schemeClr>
                </a:solidFill>
              </a:rPr>
              <a:t>la </a:t>
            </a:r>
            <a:r>
              <a:rPr lang="fr-BE" dirty="0">
                <a:solidFill>
                  <a:schemeClr val="accent5">
                    <a:lumMod val="75000"/>
                  </a:schemeClr>
                </a:solidFill>
              </a:rPr>
              <a:t>question « </a:t>
            </a:r>
            <a:r>
              <a:rPr lang="fr-BE" b="1" dirty="0" smtClean="0">
                <a:solidFill>
                  <a:schemeClr val="accent5">
                    <a:lumMod val="75000"/>
                  </a:schemeClr>
                </a:solidFill>
              </a:rPr>
              <a:t>QUI EST QUI</a:t>
            </a:r>
            <a:r>
              <a:rPr lang="fr-BE" dirty="0">
                <a:solidFill>
                  <a:schemeClr val="accent5">
                    <a:lumMod val="75000"/>
                  </a:schemeClr>
                </a:solidFill>
              </a:rPr>
              <a:t> » </a:t>
            </a:r>
            <a:endParaRPr lang="fr-BE" dirty="0" smtClean="0">
              <a:solidFill>
                <a:schemeClr val="accent5">
                  <a:lumMod val="75000"/>
                </a:schemeClr>
              </a:solidFill>
            </a:endParaRPr>
          </a:p>
          <a:p>
            <a:pPr algn="ctr"/>
            <a:r>
              <a:rPr lang="fr-BE" dirty="0" smtClean="0">
                <a:solidFill>
                  <a:schemeClr val="accent5">
                    <a:lumMod val="75000"/>
                  </a:schemeClr>
                </a:solidFill>
              </a:rPr>
              <a:t>Les objectifs </a:t>
            </a:r>
            <a:r>
              <a:rPr lang="fr-BE" dirty="0">
                <a:solidFill>
                  <a:schemeClr val="accent5">
                    <a:lumMod val="75000"/>
                  </a:schemeClr>
                </a:solidFill>
              </a:rPr>
              <a:t>: </a:t>
            </a:r>
            <a:r>
              <a:rPr lang="fr-BE" dirty="0" smtClean="0">
                <a:solidFill>
                  <a:schemeClr val="accent5">
                    <a:lumMod val="75000"/>
                  </a:schemeClr>
                </a:solidFill>
              </a:rPr>
              <a:t>transmettre une information vérifiée</a:t>
            </a:r>
          </a:p>
          <a:p>
            <a:pPr algn="ctr"/>
            <a:r>
              <a:rPr lang="fr-BE" b="1" dirty="0" smtClean="0">
                <a:solidFill>
                  <a:schemeClr val="accent5">
                    <a:lumMod val="75000"/>
                  </a:schemeClr>
                </a:solidFill>
              </a:rPr>
              <a:t>et</a:t>
            </a:r>
          </a:p>
          <a:p>
            <a:pPr algn="ctr"/>
            <a:r>
              <a:rPr lang="fr-BE" dirty="0" smtClean="0">
                <a:solidFill>
                  <a:schemeClr val="accent5">
                    <a:lumMod val="75000"/>
                  </a:schemeClr>
                </a:solidFill>
              </a:rPr>
              <a:t>Répondre à des obligations légales (Blanchiment des capitaux)</a:t>
            </a:r>
          </a:p>
          <a:p>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8887100"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51766"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1" y="271052"/>
            <a:ext cx="10673140"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LES </a:t>
            </a:r>
            <a:r>
              <a:rPr lang="fr-BE" sz="3600" dirty="0">
                <a:solidFill>
                  <a:schemeClr val="tx1">
                    <a:lumMod val="95000"/>
                    <a:lumOff val="5000"/>
                  </a:schemeClr>
                </a:solidFill>
                <a:latin typeface="Avenir Next LT Pro" panose="020B0504020202020204" pitchFamily="34" charset="0"/>
              </a:rPr>
              <a:t>RAPPORTS AVEC SES COMMETTANTS</a:t>
            </a:r>
          </a:p>
        </p:txBody>
      </p:sp>
      <p:sp>
        <p:nvSpPr>
          <p:cNvPr id="9" name="Espace réservé du contenu 2">
            <a:extLst>
              <a:ext uri="{FF2B5EF4-FFF2-40B4-BE49-F238E27FC236}">
                <a16:creationId xmlns="" xmlns:a16="http://schemas.microsoft.com/office/drawing/2014/main" id="{3ADE29E5-56F8-4369-AB7C-FDE0EF303A47}"/>
              </a:ext>
            </a:extLst>
          </p:cNvPr>
          <p:cNvSpPr txBox="1">
            <a:spLocks/>
          </p:cNvSpPr>
          <p:nvPr/>
        </p:nvSpPr>
        <p:spPr>
          <a:xfrm>
            <a:off x="1046285" y="2054224"/>
            <a:ext cx="9964136" cy="29925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dirty="0"/>
          </a:p>
        </p:txBody>
      </p:sp>
      <p:pic>
        <p:nvPicPr>
          <p:cNvPr id="10" name="Image 9">
            <a:extLst>
              <a:ext uri="{FF2B5EF4-FFF2-40B4-BE49-F238E27FC236}">
                <a16:creationId xmlns="" xmlns:a16="http://schemas.microsoft.com/office/drawing/2014/main" id="{C0E8E286-5847-4CD3-B01F-058F17EDEA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10421" y="300661"/>
            <a:ext cx="844298" cy="864111"/>
          </a:xfrm>
          <a:prstGeom prst="rect">
            <a:avLst/>
          </a:prstGeom>
        </p:spPr>
      </p:pic>
    </p:spTree>
    <p:extLst>
      <p:ext uri="{BB962C8B-B14F-4D97-AF65-F5344CB8AC3E}">
        <p14:creationId xmlns:p14="http://schemas.microsoft.com/office/powerpoint/2010/main" val="1068050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BE" b="1" dirty="0" smtClean="0">
              <a:solidFill>
                <a:schemeClr val="tx1"/>
              </a:solidFill>
            </a:endParaRPr>
          </a:p>
          <a:p>
            <a:endParaRPr lang="fr-BE" b="1" dirty="0">
              <a:solidFill>
                <a:schemeClr val="tx1"/>
              </a:solidFill>
            </a:endParaRPr>
          </a:p>
          <a:p>
            <a:endParaRPr lang="fr-BE" b="1" dirty="0" smtClean="0">
              <a:solidFill>
                <a:schemeClr val="tx1"/>
              </a:solidFill>
            </a:endParaRPr>
          </a:p>
          <a:p>
            <a:endParaRPr lang="fr-BE" b="1" dirty="0">
              <a:solidFill>
                <a:schemeClr val="tx1"/>
              </a:solidFill>
            </a:endParaRPr>
          </a:p>
          <a:p>
            <a:endParaRPr lang="fr-BE" b="1" dirty="0" smtClean="0">
              <a:solidFill>
                <a:schemeClr val="tx1"/>
              </a:solidFill>
            </a:endParaRPr>
          </a:p>
          <a:p>
            <a:endParaRPr lang="fr-BE" b="1" dirty="0">
              <a:solidFill>
                <a:schemeClr val="tx1"/>
              </a:solidFill>
              <a:latin typeface="Arial" panose="020B0604020202020204" pitchFamily="34" charset="0"/>
              <a:cs typeface="Arial" panose="020B0604020202020204" pitchFamily="34" charset="0"/>
            </a:endParaRPr>
          </a:p>
          <a:p>
            <a:r>
              <a:rPr lang="fr-BE" b="1" dirty="0" smtClean="0">
                <a:solidFill>
                  <a:schemeClr val="accent5">
                    <a:lumMod val="75000"/>
                  </a:schemeClr>
                </a:solidFill>
                <a:latin typeface="Arial" panose="020B0604020202020204" pitchFamily="34" charset="0"/>
                <a:cs typeface="Arial" panose="020B0604020202020204" pitchFamily="34" charset="0"/>
              </a:rPr>
              <a:t>Une information « honnête » </a:t>
            </a:r>
            <a:endParaRPr lang="fr-BE" b="1" dirty="0" smtClean="0">
              <a:solidFill>
                <a:schemeClr val="tx1"/>
              </a:solidFill>
              <a:latin typeface="Arial" panose="020B0604020202020204" pitchFamily="34" charset="0"/>
              <a:cs typeface="Arial" panose="020B0604020202020204" pitchFamily="34" charset="0"/>
            </a:endParaRPr>
          </a:p>
          <a:p>
            <a:r>
              <a:rPr lang="fr-BE" dirty="0" smtClean="0">
                <a:solidFill>
                  <a:schemeClr val="tx1"/>
                </a:solidFill>
                <a:latin typeface="Arial" panose="020B0604020202020204" pitchFamily="34" charset="0"/>
                <a:cs typeface="Arial" panose="020B0604020202020204" pitchFamily="34" charset="0"/>
              </a:rPr>
              <a:t>Lorsqu’il </a:t>
            </a:r>
            <a:r>
              <a:rPr lang="fr-BE" u="sng" dirty="0">
                <a:solidFill>
                  <a:schemeClr val="tx1"/>
                </a:solidFill>
                <a:latin typeface="Arial" panose="020B0604020202020204" pitchFamily="34" charset="0"/>
                <a:cs typeface="Arial" panose="020B0604020202020204" pitchFamily="34" charset="0"/>
              </a:rPr>
              <a:t>donne des informations sur sa qualité, ses activités professionnelles, ses qualifications et ses services</a:t>
            </a:r>
            <a:r>
              <a:rPr lang="fr-BE" dirty="0">
                <a:solidFill>
                  <a:schemeClr val="tx1"/>
                </a:solidFill>
                <a:latin typeface="Arial" panose="020B0604020202020204" pitchFamily="34" charset="0"/>
                <a:cs typeface="Arial" panose="020B0604020202020204" pitchFamily="34" charset="0"/>
              </a:rPr>
              <a:t>, l’agent immobilier les </a:t>
            </a:r>
            <a:r>
              <a:rPr lang="fr-BE" u="sng" dirty="0">
                <a:solidFill>
                  <a:schemeClr val="tx1"/>
                </a:solidFill>
                <a:latin typeface="Arial" panose="020B0604020202020204" pitchFamily="34" charset="0"/>
                <a:cs typeface="Arial" panose="020B0604020202020204" pitchFamily="34" charset="0"/>
              </a:rPr>
              <a:t>délivre honnêtement </a:t>
            </a:r>
            <a:r>
              <a:rPr lang="fr-BE" dirty="0">
                <a:solidFill>
                  <a:schemeClr val="tx1"/>
                </a:solidFill>
                <a:latin typeface="Arial" panose="020B0604020202020204" pitchFamily="34" charset="0"/>
                <a:cs typeface="Arial" panose="020B0604020202020204" pitchFamily="34" charset="0"/>
              </a:rPr>
              <a:t>et </a:t>
            </a:r>
            <a:r>
              <a:rPr lang="fr-BE" u="sng" dirty="0">
                <a:solidFill>
                  <a:schemeClr val="tx1"/>
                </a:solidFill>
                <a:latin typeface="Arial" panose="020B0604020202020204" pitchFamily="34" charset="0"/>
                <a:cs typeface="Arial" panose="020B0604020202020204" pitchFamily="34" charset="0"/>
              </a:rPr>
              <a:t>s’interdit de s’approprier indûment des titres ou compétences</a:t>
            </a:r>
            <a:r>
              <a:rPr lang="fr-BE" dirty="0">
                <a:solidFill>
                  <a:schemeClr val="tx1"/>
                </a:solidFill>
                <a:latin typeface="Arial" panose="020B0604020202020204" pitchFamily="34" charset="0"/>
                <a:cs typeface="Arial" panose="020B0604020202020204" pitchFamily="34" charset="0"/>
              </a:rPr>
              <a:t>, que ce soit </a:t>
            </a:r>
            <a:r>
              <a:rPr lang="fr-BE" u="sng" dirty="0">
                <a:solidFill>
                  <a:schemeClr val="tx1"/>
                </a:solidFill>
                <a:latin typeface="Arial" panose="020B0604020202020204" pitchFamily="34" charset="0"/>
                <a:cs typeface="Arial" panose="020B0604020202020204" pitchFamily="34" charset="0"/>
              </a:rPr>
              <a:t>en général </a:t>
            </a:r>
            <a:r>
              <a:rPr lang="fr-BE" dirty="0">
                <a:solidFill>
                  <a:schemeClr val="tx1"/>
                </a:solidFill>
                <a:latin typeface="Arial" panose="020B0604020202020204" pitchFamily="34" charset="0"/>
                <a:cs typeface="Arial" panose="020B0604020202020204" pitchFamily="34" charset="0"/>
              </a:rPr>
              <a:t>ou </a:t>
            </a:r>
            <a:r>
              <a:rPr lang="fr-BE" u="sng" dirty="0">
                <a:solidFill>
                  <a:schemeClr val="tx1"/>
                </a:solidFill>
                <a:latin typeface="Arial" panose="020B0604020202020204" pitchFamily="34" charset="0"/>
                <a:cs typeface="Arial" panose="020B0604020202020204" pitchFamily="34" charset="0"/>
              </a:rPr>
              <a:t>vis-à-vis d’un bien déterminé</a:t>
            </a:r>
            <a:r>
              <a:rPr lang="fr-BE" dirty="0" smtClean="0">
                <a:solidFill>
                  <a:schemeClr val="tx1"/>
                </a:solidFill>
                <a:latin typeface="Arial" panose="020B0604020202020204" pitchFamily="34" charset="0"/>
                <a:cs typeface="Arial" panose="020B0604020202020204" pitchFamily="34" charset="0"/>
              </a:rPr>
              <a:t>. (Art.19)</a:t>
            </a:r>
            <a:endParaRPr lang="fr-BE" dirty="0">
              <a:solidFill>
                <a:schemeClr val="tx1"/>
              </a:solidFill>
              <a:latin typeface="Arial" panose="020B0604020202020204" pitchFamily="34" charset="0"/>
              <a:cs typeface="Arial" panose="020B0604020202020204" pitchFamily="34" charset="0"/>
            </a:endParaRPr>
          </a:p>
          <a:p>
            <a:endParaRPr lang="fr-BE" b="1" dirty="0">
              <a:solidFill>
                <a:schemeClr val="tx1"/>
              </a:solidFill>
              <a:latin typeface="Arial" panose="020B0604020202020204" pitchFamily="34" charset="0"/>
              <a:cs typeface="Arial" panose="020B0604020202020204" pitchFamily="34" charset="0"/>
            </a:endParaRPr>
          </a:p>
          <a:p>
            <a:r>
              <a:rPr lang="fr-BE" b="1" dirty="0" smtClean="0">
                <a:solidFill>
                  <a:schemeClr val="accent5">
                    <a:lumMod val="75000"/>
                  </a:schemeClr>
                </a:solidFill>
                <a:latin typeface="Arial" panose="020B0604020202020204" pitchFamily="34" charset="0"/>
                <a:cs typeface="Arial" panose="020B0604020202020204" pitchFamily="34" charset="0"/>
              </a:rPr>
              <a:t>Une information assurant l’identification de l’agent</a:t>
            </a:r>
            <a:endParaRPr lang="fr-BE" dirty="0">
              <a:solidFill>
                <a:schemeClr val="accent5">
                  <a:lumMod val="75000"/>
                </a:schemeClr>
              </a:solidFill>
              <a:latin typeface="Arial" panose="020B0604020202020204" pitchFamily="34" charset="0"/>
              <a:cs typeface="Arial" panose="020B0604020202020204" pitchFamily="34" charset="0"/>
            </a:endParaRPr>
          </a:p>
          <a:p>
            <a:r>
              <a:rPr lang="fr-BE" dirty="0">
                <a:solidFill>
                  <a:schemeClr val="tx1"/>
                </a:solidFill>
                <a:latin typeface="Arial" panose="020B0604020202020204" pitchFamily="34" charset="0"/>
                <a:cs typeface="Arial" panose="020B0604020202020204" pitchFamily="34" charset="0"/>
              </a:rPr>
              <a:t>L’agent immobilier </a:t>
            </a:r>
            <a:r>
              <a:rPr lang="fr-BE" u="sng" dirty="0">
                <a:solidFill>
                  <a:schemeClr val="tx1"/>
                </a:solidFill>
                <a:latin typeface="Arial" panose="020B0604020202020204" pitchFamily="34" charset="0"/>
                <a:cs typeface="Arial" panose="020B0604020202020204" pitchFamily="34" charset="0"/>
              </a:rPr>
              <a:t>doit indiquer, dans ses documents et sur son site Internet</a:t>
            </a:r>
            <a:r>
              <a:rPr lang="fr-BE" dirty="0">
                <a:solidFill>
                  <a:schemeClr val="tx1"/>
                </a:solidFill>
                <a:latin typeface="Arial" panose="020B0604020202020204" pitchFamily="34" charset="0"/>
                <a:cs typeface="Arial" panose="020B0604020202020204" pitchFamily="34" charset="0"/>
              </a:rPr>
              <a:t> :</a:t>
            </a:r>
          </a:p>
          <a:p>
            <a:r>
              <a:rPr lang="fr-BE" dirty="0">
                <a:solidFill>
                  <a:schemeClr val="tx1"/>
                </a:solidFill>
                <a:latin typeface="Arial" panose="020B0604020202020204" pitchFamily="34" charset="0"/>
                <a:cs typeface="Arial" panose="020B0604020202020204" pitchFamily="34" charset="0"/>
              </a:rPr>
              <a:t>son numéro d’agréation IPI ;</a:t>
            </a:r>
          </a:p>
          <a:p>
            <a:r>
              <a:rPr lang="fr-BE" dirty="0">
                <a:solidFill>
                  <a:schemeClr val="tx1"/>
                </a:solidFill>
                <a:latin typeface="Arial" panose="020B0604020202020204" pitchFamily="34" charset="0"/>
                <a:cs typeface="Arial" panose="020B0604020202020204" pitchFamily="34" charset="0"/>
              </a:rPr>
              <a:t>la raison sociale de son établissement ou celle, accompagnée de la forme juridique, de la personne morale dans le cadre de laquelle il agit ;</a:t>
            </a:r>
          </a:p>
          <a:p>
            <a:r>
              <a:rPr lang="fr-BE" dirty="0">
                <a:solidFill>
                  <a:schemeClr val="tx1"/>
                </a:solidFill>
                <a:latin typeface="Arial" panose="020B0604020202020204" pitchFamily="34" charset="0"/>
                <a:cs typeface="Arial" panose="020B0604020202020204" pitchFamily="34" charset="0"/>
              </a:rPr>
              <a:t>le nom de l’entreprise d’assurances couvrant sa responsabilité civile professionnelle et cautionnement et le numéro du contrat d’assurance ;</a:t>
            </a:r>
          </a:p>
          <a:p>
            <a:r>
              <a:rPr lang="fr-BE" dirty="0">
                <a:solidFill>
                  <a:schemeClr val="tx1"/>
                </a:solidFill>
                <a:latin typeface="Arial" panose="020B0604020202020204" pitchFamily="34" charset="0"/>
                <a:cs typeface="Arial" panose="020B0604020202020204" pitchFamily="34" charset="0"/>
              </a:rPr>
              <a:t>les mentions imposées par la loi</a:t>
            </a:r>
            <a:r>
              <a:rPr lang="fr-BE" dirty="0" smtClean="0">
                <a:solidFill>
                  <a:schemeClr val="tx1"/>
                </a:solidFill>
                <a:latin typeface="Arial" panose="020B0604020202020204" pitchFamily="34" charset="0"/>
                <a:cs typeface="Arial" panose="020B0604020202020204" pitchFamily="34" charset="0"/>
              </a:rPr>
              <a:t>. (Art.20)</a:t>
            </a:r>
            <a:endParaRPr lang="fr-BE" dirty="0">
              <a:solidFill>
                <a:schemeClr val="tx1"/>
              </a:solidFill>
              <a:latin typeface="Arial" panose="020B0604020202020204" pitchFamily="34" charset="0"/>
              <a:cs typeface="Arial" panose="020B0604020202020204" pitchFamily="34" charset="0"/>
            </a:endParaRPr>
          </a:p>
          <a:p>
            <a:endParaRPr lang="fr-BE" b="1" dirty="0" smtClean="0">
              <a:solidFill>
                <a:schemeClr val="tx1"/>
              </a:solidFill>
              <a:latin typeface="Arial" panose="020B0604020202020204" pitchFamily="34" charset="0"/>
              <a:cs typeface="Arial" panose="020B0604020202020204" pitchFamily="34" charset="0"/>
            </a:endParaRPr>
          </a:p>
          <a:p>
            <a:r>
              <a:rPr lang="fr-BE" b="1" dirty="0" smtClean="0">
                <a:solidFill>
                  <a:schemeClr val="accent5">
                    <a:lumMod val="75000"/>
                  </a:schemeClr>
                </a:solidFill>
                <a:latin typeface="Arial" panose="020B0604020202020204" pitchFamily="34" charset="0"/>
                <a:cs typeface="Arial" panose="020B0604020202020204" pitchFamily="34" charset="0"/>
              </a:rPr>
              <a:t>Une information qui fait apparaître sa qualité d’agent immobilier</a:t>
            </a:r>
            <a:r>
              <a:rPr lang="fr-BE" b="1" dirty="0">
                <a:solidFill>
                  <a:schemeClr val="accent5">
                    <a:lumMod val="75000"/>
                  </a:schemeClr>
                </a:solidFill>
                <a:latin typeface="Arial" panose="020B0604020202020204" pitchFamily="34" charset="0"/>
                <a:cs typeface="Arial" panose="020B0604020202020204" pitchFamily="34" charset="0"/>
              </a:rPr>
              <a:t>     </a:t>
            </a:r>
            <a:endParaRPr lang="fr-BE" dirty="0">
              <a:solidFill>
                <a:schemeClr val="accent5">
                  <a:lumMod val="75000"/>
                </a:schemeClr>
              </a:solidFill>
              <a:latin typeface="Arial" panose="020B0604020202020204" pitchFamily="34" charset="0"/>
              <a:cs typeface="Arial" panose="020B0604020202020204" pitchFamily="34" charset="0"/>
            </a:endParaRPr>
          </a:p>
          <a:p>
            <a:r>
              <a:rPr lang="fr-BE" u="sng" dirty="0">
                <a:solidFill>
                  <a:schemeClr val="tx1"/>
                </a:solidFill>
                <a:latin typeface="Arial" panose="020B0604020202020204" pitchFamily="34" charset="0"/>
                <a:cs typeface="Arial" panose="020B0604020202020204" pitchFamily="34" charset="0"/>
              </a:rPr>
              <a:t>Les annonces, l’affichage, les panneaux d’information et tout autre moyen promotionnel </a:t>
            </a:r>
            <a:r>
              <a:rPr lang="fr-BE" dirty="0">
                <a:solidFill>
                  <a:schemeClr val="tx1"/>
                </a:solidFill>
                <a:latin typeface="Arial" panose="020B0604020202020204" pitchFamily="34" charset="0"/>
                <a:cs typeface="Arial" panose="020B0604020202020204" pitchFamily="34" charset="0"/>
              </a:rPr>
              <a:t>que l’agent immobilier utilise ou auquel il fait appel doivent faire clairement apparaître qu’ils </a:t>
            </a:r>
            <a:r>
              <a:rPr lang="fr-BE" u="sng" dirty="0">
                <a:solidFill>
                  <a:schemeClr val="tx1"/>
                </a:solidFill>
                <a:latin typeface="Arial" panose="020B0604020202020204" pitchFamily="34" charset="0"/>
                <a:cs typeface="Arial" panose="020B0604020202020204" pitchFamily="34" charset="0"/>
              </a:rPr>
              <a:t>émanent d’un agent immobilier</a:t>
            </a:r>
            <a:r>
              <a:rPr lang="fr-BE" u="sng" dirty="0" smtClean="0">
                <a:solidFill>
                  <a:schemeClr val="tx1"/>
                </a:solidFill>
                <a:latin typeface="Arial" panose="020B0604020202020204" pitchFamily="34" charset="0"/>
                <a:cs typeface="Arial" panose="020B0604020202020204" pitchFamily="34" charset="0"/>
              </a:rPr>
              <a:t>.</a:t>
            </a:r>
            <a:r>
              <a:rPr lang="fr-BE" dirty="0" smtClean="0">
                <a:solidFill>
                  <a:schemeClr val="tx1"/>
                </a:solidFill>
                <a:latin typeface="Arial" panose="020B0604020202020204" pitchFamily="34" charset="0"/>
                <a:cs typeface="Arial" panose="020B0604020202020204" pitchFamily="34" charset="0"/>
              </a:rPr>
              <a:t> (Art.21)</a:t>
            </a:r>
            <a:endParaRPr lang="fr-BE" u="sng" dirty="0">
              <a:solidFill>
                <a:schemeClr val="tx1"/>
              </a:solidFill>
              <a:latin typeface="Arial" panose="020B0604020202020204" pitchFamily="34" charset="0"/>
              <a:cs typeface="Arial" panose="020B06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0045702" y="5535317"/>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100209" y="271050"/>
            <a:ext cx="10572932" cy="1200329"/>
          </a:xfrm>
          <a:prstGeom prst="rect">
            <a:avLst/>
          </a:prstGeom>
          <a:solidFill>
            <a:schemeClr val="bg1">
              <a:lumMod val="95000"/>
            </a:schemeClr>
          </a:solidFill>
        </p:spPr>
        <p:txBody>
          <a:bodyPr wrap="square" rtlCol="0">
            <a:spAutoFit/>
          </a:bodyPr>
          <a:lstStyle/>
          <a:p>
            <a:r>
              <a:rPr lang="fr-BE" sz="3600" dirty="0">
                <a:latin typeface="Avenir Next LT Pro" panose="020B0504020202020204"/>
              </a:rPr>
              <a:t>4</a:t>
            </a:r>
            <a:r>
              <a:rPr lang="fr-BE" sz="3600" dirty="0" smtClean="0">
                <a:latin typeface="Avenir Next LT Pro" panose="020B0504020202020204"/>
              </a:rPr>
              <a:t>.L’information </a:t>
            </a:r>
            <a:r>
              <a:rPr lang="fr-BE" sz="3600" dirty="0">
                <a:latin typeface="Avenir Next LT Pro" panose="020B0504020202020204"/>
              </a:rPr>
              <a:t>sur son agence immobilière et les biens commercialisés ou </a:t>
            </a:r>
            <a:r>
              <a:rPr lang="fr-BE" sz="3600" dirty="0" smtClean="0">
                <a:latin typeface="Avenir Next LT Pro" panose="020B0504020202020204"/>
              </a:rPr>
              <a:t>administrés </a:t>
            </a:r>
            <a:endParaRPr lang="fr-BE" sz="2800" dirty="0">
              <a:solidFill>
                <a:schemeClr val="tx1">
                  <a:lumMod val="95000"/>
                  <a:lumOff val="5000"/>
                </a:schemeClr>
              </a:solidFill>
              <a:latin typeface="Avenir Next LT Pro" panose="020B0504020202020204"/>
            </a:endParaRPr>
          </a:p>
        </p:txBody>
      </p:sp>
      <p:sp>
        <p:nvSpPr>
          <p:cNvPr id="9" name="Espace réservé du contenu 2">
            <a:extLst>
              <a:ext uri="{FF2B5EF4-FFF2-40B4-BE49-F238E27FC236}">
                <a16:creationId xmlns="" xmlns:a16="http://schemas.microsoft.com/office/drawing/2014/main" id="{DE0B0A61-004E-47A7-A1FA-5115A933779F}"/>
              </a:ext>
            </a:extLst>
          </p:cNvPr>
          <p:cNvSpPr txBox="1">
            <a:spLocks/>
          </p:cNvSpPr>
          <p:nvPr/>
        </p:nvSpPr>
        <p:spPr>
          <a:xfrm>
            <a:off x="1017940" y="1825625"/>
            <a:ext cx="9992481"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800" dirty="0">
              <a:latin typeface="Avenir Next LT Pro" pitchFamily="50" charset="0"/>
            </a:endParaRPr>
          </a:p>
        </p:txBody>
      </p:sp>
    </p:spTree>
    <p:extLst>
      <p:ext uri="{BB962C8B-B14F-4D97-AF65-F5344CB8AC3E}">
        <p14:creationId xmlns:p14="http://schemas.microsoft.com/office/powerpoint/2010/main" val="1407097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b="1" dirty="0" smtClean="0"/>
          </a:p>
          <a:p>
            <a:pPr algn="ctr"/>
            <a:endParaRPr lang="fr-BE" b="1" dirty="0"/>
          </a:p>
          <a:p>
            <a:pPr algn="ctr"/>
            <a:r>
              <a:rPr lang="fr-BE" b="1" dirty="0" smtClean="0"/>
              <a:t>(En </a:t>
            </a:r>
            <a:r>
              <a:rPr lang="fr-BE" b="1" dirty="0" smtClean="0">
                <a:solidFill>
                  <a:schemeClr val="accent5">
                    <a:lumMod val="75000"/>
                  </a:schemeClr>
                </a:solidFill>
              </a:rPr>
              <a:t>3</a:t>
            </a:r>
            <a:r>
              <a:rPr lang="fr-BE" b="1" dirty="0" smtClean="0"/>
              <a:t> points essentiels)</a:t>
            </a:r>
          </a:p>
          <a:p>
            <a:endParaRPr lang="fr-BE" b="1" dirty="0">
              <a:latin typeface="Arial" panose="020B0604020202020204" pitchFamily="34" charset="0"/>
              <a:cs typeface="Arial" panose="020B0604020202020204" pitchFamily="34" charset="0"/>
            </a:endParaRPr>
          </a:p>
          <a:p>
            <a:r>
              <a:rPr lang="fr-BE" b="1" dirty="0" smtClean="0">
                <a:solidFill>
                  <a:schemeClr val="accent5">
                    <a:lumMod val="75000"/>
                  </a:schemeClr>
                </a:solidFill>
                <a:latin typeface="Arial" panose="020B0604020202020204" pitchFamily="34" charset="0"/>
                <a:cs typeface="Arial" panose="020B0604020202020204" pitchFamily="34" charset="0"/>
              </a:rPr>
              <a:t>1- Interdiction de collaborer avec un « illégal »</a:t>
            </a:r>
            <a:endParaRPr lang="fr-BE" dirty="0">
              <a:solidFill>
                <a:schemeClr val="accent5">
                  <a:lumMod val="75000"/>
                </a:schemeClr>
              </a:solidFill>
              <a:latin typeface="Arial" panose="020B0604020202020204" pitchFamily="34" charset="0"/>
              <a:cs typeface="Arial" panose="020B0604020202020204" pitchFamily="34" charset="0"/>
            </a:endParaRPr>
          </a:p>
          <a:p>
            <a:r>
              <a:rPr lang="fr-BE" dirty="0">
                <a:latin typeface="Arial" panose="020B0604020202020204" pitchFamily="34" charset="0"/>
                <a:cs typeface="Arial" panose="020B0604020202020204" pitchFamily="34" charset="0"/>
              </a:rPr>
              <a:t>L’agent immobilier ne peut exercer </a:t>
            </a:r>
            <a:r>
              <a:rPr lang="fr-BE" u="sng" dirty="0">
                <a:latin typeface="Arial" panose="020B0604020202020204" pitchFamily="34" charset="0"/>
                <a:cs typeface="Arial" panose="020B0604020202020204" pitchFamily="34" charset="0"/>
              </a:rPr>
              <a:t>une activité réglementée </a:t>
            </a:r>
            <a:r>
              <a:rPr lang="fr-BE" dirty="0">
                <a:latin typeface="Arial" panose="020B0604020202020204" pitchFamily="34" charset="0"/>
                <a:cs typeface="Arial" panose="020B0604020202020204" pitchFamily="34" charset="0"/>
              </a:rPr>
              <a:t>d’agent immobilier en </a:t>
            </a:r>
            <a:r>
              <a:rPr lang="fr-BE" u="sng" dirty="0">
                <a:latin typeface="Arial" panose="020B0604020202020204" pitchFamily="34" charset="0"/>
                <a:cs typeface="Arial" panose="020B0604020202020204" pitchFamily="34" charset="0"/>
              </a:rPr>
              <a:t>collaboration avec une personne pratiquant illégalement une telle activité</a:t>
            </a:r>
            <a:r>
              <a:rPr lang="fr-BE" dirty="0" smtClean="0">
                <a:latin typeface="Arial" panose="020B0604020202020204" pitchFamily="34" charset="0"/>
                <a:cs typeface="Arial" panose="020B0604020202020204" pitchFamily="34" charset="0"/>
              </a:rPr>
              <a:t>. (Art.22)</a:t>
            </a:r>
            <a:endParaRPr lang="fr-BE" dirty="0">
              <a:latin typeface="Arial" panose="020B0604020202020204" pitchFamily="34" charset="0"/>
              <a:cs typeface="Arial" panose="020B0604020202020204" pitchFamily="34" charset="0"/>
            </a:endParaRPr>
          </a:p>
          <a:p>
            <a:endParaRPr lang="fr-BE" b="1" dirty="0" smtClean="0">
              <a:latin typeface="Arial" panose="020B0604020202020204" pitchFamily="34" charset="0"/>
              <a:cs typeface="Arial" panose="020B0604020202020204" pitchFamily="34" charset="0"/>
            </a:endParaRPr>
          </a:p>
          <a:p>
            <a:r>
              <a:rPr lang="fr-BE" b="1" dirty="0" smtClean="0">
                <a:solidFill>
                  <a:schemeClr val="accent5">
                    <a:lumMod val="75000"/>
                  </a:schemeClr>
                </a:solidFill>
                <a:latin typeface="Arial" panose="020B0604020202020204" pitchFamily="34" charset="0"/>
                <a:cs typeface="Arial" panose="020B0604020202020204" pitchFamily="34" charset="0"/>
              </a:rPr>
              <a:t>2- Respect des confrères</a:t>
            </a:r>
            <a:r>
              <a:rPr lang="fr-BE" dirty="0">
                <a:solidFill>
                  <a:schemeClr val="accent5">
                    <a:lumMod val="75000"/>
                  </a:schemeClr>
                </a:solidFill>
                <a:latin typeface="Arial" panose="020B0604020202020204" pitchFamily="34" charset="0"/>
                <a:cs typeface="Arial" panose="020B0604020202020204" pitchFamily="34" charset="0"/>
              </a:rPr>
              <a:t>  </a:t>
            </a:r>
          </a:p>
          <a:p>
            <a:r>
              <a:rPr lang="fr-BE" dirty="0">
                <a:latin typeface="Arial" panose="020B0604020202020204" pitchFamily="34" charset="0"/>
                <a:cs typeface="Arial" panose="020B0604020202020204" pitchFamily="34" charset="0"/>
              </a:rPr>
              <a:t>L’agent immobilier </a:t>
            </a:r>
            <a:r>
              <a:rPr lang="fr-BE" u="sng" dirty="0">
                <a:latin typeface="Arial" panose="020B0604020202020204" pitchFamily="34" charset="0"/>
                <a:cs typeface="Arial" panose="020B0604020202020204" pitchFamily="34" charset="0"/>
              </a:rPr>
              <a:t>doit s’abstenir de toute attitude ou acte déloyal </a:t>
            </a:r>
            <a:r>
              <a:rPr lang="fr-BE" dirty="0">
                <a:latin typeface="Arial" panose="020B0604020202020204" pitchFamily="34" charset="0"/>
                <a:cs typeface="Arial" panose="020B0604020202020204" pitchFamily="34" charset="0"/>
              </a:rPr>
              <a:t>de nature à </a:t>
            </a:r>
            <a:r>
              <a:rPr lang="fr-BE"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nuire à un confrère</a:t>
            </a:r>
            <a:r>
              <a:rPr lang="fr-B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(Artr.23)</a:t>
            </a:r>
            <a:endParaRPr lang="fr-BE"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fr-BE" b="1" dirty="0" smtClean="0">
              <a:latin typeface="Arial" panose="020B0604020202020204" pitchFamily="34" charset="0"/>
              <a:cs typeface="Arial" panose="020B0604020202020204" pitchFamily="34" charset="0"/>
            </a:endParaRPr>
          </a:p>
          <a:p>
            <a:r>
              <a:rPr lang="fr-BE" b="1" dirty="0" smtClean="0">
                <a:solidFill>
                  <a:schemeClr val="accent5">
                    <a:lumMod val="75000"/>
                  </a:schemeClr>
                </a:solidFill>
                <a:latin typeface="Arial" panose="020B0604020202020204" pitchFamily="34" charset="0"/>
                <a:cs typeface="Arial" panose="020B0604020202020204" pitchFamily="34" charset="0"/>
              </a:rPr>
              <a:t>3- Respect des accords avec les confrères</a:t>
            </a:r>
            <a:r>
              <a:rPr lang="fr-BE" dirty="0">
                <a:solidFill>
                  <a:schemeClr val="accent5">
                    <a:lumMod val="75000"/>
                  </a:schemeClr>
                </a:solidFill>
                <a:latin typeface="Arial" panose="020B0604020202020204" pitchFamily="34" charset="0"/>
                <a:cs typeface="Arial" panose="020B0604020202020204" pitchFamily="34" charset="0"/>
              </a:rPr>
              <a:t> </a:t>
            </a:r>
            <a:r>
              <a:rPr lang="fr-BE" dirty="0">
                <a:latin typeface="Arial" panose="020B0604020202020204" pitchFamily="34" charset="0"/>
                <a:cs typeface="Arial" panose="020B0604020202020204" pitchFamily="34" charset="0"/>
              </a:rPr>
              <a:t> </a:t>
            </a:r>
          </a:p>
          <a:p>
            <a:r>
              <a:rPr lang="fr-BE" dirty="0">
                <a:latin typeface="Arial" panose="020B0604020202020204" pitchFamily="34" charset="0"/>
                <a:cs typeface="Arial" panose="020B0604020202020204" pitchFamily="34" charset="0"/>
              </a:rPr>
              <a:t>L’agent immobilier </a:t>
            </a:r>
            <a:r>
              <a:rPr lang="fr-BE" u="sng" dirty="0">
                <a:latin typeface="Arial" panose="020B0604020202020204" pitchFamily="34" charset="0"/>
                <a:cs typeface="Arial" panose="020B0604020202020204" pitchFamily="34" charset="0"/>
              </a:rPr>
              <a:t>respecte les accords de collaboration </a:t>
            </a:r>
            <a:r>
              <a:rPr lang="fr-BE" dirty="0">
                <a:latin typeface="Arial" panose="020B0604020202020204" pitchFamily="34" charset="0"/>
                <a:cs typeface="Arial" panose="020B0604020202020204" pitchFamily="34" charset="0"/>
              </a:rPr>
              <a:t>conclus avec des confrères et </a:t>
            </a:r>
            <a:r>
              <a:rPr lang="fr-BE" u="sng" dirty="0">
                <a:latin typeface="Arial" panose="020B0604020202020204" pitchFamily="34" charset="0"/>
                <a:cs typeface="Arial" panose="020B0604020202020204" pitchFamily="34" charset="0"/>
              </a:rPr>
              <a:t>veille à acquitter en temps et en heure les montants dont il serait redevable à l’égard d’un confrère </a:t>
            </a:r>
            <a:r>
              <a:rPr lang="fr-BE" dirty="0">
                <a:latin typeface="Arial" panose="020B0604020202020204" pitchFamily="34" charset="0"/>
                <a:cs typeface="Arial" panose="020B0604020202020204" pitchFamily="34" charset="0"/>
              </a:rPr>
              <a:t>en vertu d’une collaboration</a:t>
            </a:r>
            <a:r>
              <a:rPr lang="fr-BE" dirty="0" smtClean="0">
                <a:latin typeface="Arial" panose="020B0604020202020204" pitchFamily="34" charset="0"/>
                <a:cs typeface="Arial" panose="020B0604020202020204" pitchFamily="34" charset="0"/>
              </a:rPr>
              <a:t>. (Art.24)</a:t>
            </a:r>
            <a:endParaRPr lang="fr-BE" dirty="0">
              <a:latin typeface="Arial" panose="020B0604020202020204" pitchFamily="34" charset="0"/>
              <a:cs typeface="Arial" panose="020B0604020202020204" pitchFamily="34" charset="0"/>
            </a:endParaRPr>
          </a:p>
          <a:p>
            <a:r>
              <a:rPr lang="fr-BE" b="1" dirty="0">
                <a:latin typeface="Arial" panose="020B0604020202020204" pitchFamily="34" charset="0"/>
                <a:cs typeface="Arial" panose="020B0604020202020204" pitchFamily="34" charset="0"/>
              </a:rPr>
              <a:t>       </a:t>
            </a:r>
            <a:endParaRPr lang="fr-BE" dirty="0">
              <a:latin typeface="Arial" panose="020B0604020202020204" pitchFamily="34" charset="0"/>
              <a:cs typeface="Arial" panose="020B0604020202020204" pitchFamily="34" charset="0"/>
            </a:endParaRPr>
          </a:p>
          <a:p>
            <a:r>
              <a:rPr lang="fr-BE" dirty="0">
                <a:latin typeface="Arial" panose="020B0604020202020204" pitchFamily="34" charset="0"/>
                <a:cs typeface="Arial" panose="020B0604020202020204" pitchFamily="34" charset="0"/>
              </a:rPr>
              <a:t>Si plusieurs agents immobiliers souhaitent travailler de </a:t>
            </a:r>
            <a:r>
              <a:rPr lang="fr-BE" u="sng" dirty="0">
                <a:latin typeface="Arial" panose="020B0604020202020204" pitchFamily="34" charset="0"/>
                <a:cs typeface="Arial" panose="020B0604020202020204" pitchFamily="34" charset="0"/>
              </a:rPr>
              <a:t>manière </a:t>
            </a:r>
            <a:r>
              <a:rPr lang="fr-BE" u="sng" dirty="0" err="1">
                <a:latin typeface="Arial" panose="020B0604020202020204" pitchFamily="34" charset="0"/>
                <a:cs typeface="Arial" panose="020B0604020202020204" pitchFamily="34" charset="0"/>
              </a:rPr>
              <a:t>co</a:t>
            </a:r>
            <a:r>
              <a:rPr lang="fr-BE" u="sng" dirty="0">
                <a:latin typeface="Arial" panose="020B0604020202020204" pitchFamily="34" charset="0"/>
                <a:cs typeface="Arial" panose="020B0604020202020204" pitchFamily="34" charset="0"/>
              </a:rPr>
              <a:t>-exclusive</a:t>
            </a:r>
            <a:r>
              <a:rPr lang="fr-BE" dirty="0">
                <a:latin typeface="Arial" panose="020B0604020202020204" pitchFamily="34" charset="0"/>
                <a:cs typeface="Arial" panose="020B0604020202020204" pitchFamily="34" charset="0"/>
              </a:rPr>
              <a:t>, leurs relations doivent être caractérisées par un véritable </a:t>
            </a:r>
            <a:r>
              <a:rPr lang="fr-BE" u="sng" dirty="0">
                <a:latin typeface="Arial" panose="020B0604020202020204" pitchFamily="34" charset="0"/>
                <a:cs typeface="Arial" panose="020B0604020202020204" pitchFamily="34" charset="0"/>
              </a:rPr>
              <a:t>esprit de collaboration. </a:t>
            </a:r>
            <a:r>
              <a:rPr lang="fr-BE" dirty="0">
                <a:latin typeface="Arial" panose="020B0604020202020204" pitchFamily="34" charset="0"/>
                <a:cs typeface="Arial" panose="020B0604020202020204" pitchFamily="34" charset="0"/>
              </a:rPr>
              <a:t>Ils doivent </a:t>
            </a:r>
            <a:r>
              <a:rPr lang="fr-BE" u="sng" dirty="0">
                <a:latin typeface="Arial" panose="020B0604020202020204" pitchFamily="34" charset="0"/>
                <a:cs typeface="Arial" panose="020B0604020202020204" pitchFamily="34" charset="0"/>
              </a:rPr>
              <a:t>échanger toutes les informations et tous les documents </a:t>
            </a:r>
            <a:r>
              <a:rPr lang="fr-BE" dirty="0">
                <a:latin typeface="Arial" panose="020B0604020202020204" pitchFamily="34" charset="0"/>
                <a:cs typeface="Arial" panose="020B0604020202020204" pitchFamily="34" charset="0"/>
              </a:rPr>
              <a:t>dans l’intérêt de la mission et établissent à cet effet </a:t>
            </a:r>
            <a:r>
              <a:rPr lang="fr-BE" u="sng" dirty="0">
                <a:latin typeface="Arial" panose="020B0604020202020204" pitchFamily="34" charset="0"/>
                <a:cs typeface="Arial" panose="020B0604020202020204" pitchFamily="34" charset="0"/>
              </a:rPr>
              <a:t>une convention écrite de collaboration</a:t>
            </a:r>
            <a:r>
              <a:rPr lang="fr-BE" dirty="0" smtClean="0">
                <a:latin typeface="Arial" panose="020B0604020202020204" pitchFamily="34" charset="0"/>
                <a:cs typeface="Arial" panose="020B0604020202020204" pitchFamily="34" charset="0"/>
              </a:rPr>
              <a:t>. (Art.25)</a:t>
            </a:r>
            <a:endParaRPr lang="fr-BE" dirty="0">
              <a:latin typeface="Arial" panose="020B0604020202020204" pitchFamily="34" charset="0"/>
              <a:cs typeface="Arial" panose="020B06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137787" y="356972"/>
            <a:ext cx="10740624" cy="646331"/>
          </a:xfrm>
          <a:prstGeom prst="rect">
            <a:avLst/>
          </a:prstGeom>
          <a:solidFill>
            <a:schemeClr val="bg1">
              <a:lumMod val="95000"/>
            </a:schemeClr>
          </a:solidFill>
        </p:spPr>
        <p:txBody>
          <a:bodyPr wrap="square" rtlCol="0">
            <a:spAutoFit/>
          </a:bodyPr>
          <a:lstStyle/>
          <a:p>
            <a:r>
              <a:rPr lang="fr-BE" sz="3600" dirty="0" smtClean="0">
                <a:latin typeface="Avenir Next LT Pro" panose="020B0504020202020204"/>
              </a:rPr>
              <a:t>5.LES RAPPORTS AVEC </a:t>
            </a:r>
            <a:r>
              <a:rPr lang="fr-BE" sz="3600" dirty="0">
                <a:latin typeface="Avenir Next LT Pro" panose="020B0504020202020204"/>
              </a:rPr>
              <a:t>L</a:t>
            </a:r>
            <a:r>
              <a:rPr lang="fr-BE" sz="3600" dirty="0" smtClean="0">
                <a:latin typeface="Avenir Next LT Pro" panose="020B0504020202020204"/>
              </a:rPr>
              <a:t>ES CONFRERES</a:t>
            </a:r>
            <a:endParaRPr lang="fr-BE" sz="2800" dirty="0" smtClean="0">
              <a:latin typeface="Avenir Next LT Pro" panose="020B0504020202020204"/>
            </a:endParaRPr>
          </a:p>
        </p:txBody>
      </p:sp>
      <p:sp>
        <p:nvSpPr>
          <p:cNvPr id="9" name="Espace réservé du contenu 2">
            <a:extLst>
              <a:ext uri="{FF2B5EF4-FFF2-40B4-BE49-F238E27FC236}">
                <a16:creationId xmlns="" xmlns:a16="http://schemas.microsoft.com/office/drawing/2014/main" id="{389C67C2-6E6C-43B9-9BB2-B928B1E422C0}"/>
              </a:ext>
            </a:extLst>
          </p:cNvPr>
          <p:cNvSpPr txBox="1">
            <a:spLocks/>
          </p:cNvSpPr>
          <p:nvPr/>
        </p:nvSpPr>
        <p:spPr>
          <a:xfrm>
            <a:off x="1017940" y="2177316"/>
            <a:ext cx="9992481" cy="29310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fr-FR" dirty="0">
              <a:solidFill>
                <a:schemeClr val="bg1"/>
              </a:solidFill>
              <a:latin typeface="Avenir Next LT Pro" pitchFamily="50" charset="0"/>
            </a:endParaRPr>
          </a:p>
        </p:txBody>
      </p:sp>
    </p:spTree>
    <p:extLst>
      <p:ext uri="{BB962C8B-B14F-4D97-AF65-F5344CB8AC3E}">
        <p14:creationId xmlns:p14="http://schemas.microsoft.com/office/powerpoint/2010/main" val="3720117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smtClean="0">
                <a:latin typeface="Avenir Next LT Pro" panose="020B0504020202020204"/>
              </a:rPr>
              <a:t>6.LES HONORAIRES ET INDEMNITES</a:t>
            </a:r>
            <a:endParaRPr lang="fr-BE" sz="2800" dirty="0" smtClean="0">
              <a:latin typeface="Avenir Next LT Pro" panose="020B0504020202020204"/>
            </a:endParaRPr>
          </a:p>
        </p:txBody>
      </p:sp>
      <p:sp>
        <p:nvSpPr>
          <p:cNvPr id="9" name="Espace réservé du contenu 2">
            <a:extLst>
              <a:ext uri="{FF2B5EF4-FFF2-40B4-BE49-F238E27FC236}">
                <a16:creationId xmlns="" xmlns:a16="http://schemas.microsoft.com/office/drawing/2014/main" id="{51177BF6-F1EC-4A65-8B1A-A3E6B693FE56}"/>
              </a:ext>
            </a:extLst>
          </p:cNvPr>
          <p:cNvSpPr txBox="1">
            <a:spLocks/>
          </p:cNvSpPr>
          <p:nvPr/>
        </p:nvSpPr>
        <p:spPr>
          <a:xfrm>
            <a:off x="1017940" y="1825625"/>
            <a:ext cx="9992481"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800" dirty="0">
              <a:latin typeface="Avenir Next LT Pro" pitchFamily="50" charset="0"/>
            </a:endParaRPr>
          </a:p>
        </p:txBody>
      </p:sp>
      <p:sp>
        <p:nvSpPr>
          <p:cNvPr id="2" name="Rectangle 1"/>
          <p:cNvSpPr/>
          <p:nvPr/>
        </p:nvSpPr>
        <p:spPr>
          <a:xfrm>
            <a:off x="-363255" y="1736362"/>
            <a:ext cx="11069513" cy="3693319"/>
          </a:xfrm>
          <a:prstGeom prst="rect">
            <a:avLst/>
          </a:prstGeom>
        </p:spPr>
        <p:txBody>
          <a:bodyPr wrap="square">
            <a:spAutoFit/>
          </a:bodyPr>
          <a:lstStyle/>
          <a:p>
            <a:pPr marL="685800"/>
            <a:r>
              <a:rPr lang="fr-BE" b="1" dirty="0" smtClean="0">
                <a:solidFill>
                  <a:schemeClr val="accent5">
                    <a:lumMod val="75000"/>
                  </a:schemeClr>
                </a:solidFill>
                <a:latin typeface="Arial" panose="020B0604020202020204" pitchFamily="34" charset="0"/>
                <a:cs typeface="Arial" panose="020B0604020202020204" pitchFamily="34" charset="0"/>
              </a:rPr>
              <a:t>Les principes</a:t>
            </a:r>
            <a:r>
              <a:rPr lang="fr-BE" b="1" dirty="0">
                <a:solidFill>
                  <a:schemeClr val="accent5">
                    <a:lumMod val="75000"/>
                  </a:schemeClr>
                </a:solidFill>
                <a:latin typeface="Arial" panose="020B0604020202020204" pitchFamily="34" charset="0"/>
                <a:cs typeface="Arial" panose="020B0604020202020204" pitchFamily="34" charset="0"/>
              </a:rPr>
              <a:t> </a:t>
            </a:r>
            <a:r>
              <a:rPr lang="fr-BE" b="1" dirty="0" smtClean="0">
                <a:solidFill>
                  <a:schemeClr val="accent5">
                    <a:lumMod val="75000"/>
                  </a:schemeClr>
                </a:solidFill>
                <a:latin typeface="Arial" panose="020B0604020202020204" pitchFamily="34" charset="0"/>
                <a:cs typeface="Arial" panose="020B0604020202020204" pitchFamily="34" charset="0"/>
              </a:rPr>
              <a:t>de base</a:t>
            </a:r>
            <a:endParaRPr lang="fr-BE" b="1" dirty="0">
              <a:solidFill>
                <a:schemeClr val="accent5">
                  <a:lumMod val="75000"/>
                </a:schemeClr>
              </a:solidFill>
              <a:latin typeface="Arial" panose="020B0604020202020204" pitchFamily="34" charset="0"/>
              <a:cs typeface="Arial" panose="020B0604020202020204" pitchFamily="34" charset="0"/>
            </a:endParaRPr>
          </a:p>
          <a:p>
            <a:pPr marL="685800"/>
            <a:r>
              <a:rPr lang="fr-BE" dirty="0">
                <a:latin typeface="Arial" panose="020B0604020202020204" pitchFamily="34" charset="0"/>
                <a:cs typeface="Arial" panose="020B0604020202020204" pitchFamily="34" charset="0"/>
              </a:rPr>
              <a:t>Les honoraires doivent assurer </a:t>
            </a:r>
            <a:r>
              <a:rPr lang="fr-BE" u="sng" dirty="0">
                <a:latin typeface="Arial" panose="020B0604020202020204" pitchFamily="34" charset="0"/>
                <a:cs typeface="Arial" panose="020B0604020202020204" pitchFamily="34" charset="0"/>
              </a:rPr>
              <a:t>la rentabilité</a:t>
            </a:r>
            <a:r>
              <a:rPr lang="fr-BE" dirty="0">
                <a:latin typeface="Arial" panose="020B0604020202020204" pitchFamily="34" charset="0"/>
                <a:cs typeface="Arial" panose="020B0604020202020204" pitchFamily="34" charset="0"/>
              </a:rPr>
              <a:t>, l</a:t>
            </a:r>
            <a:r>
              <a:rPr lang="fr-BE" u="sng" dirty="0">
                <a:latin typeface="Arial" panose="020B0604020202020204" pitchFamily="34" charset="0"/>
                <a:cs typeface="Arial" panose="020B0604020202020204" pitchFamily="34" charset="0"/>
              </a:rPr>
              <a:t>’honorabilité </a:t>
            </a:r>
            <a:r>
              <a:rPr lang="fr-BE" dirty="0">
                <a:latin typeface="Arial" panose="020B0604020202020204" pitchFamily="34" charset="0"/>
                <a:cs typeface="Arial" panose="020B0604020202020204" pitchFamily="34" charset="0"/>
              </a:rPr>
              <a:t>et </a:t>
            </a:r>
            <a:r>
              <a:rPr lang="fr-BE" u="sng" dirty="0">
                <a:latin typeface="Arial" panose="020B0604020202020204" pitchFamily="34" charset="0"/>
                <a:cs typeface="Arial" panose="020B0604020202020204" pitchFamily="34" charset="0"/>
              </a:rPr>
              <a:t>l’exercice indépendant de la profession</a:t>
            </a:r>
            <a:r>
              <a:rPr lang="fr-BE" dirty="0" smtClean="0">
                <a:latin typeface="Arial" panose="020B0604020202020204" pitchFamily="34" charset="0"/>
                <a:cs typeface="Arial" panose="020B0604020202020204" pitchFamily="34" charset="0"/>
              </a:rPr>
              <a:t>. (Art.26)</a:t>
            </a:r>
            <a:endParaRPr lang="fr-BE" dirty="0">
              <a:latin typeface="Arial" panose="020B0604020202020204" pitchFamily="34" charset="0"/>
              <a:cs typeface="Arial" panose="020B0604020202020204" pitchFamily="34" charset="0"/>
            </a:endParaRPr>
          </a:p>
          <a:p>
            <a:pPr marL="685800"/>
            <a:r>
              <a:rPr lang="fr-BE" dirty="0" smtClean="0">
                <a:latin typeface="Arial" panose="020B0604020202020204" pitchFamily="34" charset="0"/>
                <a:cs typeface="Arial" panose="020B0604020202020204" pitchFamily="34" charset="0"/>
              </a:rPr>
              <a:t>			Critères très « relatifs » selon l’agent auquel on se réfère</a:t>
            </a:r>
          </a:p>
          <a:p>
            <a:pPr marL="685800"/>
            <a:endParaRPr lang="fr-BE" b="1" dirty="0" smtClean="0">
              <a:latin typeface="Arial" panose="020B0604020202020204" pitchFamily="34" charset="0"/>
              <a:cs typeface="Arial" panose="020B0604020202020204" pitchFamily="34" charset="0"/>
            </a:endParaRPr>
          </a:p>
          <a:p>
            <a:pPr marL="685800"/>
            <a:r>
              <a:rPr lang="fr-BE" b="1" dirty="0" smtClean="0">
                <a:solidFill>
                  <a:schemeClr val="accent5">
                    <a:lumMod val="75000"/>
                  </a:schemeClr>
                </a:solidFill>
                <a:latin typeface="Arial" panose="020B0604020202020204" pitchFamily="34" charset="0"/>
                <a:cs typeface="Arial" panose="020B0604020202020204" pitchFamily="34" charset="0"/>
              </a:rPr>
              <a:t>En principe uniquement entre cocontractants</a:t>
            </a:r>
            <a:endParaRPr lang="fr-BE" dirty="0">
              <a:solidFill>
                <a:schemeClr val="accent5">
                  <a:lumMod val="75000"/>
                </a:schemeClr>
              </a:solidFill>
              <a:latin typeface="Arial" panose="020B0604020202020204" pitchFamily="34" charset="0"/>
              <a:cs typeface="Arial" panose="020B0604020202020204" pitchFamily="34" charset="0"/>
            </a:endParaRPr>
          </a:p>
          <a:p>
            <a:pPr marL="685800"/>
            <a:r>
              <a:rPr lang="fr-BE" dirty="0">
                <a:latin typeface="Arial" panose="020B0604020202020204" pitchFamily="34" charset="0"/>
                <a:cs typeface="Arial" panose="020B0604020202020204" pitchFamily="34" charset="0"/>
              </a:rPr>
              <a:t>L’agent immobilier ne peut, </a:t>
            </a:r>
            <a:r>
              <a:rPr lang="fr-BE" u="sng" dirty="0">
                <a:latin typeface="Arial" panose="020B0604020202020204" pitchFamily="34" charset="0"/>
                <a:cs typeface="Arial" panose="020B0604020202020204" pitchFamily="34" charset="0"/>
              </a:rPr>
              <a:t>sauf conventions particulières </a:t>
            </a:r>
            <a:r>
              <a:rPr lang="fr-BE" dirty="0">
                <a:latin typeface="Arial" panose="020B0604020202020204" pitchFamily="34" charset="0"/>
                <a:cs typeface="Arial" panose="020B0604020202020204" pitchFamily="34" charset="0"/>
              </a:rPr>
              <a:t>entre toutes les parties concernées, </a:t>
            </a:r>
            <a:r>
              <a:rPr lang="fr-BE" u="sng" dirty="0">
                <a:latin typeface="Arial" panose="020B0604020202020204" pitchFamily="34" charset="0"/>
                <a:cs typeface="Arial" panose="020B0604020202020204" pitchFamily="34" charset="0"/>
              </a:rPr>
              <a:t>percevoir d’honoraires, </a:t>
            </a:r>
            <a:r>
              <a:rPr lang="fr-BE" dirty="0">
                <a:latin typeface="Arial" panose="020B0604020202020204" pitchFamily="34" charset="0"/>
                <a:cs typeface="Arial" panose="020B0604020202020204" pitchFamily="34" charset="0"/>
              </a:rPr>
              <a:t>de commissions, d’avantages ou de gratifications </a:t>
            </a:r>
            <a:r>
              <a:rPr lang="fr-BE" u="sng" dirty="0">
                <a:latin typeface="Arial" panose="020B0604020202020204" pitchFamily="34" charset="0"/>
                <a:cs typeface="Arial" panose="020B0604020202020204" pitchFamily="34" charset="0"/>
              </a:rPr>
              <a:t>que de son commettant </a:t>
            </a:r>
            <a:r>
              <a:rPr lang="fr-BE" dirty="0">
                <a:latin typeface="Arial" panose="020B0604020202020204" pitchFamily="34" charset="0"/>
                <a:cs typeface="Arial" panose="020B0604020202020204" pitchFamily="34" charset="0"/>
              </a:rPr>
              <a:t>ou, le cas échéant, </a:t>
            </a:r>
            <a:r>
              <a:rPr lang="fr-BE" u="sng" dirty="0">
                <a:latin typeface="Arial" panose="020B0604020202020204" pitchFamily="34" charset="0"/>
                <a:cs typeface="Arial" panose="020B0604020202020204" pitchFamily="34" charset="0"/>
              </a:rPr>
              <a:t>d’un confrère </a:t>
            </a:r>
            <a:r>
              <a:rPr lang="fr-BE" dirty="0">
                <a:latin typeface="Arial" panose="020B0604020202020204" pitchFamily="34" charset="0"/>
                <a:cs typeface="Arial" panose="020B0604020202020204" pitchFamily="34" charset="0"/>
              </a:rPr>
              <a:t>avec lequel il a obtenu un accord de collaboration</a:t>
            </a:r>
            <a:r>
              <a:rPr lang="fr-BE" dirty="0" smtClean="0">
                <a:latin typeface="Arial" panose="020B0604020202020204" pitchFamily="34" charset="0"/>
                <a:cs typeface="Arial" panose="020B0604020202020204" pitchFamily="34" charset="0"/>
              </a:rPr>
              <a:t>. (Art. 27)</a:t>
            </a:r>
            <a:endParaRPr lang="fr-BE" dirty="0">
              <a:latin typeface="Arial" panose="020B0604020202020204" pitchFamily="34" charset="0"/>
              <a:cs typeface="Arial" panose="020B0604020202020204" pitchFamily="34" charset="0"/>
            </a:endParaRPr>
          </a:p>
          <a:p>
            <a:pPr marL="685800"/>
            <a:endParaRPr lang="fr-BE" b="1" dirty="0">
              <a:latin typeface="Arial" panose="020B0604020202020204" pitchFamily="34" charset="0"/>
              <a:cs typeface="Arial" panose="020B0604020202020204" pitchFamily="34" charset="0"/>
            </a:endParaRPr>
          </a:p>
          <a:p>
            <a:pPr marL="685800"/>
            <a:r>
              <a:rPr lang="fr-BE" b="1" dirty="0" smtClean="0">
                <a:solidFill>
                  <a:schemeClr val="accent5">
                    <a:lumMod val="75000"/>
                  </a:schemeClr>
                </a:solidFill>
                <a:latin typeface="Arial" panose="020B0604020202020204" pitchFamily="34" charset="0"/>
                <a:cs typeface="Arial" panose="020B0604020202020204" pitchFamily="34" charset="0"/>
              </a:rPr>
              <a:t>Conformes au contrat et à la loi</a:t>
            </a:r>
            <a:r>
              <a:rPr lang="fr-BE" b="1" dirty="0">
                <a:solidFill>
                  <a:schemeClr val="accent5">
                    <a:lumMod val="75000"/>
                  </a:schemeClr>
                </a:solidFill>
                <a:latin typeface="Arial" panose="020B0604020202020204" pitchFamily="34" charset="0"/>
                <a:cs typeface="Arial" panose="020B0604020202020204" pitchFamily="34" charset="0"/>
              </a:rPr>
              <a:t> </a:t>
            </a:r>
            <a:r>
              <a:rPr lang="fr-BE" b="1" dirty="0">
                <a:latin typeface="Arial" panose="020B0604020202020204" pitchFamily="34" charset="0"/>
                <a:cs typeface="Arial" panose="020B0604020202020204" pitchFamily="34" charset="0"/>
              </a:rPr>
              <a:t>    </a:t>
            </a:r>
            <a:endParaRPr lang="fr-BE" dirty="0">
              <a:latin typeface="Arial" panose="020B0604020202020204" pitchFamily="34" charset="0"/>
              <a:cs typeface="Arial" panose="020B0604020202020204" pitchFamily="34" charset="0"/>
            </a:endParaRPr>
          </a:p>
          <a:p>
            <a:pPr marL="685800"/>
            <a:r>
              <a:rPr lang="fr-BE" dirty="0">
                <a:latin typeface="Arial" panose="020B0604020202020204" pitchFamily="34" charset="0"/>
                <a:cs typeface="Arial" panose="020B0604020202020204" pitchFamily="34" charset="0"/>
              </a:rPr>
              <a:t>L’agent immobilier ne peut réclamer d’honoraires, de défraiements ou d’indemnisation qui n’aient été </a:t>
            </a:r>
            <a:r>
              <a:rPr lang="fr-BE" u="sng" dirty="0">
                <a:latin typeface="Arial" panose="020B0604020202020204" pitchFamily="34" charset="0"/>
                <a:cs typeface="Arial" panose="020B0604020202020204" pitchFamily="34" charset="0"/>
              </a:rPr>
              <a:t>légalement ou conventionnellement admis</a:t>
            </a:r>
            <a:r>
              <a:rPr lang="fr-BE" u="sng" dirty="0" smtClean="0">
                <a:latin typeface="Arial" panose="020B0604020202020204" pitchFamily="34" charset="0"/>
                <a:cs typeface="Arial" panose="020B0604020202020204" pitchFamily="34" charset="0"/>
              </a:rPr>
              <a:t>.</a:t>
            </a:r>
            <a:r>
              <a:rPr lang="fr-BE" dirty="0" smtClean="0">
                <a:latin typeface="Arial" panose="020B0604020202020204" pitchFamily="34" charset="0"/>
                <a:cs typeface="Arial" panose="020B0604020202020204" pitchFamily="34" charset="0"/>
              </a:rPr>
              <a:t> (Art.28)</a:t>
            </a:r>
            <a:endParaRPr lang="fr-BE" u="sng" dirty="0">
              <a:effectLst/>
              <a:latin typeface="Arial" panose="020B0604020202020204" pitchFamily="34" charset="0"/>
              <a:cs typeface="Arial" panose="020B0604020202020204" pitchFamily="34" charset="0"/>
            </a:endParaRPr>
          </a:p>
        </p:txBody>
      </p:sp>
      <p:sp>
        <p:nvSpPr>
          <p:cNvPr id="3" name="Double flèche horizontale 2"/>
          <p:cNvSpPr/>
          <p:nvPr/>
        </p:nvSpPr>
        <p:spPr>
          <a:xfrm>
            <a:off x="1873624" y="2635623"/>
            <a:ext cx="439270" cy="25101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45344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BE76222C-0706-4ED3-AE17-0A69A2D5CA57}"/>
              </a:ext>
            </a:extLst>
          </p:cNvPr>
          <p:cNvSpPr txBox="1">
            <a:spLocks/>
          </p:cNvSpPr>
          <p:nvPr/>
        </p:nvSpPr>
        <p:spPr>
          <a:xfrm>
            <a:off x="0" y="-107577"/>
            <a:ext cx="12192000" cy="6858000"/>
          </a:xfrm>
          <a:prstGeom prst="rect">
            <a:avLst/>
          </a:prstGeom>
          <a:solidFill>
            <a:srgbClr val="EC8D1C"/>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till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till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till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endParaRPr lang="fr-BE" sz="1400" spc="-20" dirty="0">
              <a:solidFill>
                <a:schemeClr val="bg1"/>
              </a:solidFill>
              <a:latin typeface="Avenir Next LT Pro" pitchFamily="50" charset="0"/>
            </a:endParaRPr>
          </a:p>
        </p:txBody>
      </p:sp>
      <p:sp>
        <p:nvSpPr>
          <p:cNvPr id="3" name="Espace réservé du contenu 2"/>
          <p:cNvSpPr>
            <a:spLocks noGrp="1"/>
          </p:cNvSpPr>
          <p:nvPr>
            <p:ph idx="1"/>
          </p:nvPr>
        </p:nvSpPr>
        <p:spPr>
          <a:xfrm>
            <a:off x="130629" y="1690688"/>
            <a:ext cx="12061371" cy="4906055"/>
          </a:xfrm>
        </p:spPr>
        <p:txBody>
          <a:bodyPr>
            <a:normAutofit/>
          </a:bodyPr>
          <a:lstStyle/>
          <a:p>
            <a:pPr marL="0" indent="0" algn="ctr">
              <a:buNone/>
            </a:pPr>
            <a:r>
              <a:rPr lang="fr-BE" sz="2300" b="1" dirty="0" smtClean="0">
                <a:solidFill>
                  <a:schemeClr val="bg1"/>
                </a:solidFill>
                <a:latin typeface="Arial" panose="020B0604020202020204" pitchFamily="34" charset="0"/>
                <a:cs typeface="Arial" panose="020B0604020202020204" pitchFamily="34" charset="0"/>
              </a:rPr>
              <a:t>La gestion de l’argent des tiers : l’obligation du compte de qualité</a:t>
            </a:r>
            <a:r>
              <a:rPr lang="fr-BE" sz="2300" dirty="0">
                <a:latin typeface="Arial" panose="020B0604020202020204" pitchFamily="34" charset="0"/>
                <a:cs typeface="Arial" panose="020B0604020202020204" pitchFamily="34" charset="0"/>
              </a:rPr>
              <a:t>  </a:t>
            </a:r>
          </a:p>
          <a:p>
            <a:pPr marL="0" indent="0" algn="ctr">
              <a:buNone/>
            </a:pPr>
            <a:r>
              <a:rPr lang="fr-BE" sz="1800" dirty="0" smtClean="0">
                <a:latin typeface="Arial" panose="020B0604020202020204" pitchFamily="34" charset="0"/>
                <a:cs typeface="Arial" panose="020B0604020202020204" pitchFamily="34" charset="0"/>
              </a:rPr>
              <a:t>(compte de tiers ou comptes rubriqués)</a:t>
            </a:r>
          </a:p>
          <a:p>
            <a:pPr marL="0" indent="0">
              <a:buNone/>
            </a:pPr>
            <a:endParaRPr lang="fr-BE" sz="2300" dirty="0" smtClean="0">
              <a:latin typeface="Arial" panose="020B0604020202020204" pitchFamily="34" charset="0"/>
              <a:cs typeface="Arial" panose="020B0604020202020204" pitchFamily="34" charset="0"/>
            </a:endParaRPr>
          </a:p>
          <a:p>
            <a:pPr marL="0" indent="0">
              <a:buNone/>
            </a:pPr>
            <a:r>
              <a:rPr lang="fr-BE" sz="1800" dirty="0" smtClean="0">
                <a:latin typeface="Arial" panose="020B0604020202020204" pitchFamily="34" charset="0"/>
                <a:cs typeface="Arial" panose="020B0604020202020204" pitchFamily="34" charset="0"/>
              </a:rPr>
              <a:t>L’agent </a:t>
            </a:r>
            <a:r>
              <a:rPr lang="fr-BE" sz="1800" dirty="0">
                <a:latin typeface="Arial" panose="020B0604020202020204" pitchFamily="34" charset="0"/>
                <a:cs typeface="Arial" panose="020B0604020202020204" pitchFamily="34" charset="0"/>
              </a:rPr>
              <a:t>immobilier intermédiaire ou régisseur doit ouvrir </a:t>
            </a:r>
            <a:r>
              <a:rPr lang="fr-BE" sz="1800" u="sng" dirty="0">
                <a:latin typeface="Arial" panose="020B0604020202020204" pitchFamily="34" charset="0"/>
                <a:cs typeface="Arial" panose="020B0604020202020204" pitchFamily="34" charset="0"/>
              </a:rPr>
              <a:t>un compte de tiers </a:t>
            </a:r>
            <a:r>
              <a:rPr lang="fr-BE" sz="1800" dirty="0">
                <a:latin typeface="Arial" panose="020B0604020202020204" pitchFamily="34" charset="0"/>
                <a:cs typeface="Arial" panose="020B0604020202020204" pitchFamily="34" charset="0"/>
              </a:rPr>
              <a:t>destiné à réceptionner ou transférer les fonds et valeurs qu’il est appelé à détenir ou gérer dans le cadre de sa mission, </a:t>
            </a:r>
            <a:r>
              <a:rPr lang="fr-BE" sz="1800" u="sng" dirty="0">
                <a:latin typeface="Arial" panose="020B0604020202020204" pitchFamily="34" charset="0"/>
                <a:cs typeface="Arial" panose="020B0604020202020204" pitchFamily="34" charset="0"/>
              </a:rPr>
              <a:t>sauf</a:t>
            </a:r>
            <a:r>
              <a:rPr lang="fr-BE" sz="1800" dirty="0">
                <a:latin typeface="Arial" panose="020B0604020202020204" pitchFamily="34" charset="0"/>
                <a:cs typeface="Arial" panose="020B0604020202020204" pitchFamily="34" charset="0"/>
              </a:rPr>
              <a:t> si son commettant décide d’ouvrir un compte personnel à cet effet.</a:t>
            </a:r>
          </a:p>
          <a:p>
            <a:pPr marL="0" indent="0">
              <a:buNone/>
            </a:pPr>
            <a:r>
              <a:rPr lang="fr-BE" sz="1800" dirty="0">
                <a:latin typeface="Arial" panose="020B0604020202020204" pitchFamily="34" charset="0"/>
                <a:cs typeface="Arial" panose="020B0604020202020204" pitchFamily="34" charset="0"/>
              </a:rPr>
              <a:t>Les fonds et valeurs non remis ou transférés conformément </a:t>
            </a:r>
            <a:r>
              <a:rPr lang="fr-BE" sz="1800" dirty="0" smtClean="0">
                <a:latin typeface="Arial" panose="020B0604020202020204" pitchFamily="34" charset="0"/>
                <a:cs typeface="Arial" panose="020B0604020202020204" pitchFamily="34" charset="0"/>
              </a:rPr>
              <a:t>doivent </a:t>
            </a:r>
            <a:r>
              <a:rPr lang="fr-BE" sz="1800" dirty="0">
                <a:latin typeface="Arial" panose="020B0604020202020204" pitchFamily="34" charset="0"/>
                <a:cs typeface="Arial" panose="020B0604020202020204" pitchFamily="34" charset="0"/>
              </a:rPr>
              <a:t>être placés par l’agent immobilier sur ce compte de tiers, sauf instruction contraire de son commettant.</a:t>
            </a:r>
          </a:p>
          <a:p>
            <a:pPr marL="0" indent="0">
              <a:buNone/>
            </a:pPr>
            <a:r>
              <a:rPr lang="fr-BE" sz="1800" u="sng" dirty="0">
                <a:latin typeface="Arial" panose="020B0604020202020204" pitchFamily="34" charset="0"/>
                <a:cs typeface="Arial" panose="020B0604020202020204" pitchFamily="34" charset="0"/>
              </a:rPr>
              <a:t>Sans préjudice d’une décision de justice</a:t>
            </a:r>
            <a:r>
              <a:rPr lang="fr-BE" sz="1800" dirty="0">
                <a:latin typeface="Arial" panose="020B0604020202020204" pitchFamily="34" charset="0"/>
                <a:cs typeface="Arial" panose="020B0604020202020204" pitchFamily="34" charset="0"/>
              </a:rPr>
              <a:t>, </a:t>
            </a:r>
            <a:r>
              <a:rPr lang="fr-BE" sz="1800" u="sng" dirty="0">
                <a:latin typeface="Arial" panose="020B0604020202020204" pitchFamily="34" charset="0"/>
                <a:cs typeface="Arial" panose="020B0604020202020204" pitchFamily="34" charset="0"/>
              </a:rPr>
              <a:t>de conventions particulières </a:t>
            </a:r>
            <a:r>
              <a:rPr lang="fr-BE" sz="1800" dirty="0">
                <a:latin typeface="Arial" panose="020B0604020202020204" pitchFamily="34" charset="0"/>
                <a:cs typeface="Arial" panose="020B0604020202020204" pitchFamily="34" charset="0"/>
              </a:rPr>
              <a:t>nouées avec des tiers ou avec le commettant, </a:t>
            </a:r>
            <a:r>
              <a:rPr lang="fr-BE" sz="1800" u="sng" dirty="0">
                <a:latin typeface="Arial" panose="020B0604020202020204" pitchFamily="34" charset="0"/>
                <a:cs typeface="Arial" panose="020B0604020202020204" pitchFamily="34" charset="0"/>
              </a:rPr>
              <a:t>les éventuels intérêts</a:t>
            </a:r>
            <a:r>
              <a:rPr lang="fr-BE" sz="1800" dirty="0">
                <a:latin typeface="Arial" panose="020B0604020202020204" pitchFamily="34" charset="0"/>
                <a:cs typeface="Arial" panose="020B0604020202020204" pitchFamily="34" charset="0"/>
              </a:rPr>
              <a:t> produits par les fonds et valeurs placés sur ce compte de tiers sont acquis au destinataire final de ces fonds et valeurs</a:t>
            </a:r>
            <a:r>
              <a:rPr lang="fr-BE" sz="1800" dirty="0" smtClean="0">
                <a:latin typeface="Arial" panose="020B0604020202020204" pitchFamily="34" charset="0"/>
                <a:cs typeface="Arial" panose="020B0604020202020204" pitchFamily="34" charset="0"/>
              </a:rPr>
              <a:t>. (Art.29)</a:t>
            </a:r>
            <a:endParaRPr lang="fr-BE" sz="1800" dirty="0">
              <a:latin typeface="Arial" panose="020B0604020202020204" pitchFamily="34" charset="0"/>
              <a:cs typeface="Arial" panose="020B0604020202020204" pitchFamily="34" charset="0"/>
            </a:endParaRPr>
          </a:p>
          <a:p>
            <a:pPr marL="0" indent="0">
              <a:buNone/>
            </a:pPr>
            <a:r>
              <a:rPr lang="fr-BE" sz="1800" dirty="0">
                <a:latin typeface="Arial" panose="020B0604020202020204" pitchFamily="34" charset="0"/>
                <a:cs typeface="Arial" panose="020B0604020202020204" pitchFamily="34" charset="0"/>
              </a:rPr>
              <a:t> </a:t>
            </a:r>
            <a:r>
              <a:rPr lang="fr-BE" sz="1800" dirty="0" smtClean="0">
                <a:latin typeface="Arial" panose="020B0604020202020204" pitchFamily="34" charset="0"/>
                <a:cs typeface="Arial" panose="020B0604020202020204" pitchFamily="34" charset="0"/>
              </a:rPr>
              <a:t>		voir aussi la Directive IPI sur la gestion des fonds appartenant à des tiers</a:t>
            </a:r>
            <a:endParaRPr lang="fr-BE" sz="1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 xmlns:a16="http://schemas.microsoft.com/office/drawing/2014/main" id="{BE76222C-0706-4ED3-AE17-0A69A2D5CA57}"/>
              </a:ext>
            </a:extLst>
          </p:cNvPr>
          <p:cNvSpPr txBox="1">
            <a:spLocks noGrp="1"/>
          </p:cNvSpPr>
          <p:nvPr>
            <p:ph type="title"/>
          </p:nvPr>
        </p:nvSpPr>
        <p:spPr>
          <a:xfrm>
            <a:off x="130629" y="365125"/>
            <a:ext cx="11223171" cy="1325563"/>
          </a:xfrm>
          <a:prstGeom prst="rect">
            <a:avLst/>
          </a:prstGeom>
          <a:solidFill>
            <a:srgbClr val="EC8D1C"/>
          </a:solidFill>
        </p:spPr>
        <p:txBody>
          <a:bodyPr anchor="ctr">
            <a:normAutofit/>
          </a:bodyPr>
          <a:lstStyle/>
          <a:p>
            <a:r>
              <a:rPr lang="fr-BE" sz="3600" dirty="0" smtClean="0">
                <a:latin typeface="Avenir Next LT Pro" panose="020B0504020202020204"/>
              </a:rPr>
              <a:t>7.LES MOUVEMENTS FINANCIERS </a:t>
            </a:r>
            <a:endParaRPr lang="en-GB" sz="2800" dirty="0">
              <a:latin typeface="Avenir Next LT Pro" panose="020B0504020202020204"/>
            </a:endParaRPr>
          </a:p>
        </p:txBody>
      </p:sp>
      <p:sp>
        <p:nvSpPr>
          <p:cNvPr id="2" name="Flèche droite 1"/>
          <p:cNvSpPr/>
          <p:nvPr/>
        </p:nvSpPr>
        <p:spPr>
          <a:xfrm>
            <a:off x="1237130" y="5387789"/>
            <a:ext cx="609600" cy="2420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ZoneTexte 5">
            <a:extLst>
              <a:ext uri="{FF2B5EF4-FFF2-40B4-BE49-F238E27FC236}">
                <a16:creationId xmlns="" xmlns:a16="http://schemas.microsoft.com/office/drawing/2014/main" id="{77D643F3-2F0A-48B0-8095-6C2887C93B37}"/>
              </a:ext>
            </a:extLst>
          </p:cNvPr>
          <p:cNvSpPr txBox="1"/>
          <p:nvPr/>
        </p:nvSpPr>
        <p:spPr>
          <a:xfrm>
            <a:off x="10359025" y="6363222"/>
            <a:ext cx="901874" cy="261610"/>
          </a:xfrm>
          <a:prstGeom prst="rect">
            <a:avLst/>
          </a:prstGeom>
          <a:noFill/>
        </p:spPr>
        <p:txBody>
          <a:bodyPr wrap="squar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1965185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BE76222C-0706-4ED3-AE17-0A69A2D5CA57}"/>
              </a:ext>
            </a:extLst>
          </p:cNvPr>
          <p:cNvSpPr txBox="1">
            <a:spLocks/>
          </p:cNvSpPr>
          <p:nvPr/>
        </p:nvSpPr>
        <p:spPr>
          <a:xfrm>
            <a:off x="0" y="0"/>
            <a:ext cx="12192000" cy="6858000"/>
          </a:xfrm>
          <a:prstGeom prst="rect">
            <a:avLst/>
          </a:prstGeom>
          <a:solidFill>
            <a:srgbClr val="EC8D1C"/>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till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till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till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endParaRPr lang="fr-BE" sz="1400" spc="-20" dirty="0">
              <a:solidFill>
                <a:schemeClr val="bg1"/>
              </a:solidFill>
              <a:latin typeface="Avenir Next LT Pro" pitchFamily="50" charset="0"/>
            </a:endParaRPr>
          </a:p>
        </p:txBody>
      </p:sp>
      <p:sp>
        <p:nvSpPr>
          <p:cNvPr id="3" name="Espace réservé du contenu 2"/>
          <p:cNvSpPr>
            <a:spLocks noGrp="1"/>
          </p:cNvSpPr>
          <p:nvPr>
            <p:ph idx="1"/>
          </p:nvPr>
        </p:nvSpPr>
        <p:spPr>
          <a:xfrm>
            <a:off x="130629" y="1690688"/>
            <a:ext cx="12061371" cy="4906055"/>
          </a:xfrm>
        </p:spPr>
        <p:txBody>
          <a:bodyPr>
            <a:normAutofit fontScale="55000" lnSpcReduction="20000"/>
          </a:bodyPr>
          <a:lstStyle/>
          <a:p>
            <a:pPr marL="0" indent="0" algn="ctr">
              <a:buNone/>
            </a:pPr>
            <a:r>
              <a:rPr lang="fr-BE" sz="4400" b="1" dirty="0" smtClean="0">
                <a:solidFill>
                  <a:schemeClr val="bg1"/>
                </a:solidFill>
                <a:latin typeface="Arial" panose="020B0604020202020204" pitchFamily="34" charset="0"/>
                <a:cs typeface="Arial" panose="020B0604020202020204" pitchFamily="34" charset="0"/>
              </a:rPr>
              <a:t>Le transfert des sommes</a:t>
            </a:r>
            <a:r>
              <a:rPr lang="fr-BE" sz="4400" b="1" dirty="0">
                <a:solidFill>
                  <a:schemeClr val="bg1"/>
                </a:solidFill>
                <a:latin typeface="Arial" panose="020B0604020202020204" pitchFamily="34" charset="0"/>
                <a:cs typeface="Arial" panose="020B0604020202020204" pitchFamily="34" charset="0"/>
              </a:rPr>
              <a:t> </a:t>
            </a:r>
            <a:r>
              <a:rPr lang="fr-BE" sz="4400" b="1" dirty="0">
                <a:latin typeface="Arial" panose="020B0604020202020204" pitchFamily="34" charset="0"/>
                <a:cs typeface="Arial" panose="020B0604020202020204" pitchFamily="34" charset="0"/>
              </a:rPr>
              <a:t> </a:t>
            </a:r>
            <a:r>
              <a:rPr lang="fr-BE" sz="3400" b="1" dirty="0">
                <a:latin typeface="Arial" panose="020B0604020202020204" pitchFamily="34" charset="0"/>
                <a:cs typeface="Arial" panose="020B0604020202020204" pitchFamily="34" charset="0"/>
              </a:rPr>
              <a:t>   </a:t>
            </a:r>
            <a:endParaRPr lang="fr-BE" sz="3400" dirty="0">
              <a:latin typeface="Arial" panose="020B0604020202020204" pitchFamily="34" charset="0"/>
              <a:cs typeface="Arial" panose="020B0604020202020204" pitchFamily="34" charset="0"/>
            </a:endParaRPr>
          </a:p>
          <a:p>
            <a:pPr marL="0" indent="0">
              <a:buNone/>
            </a:pPr>
            <a:r>
              <a:rPr lang="fr-BE" sz="3400" dirty="0">
                <a:latin typeface="Arial" panose="020B0604020202020204" pitchFamily="34" charset="0"/>
                <a:cs typeface="Arial" panose="020B0604020202020204" pitchFamily="34" charset="0"/>
              </a:rPr>
              <a:t>L’agent immobilier intermédiaire ou régisseur qui perçoit, dans l’exercice de son activité d’agent immobilier, des fonds et valeurs dont il n’est pas le destinataire final convenu, est tenu, s’il en est requis par la ou les parties concernées, ou par une décision de justice, </a:t>
            </a:r>
            <a:r>
              <a:rPr lang="fr-BE" sz="3400" u="sng" dirty="0">
                <a:latin typeface="Arial" panose="020B0604020202020204" pitchFamily="34" charset="0"/>
                <a:cs typeface="Arial" panose="020B0604020202020204" pitchFamily="34" charset="0"/>
              </a:rPr>
              <a:t>de les remettre ou de les transférer sans retard</a:t>
            </a:r>
            <a:r>
              <a:rPr lang="fr-BE" sz="3400" dirty="0">
                <a:latin typeface="Arial" panose="020B0604020202020204" pitchFamily="34" charset="0"/>
                <a:cs typeface="Arial" panose="020B0604020202020204" pitchFamily="34" charset="0"/>
              </a:rPr>
              <a:t>, après décompte, aux ayant-droit ou aux personnes que ces derniers lui désignent.</a:t>
            </a:r>
          </a:p>
          <a:p>
            <a:pPr marL="0" indent="0">
              <a:buNone/>
            </a:pPr>
            <a:r>
              <a:rPr lang="fr-BE" sz="3400" dirty="0">
                <a:latin typeface="Arial" panose="020B0604020202020204" pitchFamily="34" charset="0"/>
                <a:cs typeface="Arial" panose="020B0604020202020204" pitchFamily="34" charset="0"/>
              </a:rPr>
              <a:t>Il est permis à l’agent immobilier de convenir, avec les ayant droit, de l’indemnisation de ses propres frais de transfert ou d’encaissement.</a:t>
            </a:r>
          </a:p>
          <a:p>
            <a:pPr marL="0" indent="0">
              <a:buNone/>
            </a:pPr>
            <a:r>
              <a:rPr lang="fr-BE" sz="3400" dirty="0">
                <a:latin typeface="Arial" panose="020B0604020202020204" pitchFamily="34" charset="0"/>
                <a:cs typeface="Arial" panose="020B0604020202020204" pitchFamily="34" charset="0"/>
              </a:rPr>
              <a:t>L’agent immobilier </a:t>
            </a:r>
            <a:r>
              <a:rPr lang="fr-BE" sz="3400" dirty="0" smtClean="0">
                <a:latin typeface="Arial" panose="020B0604020202020204" pitchFamily="34" charset="0"/>
                <a:cs typeface="Arial" panose="020B0604020202020204" pitchFamily="34" charset="0"/>
              </a:rPr>
              <a:t>réclamera les </a:t>
            </a:r>
            <a:r>
              <a:rPr lang="fr-BE" sz="3400" dirty="0">
                <a:latin typeface="Arial" panose="020B0604020202020204" pitchFamily="34" charset="0"/>
                <a:cs typeface="Arial" panose="020B0604020202020204" pitchFamily="34" charset="0"/>
              </a:rPr>
              <a:t>coordonnées des personnes ou des comptes à créditer.  </a:t>
            </a:r>
            <a:r>
              <a:rPr lang="fr-BE" sz="3400" dirty="0" smtClean="0">
                <a:latin typeface="Arial" panose="020B0604020202020204" pitchFamily="34" charset="0"/>
                <a:cs typeface="Arial" panose="020B0604020202020204" pitchFamily="34" charset="0"/>
              </a:rPr>
              <a:t>(Art.30)</a:t>
            </a:r>
            <a:endParaRPr lang="fr-BE" sz="3400" dirty="0">
              <a:latin typeface="Arial" panose="020B0604020202020204" pitchFamily="34" charset="0"/>
              <a:cs typeface="Arial" panose="020B0604020202020204" pitchFamily="34" charset="0"/>
            </a:endParaRPr>
          </a:p>
          <a:p>
            <a:pPr marL="0" indent="0">
              <a:buNone/>
            </a:pPr>
            <a:r>
              <a:rPr lang="fr-BE" sz="3400" b="1" dirty="0" smtClean="0">
                <a:latin typeface="Arial" panose="020B0604020202020204" pitchFamily="34" charset="0"/>
                <a:cs typeface="Arial" panose="020B0604020202020204" pitchFamily="34" charset="0"/>
              </a:rPr>
              <a:t>		Transfert sans retard </a:t>
            </a:r>
          </a:p>
          <a:p>
            <a:pPr marL="0" indent="0">
              <a:buNone/>
            </a:pPr>
            <a:r>
              <a:rPr lang="fr-BE" sz="3400" b="1" dirty="0">
                <a:latin typeface="Arial" panose="020B0604020202020204" pitchFamily="34" charset="0"/>
                <a:cs typeface="Arial" panose="020B0604020202020204" pitchFamily="34" charset="0"/>
              </a:rPr>
              <a:t>	</a:t>
            </a:r>
            <a:r>
              <a:rPr lang="fr-BE" sz="3400" b="1" dirty="0" smtClean="0">
                <a:latin typeface="Arial" panose="020B0604020202020204" pitchFamily="34" charset="0"/>
                <a:cs typeface="Arial" panose="020B0604020202020204" pitchFamily="34" charset="0"/>
              </a:rPr>
              <a:t>	à qui de droit </a:t>
            </a:r>
          </a:p>
          <a:p>
            <a:pPr marL="0" indent="0">
              <a:buNone/>
            </a:pPr>
            <a:r>
              <a:rPr lang="fr-BE" sz="3400" b="1" dirty="0">
                <a:latin typeface="Arial" panose="020B0604020202020204" pitchFamily="34" charset="0"/>
                <a:cs typeface="Arial" panose="020B0604020202020204" pitchFamily="34" charset="0"/>
              </a:rPr>
              <a:t>	</a:t>
            </a:r>
            <a:r>
              <a:rPr lang="fr-BE" sz="3400" b="1" dirty="0" smtClean="0">
                <a:latin typeface="Arial" panose="020B0604020202020204" pitchFamily="34" charset="0"/>
                <a:cs typeface="Arial" panose="020B0604020202020204" pitchFamily="34" charset="0"/>
              </a:rPr>
              <a:t>	conformément à la convention des parties ou à la décision du tribunal en cas de litige</a:t>
            </a:r>
          </a:p>
          <a:p>
            <a:pPr marL="0" indent="0">
              <a:buNone/>
            </a:pPr>
            <a:endParaRPr lang="fr-BE" sz="3400" b="1" dirty="0" smtClean="0">
              <a:latin typeface="Arial" panose="020B0604020202020204" pitchFamily="34" charset="0"/>
              <a:cs typeface="Arial" panose="020B0604020202020204" pitchFamily="34" charset="0"/>
            </a:endParaRPr>
          </a:p>
          <a:p>
            <a:pPr marL="0" indent="0" algn="ctr">
              <a:buNone/>
            </a:pPr>
            <a:r>
              <a:rPr lang="fr-BE" sz="4400" b="1" dirty="0" smtClean="0">
                <a:solidFill>
                  <a:schemeClr val="bg1"/>
                </a:solidFill>
                <a:latin typeface="Arial" panose="020B0604020202020204" pitchFamily="34" charset="0"/>
                <a:cs typeface="Arial" panose="020B0604020202020204" pitchFamily="34" charset="0"/>
              </a:rPr>
              <a:t>La (délicate) perception de la rémunération au départ du compte de qualité</a:t>
            </a:r>
            <a:r>
              <a:rPr lang="fr-BE" sz="4400" dirty="0">
                <a:latin typeface="Arial" panose="020B0604020202020204" pitchFamily="34" charset="0"/>
                <a:cs typeface="Arial" panose="020B0604020202020204" pitchFamily="34" charset="0"/>
              </a:rPr>
              <a:t> </a:t>
            </a:r>
            <a:endParaRPr lang="fr-BE" sz="4400" dirty="0" smtClean="0">
              <a:latin typeface="Arial" panose="020B0604020202020204" pitchFamily="34" charset="0"/>
              <a:cs typeface="Arial" panose="020B0604020202020204" pitchFamily="34" charset="0"/>
            </a:endParaRPr>
          </a:p>
          <a:p>
            <a:pPr marL="0" indent="0">
              <a:buNone/>
            </a:pPr>
            <a:r>
              <a:rPr lang="fr-BE" sz="3400" u="sng" dirty="0" smtClean="0">
                <a:latin typeface="Arial" panose="020B0604020202020204" pitchFamily="34" charset="0"/>
                <a:cs typeface="Arial" panose="020B0604020202020204" pitchFamily="34" charset="0"/>
              </a:rPr>
              <a:t>La </a:t>
            </a:r>
            <a:r>
              <a:rPr lang="fr-BE" sz="3400" u="sng" dirty="0">
                <a:latin typeface="Arial" panose="020B0604020202020204" pitchFamily="34" charset="0"/>
                <a:cs typeface="Arial" panose="020B0604020202020204" pitchFamily="34" charset="0"/>
              </a:rPr>
              <a:t>rémunération </a:t>
            </a:r>
            <a:r>
              <a:rPr lang="fr-BE" sz="3400" dirty="0">
                <a:latin typeface="Arial" panose="020B0604020202020204" pitchFamily="34" charset="0"/>
                <a:cs typeface="Arial" panose="020B0604020202020204" pitchFamily="34" charset="0"/>
              </a:rPr>
              <a:t>de l’agent immobilier pourra, de </a:t>
            </a:r>
            <a:r>
              <a:rPr lang="fr-BE" sz="3400" u="sng" dirty="0">
                <a:latin typeface="Arial" panose="020B0604020202020204" pitchFamily="34" charset="0"/>
                <a:cs typeface="Arial" panose="020B0604020202020204" pitchFamily="34" charset="0"/>
              </a:rPr>
              <a:t>l’accord de son commettant</a:t>
            </a:r>
            <a:r>
              <a:rPr lang="fr-BE" sz="3400" dirty="0">
                <a:latin typeface="Arial" panose="020B0604020202020204" pitchFamily="34" charset="0"/>
                <a:cs typeface="Arial" panose="020B0604020202020204" pitchFamily="34" charset="0"/>
              </a:rPr>
              <a:t>, </a:t>
            </a:r>
            <a:r>
              <a:rPr lang="fr-BE" sz="3400" u="sng" dirty="0">
                <a:latin typeface="Arial" panose="020B0604020202020204" pitchFamily="34" charset="0"/>
                <a:cs typeface="Arial" panose="020B0604020202020204" pitchFamily="34" charset="0"/>
              </a:rPr>
              <a:t>être prélevée sur les fonds </a:t>
            </a:r>
            <a:r>
              <a:rPr lang="fr-BE" sz="3400" dirty="0">
                <a:latin typeface="Arial" panose="020B0604020202020204" pitchFamily="34" charset="0"/>
                <a:cs typeface="Arial" panose="020B0604020202020204" pitchFamily="34" charset="0"/>
              </a:rPr>
              <a:t>et valeurs </a:t>
            </a:r>
            <a:r>
              <a:rPr lang="fr-BE" sz="3400" dirty="0" smtClean="0">
                <a:latin typeface="Arial" panose="020B0604020202020204" pitchFamily="34" charset="0"/>
                <a:cs typeface="Arial" panose="020B0604020202020204" pitchFamily="34" charset="0"/>
              </a:rPr>
              <a:t>sur le compte de qualité et </a:t>
            </a:r>
            <a:r>
              <a:rPr lang="fr-BE" sz="3400" dirty="0">
                <a:latin typeface="Arial" panose="020B0604020202020204" pitchFamily="34" charset="0"/>
                <a:cs typeface="Arial" panose="020B0604020202020204" pitchFamily="34" charset="0"/>
              </a:rPr>
              <a:t>définitivement acquis au commettant, </a:t>
            </a:r>
            <a:r>
              <a:rPr lang="fr-BE" sz="3400" dirty="0">
                <a:solidFill>
                  <a:srgbClr val="C00000"/>
                </a:solidFill>
                <a:latin typeface="Arial" panose="020B0604020202020204" pitchFamily="34" charset="0"/>
                <a:cs typeface="Arial" panose="020B0604020202020204" pitchFamily="34" charset="0"/>
              </a:rPr>
              <a:t>à </a:t>
            </a:r>
            <a:r>
              <a:rPr lang="fr-BE" sz="3400" u="sng" dirty="0">
                <a:solidFill>
                  <a:srgbClr val="C00000"/>
                </a:solidFill>
                <a:latin typeface="Arial" panose="020B0604020202020204" pitchFamily="34" charset="0"/>
                <a:cs typeface="Arial" panose="020B0604020202020204" pitchFamily="34" charset="0"/>
              </a:rPr>
              <a:t>moins que l’agent immobilier n’ait conscience d’agir en fraude du droit des tiers</a:t>
            </a:r>
            <a:r>
              <a:rPr lang="fr-BE" sz="3400" u="sng" dirty="0" smtClean="0">
                <a:latin typeface="Arial" panose="020B0604020202020204" pitchFamily="34" charset="0"/>
                <a:cs typeface="Arial" panose="020B0604020202020204" pitchFamily="34" charset="0"/>
              </a:rPr>
              <a:t>.</a:t>
            </a:r>
            <a:r>
              <a:rPr lang="fr-BE" sz="3400" dirty="0" smtClean="0">
                <a:latin typeface="Arial" panose="020B0604020202020204" pitchFamily="34" charset="0"/>
                <a:cs typeface="Arial" panose="020B0604020202020204" pitchFamily="34" charset="0"/>
              </a:rPr>
              <a:t> (Art.31)</a:t>
            </a:r>
            <a:endParaRPr lang="fr-BE" sz="3400" u="sng"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5" name="Espace réservé du contenu 2">
            <a:extLst>
              <a:ext uri="{FF2B5EF4-FFF2-40B4-BE49-F238E27FC236}">
                <a16:creationId xmlns="" xmlns:a16="http://schemas.microsoft.com/office/drawing/2014/main" id="{BE76222C-0706-4ED3-AE17-0A69A2D5CA57}"/>
              </a:ext>
            </a:extLst>
          </p:cNvPr>
          <p:cNvSpPr txBox="1">
            <a:spLocks noGrp="1"/>
          </p:cNvSpPr>
          <p:nvPr>
            <p:ph type="title"/>
          </p:nvPr>
        </p:nvSpPr>
        <p:spPr>
          <a:xfrm>
            <a:off x="130629" y="365125"/>
            <a:ext cx="11223171" cy="1325563"/>
          </a:xfrm>
          <a:prstGeom prst="rect">
            <a:avLst/>
          </a:prstGeom>
          <a:solidFill>
            <a:srgbClr val="EC8D1C"/>
          </a:solidFill>
        </p:spPr>
        <p:txBody>
          <a:bodyPr anchor="ctr">
            <a:normAutofit/>
          </a:bodyPr>
          <a:lstStyle/>
          <a:p>
            <a:r>
              <a:rPr lang="fr-BE" sz="3600" dirty="0" smtClean="0">
                <a:latin typeface="Avenir Next LT Pro" panose="020B0504020202020204"/>
              </a:rPr>
              <a:t>LES MOUVEMENTS FINANCIERS</a:t>
            </a:r>
            <a:endParaRPr lang="en-GB" sz="3600" dirty="0">
              <a:latin typeface="Avenir Next LT Pro" panose="020B0504020202020204"/>
            </a:endParaRPr>
          </a:p>
        </p:txBody>
      </p:sp>
      <p:sp>
        <p:nvSpPr>
          <p:cNvPr id="2" name="Flèche droite 1"/>
          <p:cNvSpPr/>
          <p:nvPr/>
        </p:nvSpPr>
        <p:spPr>
          <a:xfrm>
            <a:off x="941293" y="3982351"/>
            <a:ext cx="609600" cy="598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ZoneTexte 5">
            <a:extLst>
              <a:ext uri="{FF2B5EF4-FFF2-40B4-BE49-F238E27FC236}">
                <a16:creationId xmlns="" xmlns:a16="http://schemas.microsoft.com/office/drawing/2014/main" id="{77D643F3-2F0A-48B0-8095-6C2887C93B37}"/>
              </a:ext>
            </a:extLst>
          </p:cNvPr>
          <p:cNvSpPr txBox="1"/>
          <p:nvPr/>
        </p:nvSpPr>
        <p:spPr>
          <a:xfrm>
            <a:off x="10359025" y="6363222"/>
            <a:ext cx="901874" cy="261610"/>
          </a:xfrm>
          <a:prstGeom prst="rect">
            <a:avLst/>
          </a:prstGeom>
          <a:noFill/>
        </p:spPr>
        <p:txBody>
          <a:bodyPr wrap="squar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2205187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BE76222C-0706-4ED3-AE17-0A69A2D5CA57}"/>
              </a:ext>
            </a:extLst>
          </p:cNvPr>
          <p:cNvSpPr txBox="1">
            <a:spLocks/>
          </p:cNvSpPr>
          <p:nvPr/>
        </p:nvSpPr>
        <p:spPr>
          <a:xfrm>
            <a:off x="0" y="0"/>
            <a:ext cx="12192000" cy="6858000"/>
          </a:xfrm>
          <a:prstGeom prst="rect">
            <a:avLst/>
          </a:prstGeom>
          <a:solidFill>
            <a:srgbClr val="EC8D1C"/>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till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till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till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endParaRPr lang="fr-BE" sz="1300" dirty="0">
              <a:solidFill>
                <a:schemeClr val="bg1"/>
              </a:solidFill>
              <a:latin typeface="Avenir Next LT Pro" pitchFamily="50" charset="0"/>
            </a:endParaRPr>
          </a:p>
        </p:txBody>
      </p:sp>
      <p:sp>
        <p:nvSpPr>
          <p:cNvPr id="2" name="Titre 1"/>
          <p:cNvSpPr>
            <a:spLocks noGrp="1"/>
          </p:cNvSpPr>
          <p:nvPr>
            <p:ph type="title"/>
          </p:nvPr>
        </p:nvSpPr>
        <p:spPr>
          <a:xfrm>
            <a:off x="263047" y="365125"/>
            <a:ext cx="11090753" cy="1325563"/>
          </a:xfrm>
        </p:spPr>
        <p:txBody>
          <a:bodyPr>
            <a:normAutofit/>
          </a:bodyPr>
          <a:lstStyle/>
          <a:p>
            <a:r>
              <a:rPr lang="fr-BE" sz="3600" dirty="0" smtClean="0">
                <a:latin typeface="Avenir Next LT Pro"/>
              </a:rPr>
              <a:t>LES MOUVEMENTS FINANCIERS</a:t>
            </a:r>
            <a:endParaRPr lang="en-GB" sz="3600" dirty="0">
              <a:latin typeface="Avenir Next LT Pro"/>
            </a:endParaRPr>
          </a:p>
        </p:txBody>
      </p:sp>
      <p:sp>
        <p:nvSpPr>
          <p:cNvPr id="3" name="Espace réservé du contenu 2"/>
          <p:cNvSpPr>
            <a:spLocks noGrp="1"/>
          </p:cNvSpPr>
          <p:nvPr>
            <p:ph idx="1"/>
          </p:nvPr>
        </p:nvSpPr>
        <p:spPr>
          <a:xfrm>
            <a:off x="263047" y="1690688"/>
            <a:ext cx="11090753" cy="4847898"/>
          </a:xfrm>
        </p:spPr>
        <p:txBody>
          <a:bodyPr>
            <a:normAutofit lnSpcReduction="10000"/>
          </a:bodyPr>
          <a:lstStyle/>
          <a:p>
            <a:pPr marL="0" indent="0">
              <a:buNone/>
            </a:pPr>
            <a:r>
              <a:rPr lang="fr-BE" dirty="0" smtClean="0">
                <a:solidFill>
                  <a:srgbClr val="FFFF00"/>
                </a:solidFill>
                <a:latin typeface="Arial" panose="020B0604020202020204" pitchFamily="34" charset="0"/>
                <a:cs typeface="Arial" panose="020B0604020202020204" pitchFamily="34" charset="0"/>
              </a:rPr>
              <a:t>Respect de la convention des parties ou de la décision du tribunal</a:t>
            </a:r>
            <a:r>
              <a:rPr lang="fr-BE" dirty="0">
                <a:solidFill>
                  <a:srgbClr val="FFFF00"/>
                </a:solidFill>
                <a:latin typeface="Arial" panose="020B0604020202020204" pitchFamily="34" charset="0"/>
                <a:cs typeface="Arial" panose="020B0604020202020204" pitchFamily="34" charset="0"/>
              </a:rPr>
              <a:t>  </a:t>
            </a:r>
            <a:endParaRPr lang="fr-BE" dirty="0" smtClean="0">
              <a:solidFill>
                <a:srgbClr val="FFFF00"/>
              </a:solidFill>
              <a:latin typeface="Arial" panose="020B0604020202020204" pitchFamily="34" charset="0"/>
              <a:cs typeface="Arial" panose="020B0604020202020204" pitchFamily="34" charset="0"/>
            </a:endParaRPr>
          </a:p>
          <a:p>
            <a:pPr marL="0" indent="0">
              <a:buNone/>
            </a:pPr>
            <a:r>
              <a:rPr lang="fr-BE" sz="2200" dirty="0" smtClean="0">
                <a:latin typeface="Arial" panose="020B0604020202020204" pitchFamily="34" charset="0"/>
                <a:cs typeface="Arial" panose="020B0604020202020204" pitchFamily="34" charset="0"/>
              </a:rPr>
              <a:t>De </a:t>
            </a:r>
            <a:r>
              <a:rPr lang="fr-BE" sz="2200" dirty="0">
                <a:latin typeface="Arial" panose="020B0604020202020204" pitchFamily="34" charset="0"/>
                <a:cs typeface="Arial" panose="020B0604020202020204" pitchFamily="34" charset="0"/>
              </a:rPr>
              <a:t>l’accord du commettant, l’agent immobilier effectuera, </a:t>
            </a:r>
            <a:r>
              <a:rPr lang="fr-BE" sz="2200" u="sng" dirty="0">
                <a:latin typeface="Arial" panose="020B0604020202020204" pitchFamily="34" charset="0"/>
                <a:cs typeface="Arial" panose="020B0604020202020204" pitchFamily="34" charset="0"/>
              </a:rPr>
              <a:t>avant transfert de ces fonds et valeurs</a:t>
            </a:r>
            <a:r>
              <a:rPr lang="fr-BE" sz="2200" dirty="0">
                <a:latin typeface="Arial" panose="020B0604020202020204" pitchFamily="34" charset="0"/>
                <a:cs typeface="Arial" panose="020B0604020202020204" pitchFamily="34" charset="0"/>
              </a:rPr>
              <a:t>, </a:t>
            </a:r>
            <a:r>
              <a:rPr lang="fr-BE" sz="2200" u="sng" dirty="0">
                <a:latin typeface="Arial" panose="020B0604020202020204" pitchFamily="34" charset="0"/>
                <a:cs typeface="Arial" panose="020B0604020202020204" pitchFamily="34" charset="0"/>
              </a:rPr>
              <a:t>les paiements aux tiers convenus.</a:t>
            </a:r>
          </a:p>
          <a:p>
            <a:pPr marL="0" indent="0">
              <a:buNone/>
            </a:pPr>
            <a:r>
              <a:rPr lang="fr-BE" sz="2200" dirty="0">
                <a:latin typeface="Arial" panose="020B0604020202020204" pitchFamily="34" charset="0"/>
                <a:cs typeface="Arial" panose="020B0604020202020204" pitchFamily="34" charset="0"/>
              </a:rPr>
              <a:t>L’agent immobilier effectuera également, </a:t>
            </a:r>
            <a:r>
              <a:rPr lang="fr-BE" sz="2200" u="sng" dirty="0">
                <a:latin typeface="Arial" panose="020B0604020202020204" pitchFamily="34" charset="0"/>
                <a:cs typeface="Arial" panose="020B0604020202020204" pitchFamily="34" charset="0"/>
              </a:rPr>
              <a:t>avant transfert de ces fonds et valeurs</a:t>
            </a:r>
            <a:r>
              <a:rPr lang="fr-BE" sz="2200" dirty="0">
                <a:latin typeface="Arial" panose="020B0604020202020204" pitchFamily="34" charset="0"/>
                <a:cs typeface="Arial" panose="020B0604020202020204" pitchFamily="34" charset="0"/>
              </a:rPr>
              <a:t>, l</a:t>
            </a:r>
            <a:r>
              <a:rPr lang="fr-BE" sz="2200" u="sng" dirty="0">
                <a:latin typeface="Arial" panose="020B0604020202020204" pitchFamily="34" charset="0"/>
                <a:cs typeface="Arial" panose="020B0604020202020204" pitchFamily="34" charset="0"/>
              </a:rPr>
              <a:t>es paiements liquidés par une décision de justice </a:t>
            </a:r>
            <a:r>
              <a:rPr lang="fr-BE" sz="2200" dirty="0">
                <a:latin typeface="Arial" panose="020B0604020202020204" pitchFamily="34" charset="0"/>
                <a:cs typeface="Arial" panose="020B0604020202020204" pitchFamily="34" charset="0"/>
              </a:rPr>
              <a:t>contraignante en la matière, et dont il serait avisé</a:t>
            </a:r>
            <a:r>
              <a:rPr lang="fr-BE" sz="2200" dirty="0" smtClean="0">
                <a:latin typeface="Arial" panose="020B0604020202020204" pitchFamily="34" charset="0"/>
                <a:cs typeface="Arial" panose="020B0604020202020204" pitchFamily="34" charset="0"/>
              </a:rPr>
              <a:t>. (Art.32)</a:t>
            </a:r>
          </a:p>
          <a:p>
            <a:pPr marL="0" indent="0">
              <a:buNone/>
            </a:pPr>
            <a:r>
              <a:rPr lang="fr-BE" dirty="0" smtClean="0">
                <a:solidFill>
                  <a:srgbClr val="FFFF00"/>
                </a:solidFill>
                <a:latin typeface="Arial" panose="020B0604020202020204" pitchFamily="34" charset="0"/>
                <a:cs typeface="Arial" panose="020B0604020202020204" pitchFamily="34" charset="0"/>
              </a:rPr>
              <a:t>Cautionnement sur les fonds détenus</a:t>
            </a:r>
            <a:r>
              <a:rPr lang="fr-BE" dirty="0">
                <a:solidFill>
                  <a:srgbClr val="FFFF00"/>
                </a:solidFill>
                <a:latin typeface="Arial" panose="020B0604020202020204" pitchFamily="34" charset="0"/>
                <a:cs typeface="Arial" panose="020B0604020202020204" pitchFamily="34" charset="0"/>
              </a:rPr>
              <a:t> </a:t>
            </a:r>
            <a:r>
              <a:rPr lang="fr-BE" dirty="0">
                <a:latin typeface="Arial" panose="020B0604020202020204" pitchFamily="34" charset="0"/>
                <a:cs typeface="Arial" panose="020B0604020202020204" pitchFamily="34" charset="0"/>
              </a:rPr>
              <a:t>  </a:t>
            </a:r>
          </a:p>
          <a:p>
            <a:pPr marL="0" indent="0">
              <a:buNone/>
            </a:pPr>
            <a:r>
              <a:rPr lang="fr-BE" sz="2400" dirty="0">
                <a:latin typeface="Arial" panose="020B0604020202020204" pitchFamily="34" charset="0"/>
                <a:cs typeface="Arial" panose="020B0604020202020204" pitchFamily="34" charset="0"/>
              </a:rPr>
              <a:t>L’agent immobilier est tenu de </a:t>
            </a:r>
            <a:r>
              <a:rPr lang="fr-BE" sz="2400" u="sng" dirty="0">
                <a:latin typeface="Arial" panose="020B0604020202020204" pitchFamily="34" charset="0"/>
                <a:cs typeface="Arial" panose="020B0604020202020204" pitchFamily="34" charset="0"/>
              </a:rPr>
              <a:t>faire garantir les fonds et valeurs </a:t>
            </a:r>
            <a:r>
              <a:rPr lang="fr-BE" sz="2400" dirty="0">
                <a:latin typeface="Arial" panose="020B0604020202020204" pitchFamily="34" charset="0"/>
                <a:cs typeface="Arial" panose="020B0604020202020204" pitchFamily="34" charset="0"/>
              </a:rPr>
              <a:t>qu’il détient ou gère dans le cadre de l’exercice de sa mission d’intermédiaire ou d’administrateur de biens</a:t>
            </a:r>
            <a:r>
              <a:rPr lang="fr-BE" sz="2400" dirty="0" smtClean="0">
                <a:latin typeface="Arial" panose="020B0604020202020204" pitchFamily="34" charset="0"/>
                <a:cs typeface="Arial" panose="020B0604020202020204" pitchFamily="34" charset="0"/>
              </a:rPr>
              <a:t>. (Art.33)</a:t>
            </a:r>
            <a:endParaRPr lang="fr-BE" sz="2400" dirty="0">
              <a:latin typeface="Arial" panose="020B0604020202020204" pitchFamily="34" charset="0"/>
              <a:cs typeface="Arial" panose="020B0604020202020204" pitchFamily="34" charset="0"/>
            </a:endParaRPr>
          </a:p>
          <a:p>
            <a:pPr marL="0" indent="0">
              <a:buNone/>
            </a:pPr>
            <a:r>
              <a:rPr lang="fr-BE" dirty="0" smtClean="0">
                <a:solidFill>
                  <a:srgbClr val="FFFF00"/>
                </a:solidFill>
                <a:latin typeface="Arial" panose="020B0604020202020204" pitchFamily="34" charset="0"/>
                <a:cs typeface="Arial" panose="020B0604020202020204" pitchFamily="34" charset="0"/>
              </a:rPr>
              <a:t>Obligation de délivrer quittance</a:t>
            </a:r>
            <a:endParaRPr lang="fr-BE" dirty="0">
              <a:solidFill>
                <a:srgbClr val="FFFF00"/>
              </a:solidFill>
              <a:latin typeface="Arial" panose="020B0604020202020204" pitchFamily="34" charset="0"/>
              <a:cs typeface="Arial" panose="020B0604020202020204" pitchFamily="34" charset="0"/>
            </a:endParaRPr>
          </a:p>
          <a:p>
            <a:pPr marL="0" indent="0">
              <a:buNone/>
            </a:pPr>
            <a:r>
              <a:rPr lang="fr-BE" sz="2400" dirty="0">
                <a:latin typeface="Arial" panose="020B0604020202020204" pitchFamily="34" charset="0"/>
                <a:cs typeface="Arial" panose="020B0604020202020204" pitchFamily="34" charset="0"/>
              </a:rPr>
              <a:t>L’agent immobilier </a:t>
            </a:r>
            <a:r>
              <a:rPr lang="fr-BE" sz="2400" u="sng" dirty="0">
                <a:latin typeface="Arial" panose="020B0604020202020204" pitchFamily="34" charset="0"/>
                <a:cs typeface="Arial" panose="020B0604020202020204" pitchFamily="34" charset="0"/>
              </a:rPr>
              <a:t>délivrera quittance </a:t>
            </a:r>
            <a:r>
              <a:rPr lang="fr-BE" sz="2400" dirty="0">
                <a:latin typeface="Arial" panose="020B0604020202020204" pitchFamily="34" charset="0"/>
                <a:cs typeface="Arial" panose="020B0604020202020204" pitchFamily="34" charset="0"/>
              </a:rPr>
              <a:t>de toute somme, valeur ou effet versé entre ses mains ou celles de ses </a:t>
            </a:r>
            <a:r>
              <a:rPr lang="fr-BE" sz="2400" dirty="0" smtClean="0">
                <a:latin typeface="Arial" panose="020B0604020202020204" pitchFamily="34" charset="0"/>
                <a:cs typeface="Arial" panose="020B0604020202020204" pitchFamily="34" charset="0"/>
              </a:rPr>
              <a:t>préposés (Art.34)</a:t>
            </a:r>
            <a:endParaRPr lang="fr-BE" sz="2400" dirty="0">
              <a:latin typeface="Arial" panose="020B0604020202020204" pitchFamily="34" charset="0"/>
              <a:cs typeface="Arial" panose="020B0604020202020204" pitchFamily="34" charset="0"/>
            </a:endParaRPr>
          </a:p>
          <a:p>
            <a:endParaRPr lang="en-GB" dirty="0"/>
          </a:p>
        </p:txBody>
      </p:sp>
      <p:sp>
        <p:nvSpPr>
          <p:cNvPr id="6" name="ZoneTexte 5">
            <a:extLst>
              <a:ext uri="{FF2B5EF4-FFF2-40B4-BE49-F238E27FC236}">
                <a16:creationId xmlns="" xmlns:a16="http://schemas.microsoft.com/office/drawing/2014/main" id="{77D643F3-2F0A-48B0-8095-6C2887C93B37}"/>
              </a:ext>
            </a:extLst>
          </p:cNvPr>
          <p:cNvSpPr txBox="1"/>
          <p:nvPr/>
        </p:nvSpPr>
        <p:spPr>
          <a:xfrm>
            <a:off x="10359025" y="6363222"/>
            <a:ext cx="901874" cy="261610"/>
          </a:xfrm>
          <a:prstGeom prst="rect">
            <a:avLst/>
          </a:prstGeom>
          <a:noFill/>
        </p:spPr>
        <p:txBody>
          <a:bodyPr wrap="squar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4035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954107"/>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LES INSTRUMENTS DE </a:t>
            </a:r>
            <a:r>
              <a:rPr lang="fr-FR" sz="3600" dirty="0">
                <a:solidFill>
                  <a:schemeClr val="tx1">
                    <a:lumMod val="95000"/>
                    <a:lumOff val="5000"/>
                  </a:schemeClr>
                </a:solidFill>
                <a:latin typeface="Avenir Next LT Pro" panose="020B0504020202020204" pitchFamily="34" charset="0"/>
              </a:rPr>
              <a:t>LA </a:t>
            </a:r>
            <a:r>
              <a:rPr lang="fr-FR" sz="3600" dirty="0" smtClean="0">
                <a:solidFill>
                  <a:schemeClr val="tx1">
                    <a:lumMod val="95000"/>
                    <a:lumOff val="5000"/>
                  </a:schemeClr>
                </a:solidFill>
                <a:latin typeface="Avenir Next LT Pro" panose="020B0504020202020204" pitchFamily="34" charset="0"/>
              </a:rPr>
              <a:t>DEONTOLOGIE</a:t>
            </a:r>
          </a:p>
          <a:p>
            <a:r>
              <a:rPr lang="fr-FR" sz="2000" dirty="0" smtClean="0">
                <a:solidFill>
                  <a:schemeClr val="tx1">
                    <a:lumMod val="95000"/>
                    <a:lumOff val="5000"/>
                  </a:schemeClr>
                </a:solidFill>
                <a:latin typeface="Avenir Next LT Pro" panose="020B0504020202020204" pitchFamily="34" charset="0"/>
              </a:rPr>
              <a:t>OBJECTIF : «</a:t>
            </a:r>
            <a:r>
              <a:rPr lang="fr-FR" sz="2000" dirty="0">
                <a:solidFill>
                  <a:schemeClr val="tx1">
                    <a:lumMod val="95000"/>
                    <a:lumOff val="5000"/>
                  </a:schemeClr>
                </a:solidFill>
                <a:latin typeface="Avenir Next LT Pro" panose="020B0504020202020204" pitchFamily="34" charset="0"/>
              </a:rPr>
              <a:t> VERS PLUS DE PROFESSIONNALISME »</a:t>
            </a:r>
            <a:endParaRPr lang="fr-BE" sz="2000" dirty="0">
              <a:solidFill>
                <a:schemeClr val="tx1">
                  <a:lumMod val="95000"/>
                  <a:lumOff val="5000"/>
                </a:schemeClr>
              </a:solidFill>
              <a:latin typeface="Avenir Next LT Pro" panose="020B0504020202020204" pitchFamily="34" charset="0"/>
            </a:endParaRPr>
          </a:p>
        </p:txBody>
      </p:sp>
      <p:sp>
        <p:nvSpPr>
          <p:cNvPr id="2" name="ZoneTexte 1">
            <a:extLst>
              <a:ext uri="{FF2B5EF4-FFF2-40B4-BE49-F238E27FC236}">
                <a16:creationId xmlns="" xmlns:a16="http://schemas.microsoft.com/office/drawing/2014/main" id="{D3321A02-6466-448D-B621-38ED502E2946}"/>
              </a:ext>
            </a:extLst>
          </p:cNvPr>
          <p:cNvSpPr txBox="1"/>
          <p:nvPr/>
        </p:nvSpPr>
        <p:spPr>
          <a:xfrm>
            <a:off x="1134208" y="1670541"/>
            <a:ext cx="9876213" cy="4832092"/>
          </a:xfrm>
          <a:prstGeom prst="rect">
            <a:avLst/>
          </a:prstGeom>
          <a:noFill/>
        </p:spPr>
        <p:txBody>
          <a:bodyPr wrap="square" rtlCol="0">
            <a:spAutoFit/>
          </a:bodyPr>
          <a:lstStyle/>
          <a:p>
            <a:r>
              <a:rPr lang="fr-FR" sz="1400" b="1" dirty="0">
                <a:solidFill>
                  <a:srgbClr val="EC8D1C"/>
                </a:solidFill>
                <a:latin typeface="Avenir Next LT Pro" pitchFamily="50" charset="0"/>
              </a:rPr>
              <a:t>DEONTOLOGIE ET ACCES A LA PROFESSION</a:t>
            </a:r>
            <a:br>
              <a:rPr lang="fr-FR" sz="1400" b="1" dirty="0">
                <a:solidFill>
                  <a:srgbClr val="EC8D1C"/>
                </a:solidFill>
                <a:latin typeface="Avenir Next LT Pro" pitchFamily="50" charset="0"/>
              </a:rPr>
            </a:br>
            <a:r>
              <a:rPr lang="fr-FR" sz="1400" b="1" dirty="0">
                <a:solidFill>
                  <a:srgbClr val="EC8D1C"/>
                </a:solidFill>
                <a:latin typeface="Avenir Next LT Pro" pitchFamily="50" charset="0"/>
              </a:rPr>
              <a:t/>
            </a:r>
            <a:br>
              <a:rPr lang="fr-FR" sz="1400" b="1" dirty="0">
                <a:solidFill>
                  <a:srgbClr val="EC8D1C"/>
                </a:solidFill>
                <a:latin typeface="Avenir Next LT Pro" pitchFamily="50" charset="0"/>
              </a:rPr>
            </a:br>
            <a:r>
              <a:rPr lang="fr-FR" sz="1400" b="1" dirty="0">
                <a:solidFill>
                  <a:srgbClr val="EC8D1C"/>
                </a:solidFill>
                <a:latin typeface="Avenir Next LT Pro" pitchFamily="50" charset="0"/>
              </a:rPr>
              <a:t>LES INSTRUMENTS DE LA DEONTOLOGIE</a:t>
            </a:r>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  </a:t>
            </a:r>
            <a:r>
              <a:rPr lang="fr-FR" sz="1400" b="1" dirty="0">
                <a:latin typeface="Avenir Next LT Pro" pitchFamily="50" charset="0"/>
              </a:rPr>
              <a:t>Le Code de déontologie de l'Institut professionnel des agents immobiliers</a:t>
            </a:r>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Le nouveau Code de déontologie (et deux directives) a été approuvé par l’arrêté </a:t>
            </a:r>
            <a:r>
              <a:rPr lang="fr-FR" sz="1400" dirty="0" smtClean="0">
                <a:latin typeface="Avenir Next LT Pro" pitchFamily="50" charset="0"/>
              </a:rPr>
              <a:t>royal </a:t>
            </a:r>
            <a:r>
              <a:rPr lang="fr-FR" sz="1400" dirty="0">
                <a:latin typeface="Avenir Next LT Pro" pitchFamily="50" charset="0"/>
              </a:rPr>
              <a:t>du 29 juin 2018 publié au Moniteur belge du 31 octobre 2018. Le code est entré en vigueur le 30 décembre 2018</a:t>
            </a:r>
          </a:p>
          <a:p>
            <a:r>
              <a:rPr lang="fr-FR" sz="1400" dirty="0">
                <a:latin typeface="Avenir Next LT Pro" pitchFamily="50" charset="0"/>
              </a:rPr>
              <a:t>	</a:t>
            </a:r>
            <a:r>
              <a:rPr lang="fr-FR" sz="1400" b="1" dirty="0">
                <a:latin typeface="Avenir Next LT Pro" pitchFamily="50" charset="0"/>
              </a:rPr>
              <a:t>Attention : </a:t>
            </a:r>
            <a:r>
              <a:rPr lang="fr-FR" sz="1400" b="1" dirty="0">
                <a:solidFill>
                  <a:srgbClr val="EC8D1C"/>
                </a:solidFill>
                <a:latin typeface="Avenir Next LT Pro" pitchFamily="50" charset="0"/>
              </a:rPr>
              <a:t>NOUVEAU CODE</a:t>
            </a:r>
          </a:p>
          <a:p>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  </a:t>
            </a:r>
            <a:r>
              <a:rPr lang="fr-FR" sz="1400" b="1" dirty="0">
                <a:latin typeface="Avenir Next LT Pro" pitchFamily="50" charset="0"/>
              </a:rPr>
              <a:t>Les Directives</a:t>
            </a:r>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Deux directives (assurance et compte de tiers).</a:t>
            </a:r>
            <a:br>
              <a:rPr lang="fr-FR" sz="1400" dirty="0">
                <a:latin typeface="Avenir Next LT Pro" pitchFamily="50" charset="0"/>
              </a:rPr>
            </a:br>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   </a:t>
            </a:r>
            <a:r>
              <a:rPr lang="fr-FR" sz="1400" b="1" dirty="0">
                <a:latin typeface="Avenir Next LT Pro" pitchFamily="50" charset="0"/>
              </a:rPr>
              <a:t>Les règles déontologiques non écrites </a:t>
            </a:r>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Ces règles recouvrent les principes de dignité, respect et de probité inhérents à la profession </a:t>
            </a:r>
            <a:br>
              <a:rPr lang="fr-FR" sz="1400" dirty="0">
                <a:latin typeface="Avenir Next LT Pro" pitchFamily="50" charset="0"/>
              </a:rPr>
            </a:br>
            <a:r>
              <a:rPr lang="fr-FR" sz="1400" i="1" dirty="0">
                <a:solidFill>
                  <a:srgbClr val="EC8D1C"/>
                </a:solidFill>
                <a:latin typeface="Avenir Next LT Pro" pitchFamily="50" charset="0"/>
              </a:rPr>
              <a:t>« des règles tendant à garantir un exercice digne et intègre de la profession d’agent immobilier ainsi que des fonctions exercées au sein de l’Institut. » </a:t>
            </a:r>
            <a:r>
              <a:rPr lang="fr-FR" sz="1400" dirty="0">
                <a:latin typeface="Avenir Next LT Pro" pitchFamily="50" charset="0"/>
              </a:rPr>
              <a:t/>
            </a:r>
            <a:br>
              <a:rPr lang="fr-FR" sz="1400" dirty="0">
                <a:latin typeface="Avenir Next LT Pro" pitchFamily="50" charset="0"/>
              </a:rPr>
            </a:br>
            <a:r>
              <a:rPr lang="fr-FR" sz="1400" dirty="0">
                <a:latin typeface="Avenir Next LT Pro" pitchFamily="50" charset="0"/>
              </a:rPr>
              <a:t>La Cour de cassation  a ainsi décidé que : “</a:t>
            </a:r>
            <a:r>
              <a:rPr lang="fr-FR" sz="1400" i="1" dirty="0">
                <a:latin typeface="Avenir Next LT Pro" pitchFamily="50" charset="0"/>
              </a:rPr>
              <a:t>Les règles de la déontologie de toute profession libérale existent indépendamment de leur énonciation dans un texte formel</a:t>
            </a:r>
            <a:r>
              <a:rPr lang="fr-FR" sz="1400" dirty="0">
                <a:latin typeface="Avenir Next LT Pro" pitchFamily="50" charset="0"/>
              </a:rPr>
              <a:t>” (Voir : Cass. 19 mai 1988).</a:t>
            </a:r>
            <a:br>
              <a:rPr lang="fr-FR" sz="1400" dirty="0">
                <a:latin typeface="Avenir Next LT Pro" pitchFamily="50" charset="0"/>
              </a:rPr>
            </a:br>
            <a:endParaRPr lang="fr-FR" sz="1400" dirty="0">
              <a:latin typeface="Avenir Next LT Pro" pitchFamily="50" charset="0"/>
            </a:endParaRPr>
          </a:p>
          <a:p>
            <a:r>
              <a:rPr lang="fr-FR" sz="1400" dirty="0">
                <a:latin typeface="Avenir Next LT Pro" pitchFamily="50" charset="0"/>
              </a:rPr>
              <a:t>De ce fait et toujours selon la jurisprudence de la Cour de cassation, les principes de la déontologie, même s’ils n’ont pas été codifiés ni ratifiés par le Roi, existent et doivent être </a:t>
            </a:r>
            <a:r>
              <a:rPr lang="fr-FR" sz="1400" dirty="0" smtClean="0">
                <a:latin typeface="Avenir Next LT Pro" pitchFamily="50" charset="0"/>
              </a:rPr>
              <a:t>respectés; les </a:t>
            </a:r>
            <a:r>
              <a:rPr lang="fr-FR" sz="1400" dirty="0">
                <a:latin typeface="Avenir Next LT Pro" pitchFamily="50" charset="0"/>
              </a:rPr>
              <a:t>Chambres sont ainsi compétentes à reconnaître leur existence et à veiller à leur respect dans un cas déterminé (Voir : Cass. 26 septembre 1986).</a:t>
            </a:r>
          </a:p>
        </p:txBody>
      </p:sp>
      <p:sp>
        <p:nvSpPr>
          <p:cNvPr id="9" name="Flèche vers la droite 5">
            <a:extLst>
              <a:ext uri="{FF2B5EF4-FFF2-40B4-BE49-F238E27FC236}">
                <a16:creationId xmlns="" xmlns:a16="http://schemas.microsoft.com/office/drawing/2014/main" id="{CFF362B8-AC74-414E-9411-818594C426EF}"/>
              </a:ext>
            </a:extLst>
          </p:cNvPr>
          <p:cNvSpPr/>
          <p:nvPr/>
        </p:nvSpPr>
        <p:spPr>
          <a:xfrm>
            <a:off x="1586416" y="3195392"/>
            <a:ext cx="360040" cy="216024"/>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2190403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8759057" y="5895531"/>
            <a:ext cx="627438" cy="641646"/>
          </a:xfrm>
          <a:prstGeom prst="rect">
            <a:avLst/>
          </a:prstGeom>
        </p:spPr>
      </p:pic>
      <p:pic>
        <p:nvPicPr>
          <p:cNvPr id="7" name="Image 6">
            <a:extLst>
              <a:ext uri="{FF2B5EF4-FFF2-40B4-BE49-F238E27FC236}">
                <a16:creationId xmlns="" xmlns:a16="http://schemas.microsoft.com/office/drawing/2014/main" id="{C0E8E286-5847-4CD3-B01F-058F17EDEA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10421" y="300661"/>
            <a:ext cx="844298" cy="864111"/>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9" name="Espace réservé du contenu 5">
            <a:extLst>
              <a:ext uri="{FF2B5EF4-FFF2-40B4-BE49-F238E27FC236}">
                <a16:creationId xmlns="" xmlns:a16="http://schemas.microsoft.com/office/drawing/2014/main" id="{F1BAD5D0-364A-4E0E-BCC0-76DC4A7BEEF5}"/>
              </a:ext>
            </a:extLst>
          </p:cNvPr>
          <p:cNvSpPr txBox="1">
            <a:spLocks/>
          </p:cNvSpPr>
          <p:nvPr/>
        </p:nvSpPr>
        <p:spPr>
          <a:xfrm>
            <a:off x="1017940" y="1825624"/>
            <a:ext cx="10104329" cy="46523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800" b="1" dirty="0">
                <a:solidFill>
                  <a:schemeClr val="bg1"/>
                </a:solidFill>
                <a:latin typeface="Avenir Next LT Pro" pitchFamily="50" charset="0"/>
              </a:rPr>
              <a:t>		</a:t>
            </a:r>
            <a:endParaRPr lang="fr-BE" sz="1600" b="1" dirty="0">
              <a:latin typeface="Avenir Next LT Pro" pitchFamily="50" charset="0"/>
            </a:endParaRPr>
          </a:p>
        </p:txBody>
      </p:sp>
      <p:sp>
        <p:nvSpPr>
          <p:cNvPr id="2" name="Titre 1"/>
          <p:cNvSpPr>
            <a:spLocks noGrp="1"/>
          </p:cNvSpPr>
          <p:nvPr>
            <p:ph type="title"/>
          </p:nvPr>
        </p:nvSpPr>
        <p:spPr>
          <a:xfrm>
            <a:off x="425885" y="365125"/>
            <a:ext cx="10927915" cy="1325563"/>
          </a:xfrm>
        </p:spPr>
        <p:txBody>
          <a:bodyPr>
            <a:normAutofit/>
          </a:bodyPr>
          <a:lstStyle/>
          <a:p>
            <a:r>
              <a:rPr lang="fr-BE" sz="3600" dirty="0" smtClean="0">
                <a:latin typeface="Avenir Next LT Pro" panose="020B0504020202020204"/>
              </a:rPr>
              <a:t>8.LE PERFECTIONNEMENT PROFESSIONNEL</a:t>
            </a:r>
            <a:endParaRPr lang="en-GB" sz="2800" dirty="0">
              <a:latin typeface="Avenir Next LT Pro" panose="020B0504020202020204"/>
            </a:endParaRPr>
          </a:p>
        </p:txBody>
      </p:sp>
      <p:sp>
        <p:nvSpPr>
          <p:cNvPr id="5" name="Rectangle 4"/>
          <p:cNvSpPr/>
          <p:nvPr/>
        </p:nvSpPr>
        <p:spPr>
          <a:xfrm>
            <a:off x="-300625" y="1766409"/>
            <a:ext cx="12313085" cy="3693319"/>
          </a:xfrm>
          <a:prstGeom prst="rect">
            <a:avLst/>
          </a:prstGeom>
        </p:spPr>
        <p:txBody>
          <a:bodyPr wrap="square">
            <a:spAutoFit/>
          </a:bodyPr>
          <a:lstStyle/>
          <a:p>
            <a:pPr marL="685800"/>
            <a:r>
              <a:rPr lang="fr-BE" dirty="0">
                <a:latin typeface="Arial" panose="020B0604020202020204" pitchFamily="34" charset="0"/>
                <a:cs typeface="Arial" panose="020B0604020202020204" pitchFamily="34" charset="0"/>
              </a:rPr>
              <a:t>  </a:t>
            </a:r>
          </a:p>
          <a:p>
            <a:pPr marL="685800"/>
            <a:r>
              <a:rPr lang="fr-BE" dirty="0">
                <a:latin typeface="Arial" panose="020B0604020202020204" pitchFamily="34" charset="0"/>
                <a:cs typeface="Arial" panose="020B0604020202020204" pitchFamily="34" charset="0"/>
              </a:rPr>
              <a:t>L’agent immobilier consacre l’attention nécessaire à </a:t>
            </a:r>
            <a:r>
              <a:rPr lang="fr-BE" u="sng" dirty="0">
                <a:latin typeface="Arial" panose="020B0604020202020204" pitchFamily="34" charset="0"/>
                <a:cs typeface="Arial" panose="020B0604020202020204" pitchFamily="34" charset="0"/>
              </a:rPr>
              <a:t>son perfectionnement professionnel.</a:t>
            </a:r>
          </a:p>
          <a:p>
            <a:pPr marL="685800"/>
            <a:r>
              <a:rPr lang="fr-BE" dirty="0">
                <a:latin typeface="Arial" panose="020B0604020202020204" pitchFamily="34" charset="0"/>
                <a:cs typeface="Arial" panose="020B0604020202020204" pitchFamily="34" charset="0"/>
              </a:rPr>
              <a:t>L’agent immobilier inscrit dans la colonne “</a:t>
            </a:r>
            <a:r>
              <a:rPr lang="fr-BE" b="1" dirty="0">
                <a:latin typeface="Arial" panose="020B0604020202020204" pitchFamily="34" charset="0"/>
                <a:cs typeface="Arial" panose="020B0604020202020204" pitchFamily="34" charset="0"/>
              </a:rPr>
              <a:t>agent immobilier-intermédiaire</a:t>
            </a:r>
            <a:r>
              <a:rPr lang="fr-BE" dirty="0">
                <a:latin typeface="Arial" panose="020B0604020202020204" pitchFamily="34" charset="0"/>
                <a:cs typeface="Arial" panose="020B0604020202020204" pitchFamily="34" charset="0"/>
              </a:rPr>
              <a:t>” doit suivre au moins </a:t>
            </a:r>
            <a:r>
              <a:rPr lang="fr-BE" u="sng" dirty="0">
                <a:latin typeface="Arial" panose="020B0604020202020204" pitchFamily="34" charset="0"/>
                <a:cs typeface="Arial" panose="020B0604020202020204" pitchFamily="34" charset="0"/>
              </a:rPr>
              <a:t>dix heures de formation permanente par année </a:t>
            </a:r>
            <a:r>
              <a:rPr lang="fr-BE" dirty="0">
                <a:latin typeface="Arial" panose="020B0604020202020204" pitchFamily="34" charset="0"/>
                <a:cs typeface="Arial" panose="020B0604020202020204" pitchFamily="34" charset="0"/>
              </a:rPr>
              <a:t>calendrier. L’agent immobilier inscrit dans la colonne “</a:t>
            </a:r>
            <a:r>
              <a:rPr lang="fr-BE" b="1" dirty="0">
                <a:latin typeface="Arial" panose="020B0604020202020204" pitchFamily="34" charset="0"/>
                <a:cs typeface="Arial" panose="020B0604020202020204" pitchFamily="34" charset="0"/>
              </a:rPr>
              <a:t>agent immobilier-syndic</a:t>
            </a:r>
            <a:r>
              <a:rPr lang="fr-BE" dirty="0">
                <a:latin typeface="Arial" panose="020B0604020202020204" pitchFamily="34" charset="0"/>
                <a:cs typeface="Arial" panose="020B0604020202020204" pitchFamily="34" charset="0"/>
              </a:rPr>
              <a:t>” doit suivre au moins dix </a:t>
            </a:r>
            <a:r>
              <a:rPr lang="fr-BE" u="sng" dirty="0">
                <a:latin typeface="Arial" panose="020B0604020202020204" pitchFamily="34" charset="0"/>
                <a:cs typeface="Arial" panose="020B0604020202020204" pitchFamily="34" charset="0"/>
              </a:rPr>
              <a:t>heures de formation permanente par année </a:t>
            </a:r>
            <a:r>
              <a:rPr lang="fr-BE" dirty="0">
                <a:latin typeface="Arial" panose="020B0604020202020204" pitchFamily="34" charset="0"/>
                <a:cs typeface="Arial" panose="020B0604020202020204" pitchFamily="34" charset="0"/>
              </a:rPr>
              <a:t>calendrier. Ainsi, l’agent immobilier inscrit dans le deux colonnes devra suivre vingt heures de formation permanente par année calendrier, soit dix heures pour chaque colonne.  </a:t>
            </a:r>
          </a:p>
          <a:p>
            <a:pPr marL="685800"/>
            <a:r>
              <a:rPr lang="fr-BE" dirty="0">
                <a:latin typeface="Arial" panose="020B0604020202020204" pitchFamily="34" charset="0"/>
                <a:cs typeface="Arial" panose="020B0604020202020204" pitchFamily="34" charset="0"/>
              </a:rPr>
              <a:t>L’agent immobilier </a:t>
            </a:r>
            <a:r>
              <a:rPr lang="fr-BE" u="sng" dirty="0">
                <a:latin typeface="Arial" panose="020B0604020202020204" pitchFamily="34" charset="0"/>
                <a:cs typeface="Arial" panose="020B0604020202020204" pitchFamily="34" charset="0"/>
              </a:rPr>
              <a:t>choisira librement son programme de formation </a:t>
            </a:r>
            <a:r>
              <a:rPr lang="fr-BE" dirty="0">
                <a:latin typeface="Arial" panose="020B0604020202020204" pitchFamily="34" charset="0"/>
                <a:cs typeface="Arial" panose="020B0604020202020204" pitchFamily="34" charset="0"/>
              </a:rPr>
              <a:t>pour autant que cette dernière </a:t>
            </a:r>
            <a:r>
              <a:rPr lang="fr-BE" u="sng" dirty="0">
                <a:latin typeface="Arial" panose="020B0604020202020204" pitchFamily="34" charset="0"/>
                <a:cs typeface="Arial" panose="020B0604020202020204" pitchFamily="34" charset="0"/>
              </a:rPr>
              <a:t>ait un lien avec les activités professionnelles d’un agent immobilier</a:t>
            </a:r>
            <a:r>
              <a:rPr lang="fr-BE" dirty="0">
                <a:latin typeface="Arial" panose="020B0604020202020204" pitchFamily="34" charset="0"/>
                <a:cs typeface="Arial" panose="020B0604020202020204" pitchFamily="34" charset="0"/>
              </a:rPr>
              <a:t>. Le perfectionnement doit également tenir compte, notamment, de </a:t>
            </a:r>
            <a:r>
              <a:rPr lang="fr-BE" u="sng" dirty="0">
                <a:latin typeface="Arial" panose="020B0604020202020204" pitchFamily="34" charset="0"/>
                <a:cs typeface="Arial" panose="020B0604020202020204" pitchFamily="34" charset="0"/>
              </a:rPr>
              <a:t>l’actualité juridique ou technique</a:t>
            </a:r>
            <a:r>
              <a:rPr lang="fr-BE" u="sng" dirty="0" smtClean="0">
                <a:latin typeface="Arial" panose="020B0604020202020204" pitchFamily="34" charset="0"/>
                <a:cs typeface="Arial" panose="020B0604020202020204" pitchFamily="34" charset="0"/>
              </a:rPr>
              <a:t>. </a:t>
            </a:r>
            <a:r>
              <a:rPr lang="fr-BE" dirty="0" smtClean="0">
                <a:latin typeface="Arial" panose="020B0604020202020204" pitchFamily="34" charset="0"/>
                <a:cs typeface="Arial" panose="020B0604020202020204" pitchFamily="34" charset="0"/>
              </a:rPr>
              <a:t>(Art.37)</a:t>
            </a:r>
            <a:endParaRPr lang="fr-BE" u="sng" dirty="0">
              <a:latin typeface="Arial" panose="020B0604020202020204" pitchFamily="34" charset="0"/>
              <a:cs typeface="Arial" panose="020B0604020202020204" pitchFamily="34" charset="0"/>
            </a:endParaRPr>
          </a:p>
          <a:p>
            <a:pPr marL="685800"/>
            <a:endParaRPr lang="fr-BE" dirty="0" smtClean="0">
              <a:latin typeface="Arial" panose="020B0604020202020204" pitchFamily="34" charset="0"/>
              <a:cs typeface="Arial" panose="020B0604020202020204" pitchFamily="34" charset="0"/>
            </a:endParaRPr>
          </a:p>
          <a:p>
            <a:pPr marL="685800"/>
            <a:r>
              <a:rPr lang="fr-BE" dirty="0" smtClean="0">
                <a:latin typeface="Arial" panose="020B0604020202020204" pitchFamily="34" charset="0"/>
                <a:cs typeface="Arial" panose="020B0604020202020204" pitchFamily="34" charset="0"/>
              </a:rPr>
              <a:t>L’agent </a:t>
            </a:r>
            <a:r>
              <a:rPr lang="fr-BE" dirty="0">
                <a:latin typeface="Arial" panose="020B0604020202020204" pitchFamily="34" charset="0"/>
                <a:cs typeface="Arial" panose="020B0604020202020204" pitchFamily="34" charset="0"/>
              </a:rPr>
              <a:t>immobilier stagiaire suivra les formations que l’institut organise ou lui </a:t>
            </a:r>
            <a:r>
              <a:rPr lang="fr-BE" dirty="0" smtClean="0">
                <a:latin typeface="Arial" panose="020B0604020202020204" pitchFamily="34" charset="0"/>
                <a:cs typeface="Arial" panose="020B0604020202020204" pitchFamily="34" charset="0"/>
              </a:rPr>
              <a:t>impose (Art.38)</a:t>
            </a:r>
            <a:endParaRPr lang="fr-BE" dirty="0">
              <a:latin typeface="Arial" panose="020B0604020202020204" pitchFamily="34" charset="0"/>
              <a:cs typeface="Arial" panose="020B0604020202020204" pitchFamily="34" charset="0"/>
            </a:endParaRPr>
          </a:p>
          <a:p>
            <a:pPr marL="685800"/>
            <a:endParaRPr lang="fr-B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4507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0A9ACCFD-C616-4223-B388-C62BBDE6B678}"/>
              </a:ext>
            </a:extLst>
          </p:cNvPr>
          <p:cNvSpPr txBox="1">
            <a:spLocks/>
          </p:cNvSpPr>
          <p:nvPr/>
        </p:nvSpPr>
        <p:spPr>
          <a:xfrm>
            <a:off x="1017940" y="1825624"/>
            <a:ext cx="9992481" cy="476132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FR" sz="1500" b="1" dirty="0">
              <a:latin typeface="Avenir Next LT Pro" pitchFamily="50" charset="0"/>
            </a:endParaRPr>
          </a:p>
        </p:txBody>
      </p:sp>
      <p:sp>
        <p:nvSpPr>
          <p:cNvPr id="4" name="Titre 3"/>
          <p:cNvSpPr>
            <a:spLocks noGrp="1"/>
          </p:cNvSpPr>
          <p:nvPr>
            <p:ph type="title"/>
          </p:nvPr>
        </p:nvSpPr>
        <p:spPr>
          <a:xfrm>
            <a:off x="576197" y="365124"/>
            <a:ext cx="10777603" cy="1460499"/>
          </a:xfrm>
        </p:spPr>
        <p:txBody>
          <a:bodyPr>
            <a:normAutofit/>
          </a:bodyPr>
          <a:lstStyle/>
          <a:p>
            <a:r>
              <a:rPr lang="fr-BE" sz="3600" dirty="0" smtClean="0">
                <a:latin typeface="Avenir Next LT Pro" panose="020B0504020202020204"/>
              </a:rPr>
              <a:t>9.INCOMPATIBILITÉS ET BIENSÉANCE</a:t>
            </a:r>
            <a:endParaRPr lang="fr-BE" sz="2800" dirty="0">
              <a:latin typeface="Avenir Next LT Pro" panose="020B0504020202020204"/>
            </a:endParaRPr>
          </a:p>
        </p:txBody>
      </p:sp>
      <p:sp>
        <p:nvSpPr>
          <p:cNvPr id="12" name="Espace réservé du contenu 11"/>
          <p:cNvSpPr>
            <a:spLocks noGrp="1"/>
          </p:cNvSpPr>
          <p:nvPr>
            <p:ph idx="1"/>
          </p:nvPr>
        </p:nvSpPr>
        <p:spPr>
          <a:xfrm>
            <a:off x="576197" y="1427966"/>
            <a:ext cx="10777603" cy="5109211"/>
          </a:xfrm>
        </p:spPr>
        <p:txBody>
          <a:bodyPr>
            <a:normAutofit fontScale="62500" lnSpcReduction="20000"/>
          </a:bodyPr>
          <a:lstStyle/>
          <a:p>
            <a:pPr marL="0" indent="0">
              <a:buNone/>
            </a:pPr>
            <a:endParaRPr lang="fr-BE" b="1" dirty="0" smtClean="0">
              <a:latin typeface="Arial" panose="020B0604020202020204" pitchFamily="34" charset="0"/>
              <a:cs typeface="Arial" panose="020B0604020202020204" pitchFamily="34" charset="0"/>
            </a:endParaRPr>
          </a:p>
          <a:p>
            <a:pPr marL="0" indent="0">
              <a:buNone/>
            </a:pPr>
            <a:endParaRPr lang="fr-BE" dirty="0" smtClean="0">
              <a:latin typeface="Arial" panose="020B0604020202020204" pitchFamily="34" charset="0"/>
              <a:cs typeface="Arial" panose="020B0604020202020204" pitchFamily="34" charset="0"/>
            </a:endParaRPr>
          </a:p>
          <a:p>
            <a:pPr marL="0" indent="0">
              <a:buNone/>
            </a:pPr>
            <a:r>
              <a:rPr lang="fr-BE" dirty="0" smtClean="0">
                <a:solidFill>
                  <a:schemeClr val="accent5">
                    <a:lumMod val="75000"/>
                  </a:schemeClr>
                </a:solidFill>
                <a:latin typeface="Arial" panose="020B0604020202020204" pitchFamily="34" charset="0"/>
                <a:cs typeface="Arial" panose="020B0604020202020204" pitchFamily="34" charset="0"/>
              </a:rPr>
              <a:t>L’interdiction absolue du conflit d’intérêts</a:t>
            </a:r>
            <a:endParaRPr lang="fr-BE" dirty="0">
              <a:solidFill>
                <a:schemeClr val="accent5">
                  <a:lumMod val="75000"/>
                </a:schemeClr>
              </a:solidFill>
              <a:latin typeface="Arial" panose="020B0604020202020204" pitchFamily="34" charset="0"/>
              <a:cs typeface="Arial" panose="020B0604020202020204" pitchFamily="34" charset="0"/>
            </a:endParaRPr>
          </a:p>
          <a:p>
            <a:pPr marL="0" indent="0">
              <a:buNone/>
            </a:pPr>
            <a:r>
              <a:rPr lang="fr-BE" dirty="0">
                <a:latin typeface="Arial" panose="020B0604020202020204" pitchFamily="34" charset="0"/>
                <a:cs typeface="Arial" panose="020B0604020202020204" pitchFamily="34" charset="0"/>
              </a:rPr>
              <a:t>L’agent immobilier doit éviter tout conflit d’intérêts.</a:t>
            </a:r>
          </a:p>
          <a:p>
            <a:pPr marL="0" indent="0">
              <a:buNone/>
            </a:pPr>
            <a:r>
              <a:rPr lang="fr-BE" dirty="0">
                <a:latin typeface="Arial" panose="020B0604020202020204" pitchFamily="34" charset="0"/>
                <a:cs typeface="Arial" panose="020B0604020202020204" pitchFamily="34" charset="0"/>
              </a:rPr>
              <a:t>A cet effet, il indiquera sans équivoque à un commettant potentiel s’il intervient comme agent immobilier ou en une autre qualité et est tenu d’informer le commettant de toute situation où l’éventuel cocontractant de ce dernier est une personne avec laquelle il a un lien moral, familial ou juridique</a:t>
            </a:r>
            <a:r>
              <a:rPr lang="fr-BE" dirty="0" smtClean="0">
                <a:latin typeface="Arial" panose="020B0604020202020204" pitchFamily="34" charset="0"/>
                <a:cs typeface="Arial" panose="020B0604020202020204" pitchFamily="34" charset="0"/>
              </a:rPr>
              <a:t>.</a:t>
            </a:r>
            <a:r>
              <a:rPr lang="fr-BE" b="1" dirty="0">
                <a:latin typeface="Arial" panose="020B0604020202020204" pitchFamily="34" charset="0"/>
                <a:cs typeface="Arial" panose="020B0604020202020204" pitchFamily="34" charset="0"/>
              </a:rPr>
              <a:t> </a:t>
            </a:r>
            <a:r>
              <a:rPr lang="fr-BE" sz="2200" dirty="0" smtClean="0">
                <a:latin typeface="Arial" panose="020B0604020202020204" pitchFamily="34" charset="0"/>
                <a:cs typeface="Arial" panose="020B0604020202020204" pitchFamily="34" charset="0"/>
              </a:rPr>
              <a:t>(Art</a:t>
            </a:r>
            <a:r>
              <a:rPr lang="fr-BE" sz="2200" dirty="0">
                <a:latin typeface="Arial" panose="020B0604020202020204" pitchFamily="34" charset="0"/>
                <a:cs typeface="Arial" panose="020B0604020202020204" pitchFamily="34" charset="0"/>
              </a:rPr>
              <a:t>. </a:t>
            </a:r>
            <a:r>
              <a:rPr lang="fr-BE" sz="2200" dirty="0" smtClean="0">
                <a:latin typeface="Arial" panose="020B0604020202020204" pitchFamily="34" charset="0"/>
                <a:cs typeface="Arial" panose="020B0604020202020204" pitchFamily="34" charset="0"/>
              </a:rPr>
              <a:t>39)</a:t>
            </a:r>
          </a:p>
          <a:p>
            <a:pPr marL="0" indent="0">
              <a:buNone/>
            </a:pPr>
            <a:endParaRPr lang="fr-BE" dirty="0" smtClean="0">
              <a:solidFill>
                <a:schemeClr val="accent5">
                  <a:lumMod val="75000"/>
                </a:schemeClr>
              </a:solidFill>
              <a:latin typeface="Arial" panose="020B0604020202020204" pitchFamily="34" charset="0"/>
              <a:cs typeface="Arial" panose="020B0604020202020204" pitchFamily="34" charset="0"/>
            </a:endParaRPr>
          </a:p>
          <a:p>
            <a:pPr marL="0" indent="0">
              <a:buNone/>
            </a:pPr>
            <a:r>
              <a:rPr lang="fr-BE" dirty="0" smtClean="0">
                <a:solidFill>
                  <a:schemeClr val="accent5">
                    <a:lumMod val="75000"/>
                  </a:schemeClr>
                </a:solidFill>
                <a:latin typeface="Arial" panose="020B0604020202020204" pitchFamily="34" charset="0"/>
                <a:cs typeface="Arial" panose="020B0604020202020204" pitchFamily="34" charset="0"/>
              </a:rPr>
              <a:t>L’interdiction </a:t>
            </a:r>
            <a:r>
              <a:rPr lang="fr-BE" dirty="0">
                <a:solidFill>
                  <a:schemeClr val="accent5">
                    <a:lumMod val="75000"/>
                  </a:schemeClr>
                </a:solidFill>
                <a:latin typeface="Arial" panose="020B0604020202020204" pitchFamily="34" charset="0"/>
                <a:cs typeface="Arial" panose="020B0604020202020204" pitchFamily="34" charset="0"/>
              </a:rPr>
              <a:t>absolue du </a:t>
            </a:r>
            <a:r>
              <a:rPr lang="fr-BE" dirty="0" smtClean="0">
                <a:solidFill>
                  <a:schemeClr val="accent5">
                    <a:lumMod val="75000"/>
                  </a:schemeClr>
                </a:solidFill>
                <a:latin typeface="Arial" panose="020B0604020202020204" pitchFamily="34" charset="0"/>
                <a:cs typeface="Arial" panose="020B0604020202020204" pitchFamily="34" charset="0"/>
              </a:rPr>
              <a:t>« délit d’initié »</a:t>
            </a:r>
          </a:p>
          <a:p>
            <a:pPr marL="0" indent="0">
              <a:buNone/>
            </a:pPr>
            <a:r>
              <a:rPr lang="fr-BE" dirty="0" smtClean="0">
                <a:latin typeface="Arial" panose="020B0604020202020204" pitchFamily="34" charset="0"/>
                <a:cs typeface="Arial" panose="020B0604020202020204" pitchFamily="34" charset="0"/>
              </a:rPr>
              <a:t>Sans </a:t>
            </a:r>
            <a:r>
              <a:rPr lang="fr-BE" dirty="0">
                <a:latin typeface="Arial" panose="020B0604020202020204" pitchFamily="34" charset="0"/>
                <a:cs typeface="Arial" panose="020B0604020202020204" pitchFamily="34" charset="0"/>
              </a:rPr>
              <a:t>préjudice des cas prévus par la loi, il est interdit à un agent immobilier exerçant, </a:t>
            </a:r>
            <a:r>
              <a:rPr lang="fr-BE" dirty="0">
                <a:solidFill>
                  <a:srgbClr val="FF0000"/>
                </a:solidFill>
                <a:latin typeface="Arial" panose="020B0604020202020204" pitchFamily="34" charset="0"/>
                <a:cs typeface="Arial" panose="020B0604020202020204" pitchFamily="34" charset="0"/>
              </a:rPr>
              <a:t>au sein de l’Institut</a:t>
            </a:r>
            <a:r>
              <a:rPr lang="fr-BE" dirty="0">
                <a:latin typeface="Arial" panose="020B0604020202020204" pitchFamily="34" charset="0"/>
                <a:cs typeface="Arial" panose="020B0604020202020204" pitchFamily="34" charset="0"/>
              </a:rPr>
              <a:t>, une fonction juridictionnelle, d’enquête ou d’avis, de divulguer de quelque manière que ce soit à des tiers toute information permettant d’identifier les personnes concernées par les dossiers dont il est chargé.</a:t>
            </a:r>
          </a:p>
          <a:p>
            <a:pPr marL="0" indent="0">
              <a:buNone/>
            </a:pPr>
            <a:r>
              <a:rPr lang="fr-BE" dirty="0">
                <a:latin typeface="Arial" panose="020B0604020202020204" pitchFamily="34" charset="0"/>
                <a:cs typeface="Arial" panose="020B0604020202020204" pitchFamily="34" charset="0"/>
              </a:rPr>
              <a:t>Il ne peut davantage faire usage, à des fins personnelles ou professionnelles, d’informations privilégiées recueillies à l’occasion de l’exercice de cette fonction. Cette interdiction vaut jusqu’à l’expiration d’un délai de deux années après la clôture définitive de l’exercice de cette fonction.</a:t>
            </a:r>
          </a:p>
          <a:p>
            <a:pPr marL="0" indent="0">
              <a:buNone/>
            </a:pPr>
            <a:r>
              <a:rPr lang="fr-BE" dirty="0">
                <a:latin typeface="Arial" panose="020B0604020202020204" pitchFamily="34" charset="0"/>
                <a:cs typeface="Arial" panose="020B0604020202020204" pitchFamily="34" charset="0"/>
              </a:rPr>
              <a:t>On entend par informations privilégiées, toutes informations directement tirées des dossiers concernés par l’exercice de cette fonction et qui n’auraient pu être recueillies autrement</a:t>
            </a:r>
            <a:r>
              <a:rPr lang="fr-BE" dirty="0" smtClean="0">
                <a:latin typeface="Arial" panose="020B0604020202020204" pitchFamily="34" charset="0"/>
                <a:cs typeface="Arial" panose="020B0604020202020204" pitchFamily="34" charset="0"/>
              </a:rPr>
              <a:t>.</a:t>
            </a:r>
            <a:r>
              <a:rPr lang="fr-BE" b="1" dirty="0">
                <a:latin typeface="Arial" panose="020B0604020202020204" pitchFamily="34" charset="0"/>
                <a:cs typeface="Arial" panose="020B0604020202020204" pitchFamily="34" charset="0"/>
              </a:rPr>
              <a:t> </a:t>
            </a:r>
            <a:r>
              <a:rPr lang="fr-BE" sz="2200" dirty="0" smtClean="0">
                <a:latin typeface="Arial" panose="020B0604020202020204" pitchFamily="34" charset="0"/>
                <a:cs typeface="Arial" panose="020B0604020202020204" pitchFamily="34" charset="0"/>
              </a:rPr>
              <a:t>(Art</a:t>
            </a:r>
            <a:r>
              <a:rPr lang="fr-BE" sz="2200" dirty="0">
                <a:latin typeface="Arial" panose="020B0604020202020204" pitchFamily="34" charset="0"/>
                <a:cs typeface="Arial" panose="020B0604020202020204" pitchFamily="34" charset="0"/>
              </a:rPr>
              <a:t>. </a:t>
            </a:r>
            <a:r>
              <a:rPr lang="fr-BE" sz="2200" dirty="0" smtClean="0">
                <a:latin typeface="Arial" panose="020B0604020202020204" pitchFamily="34" charset="0"/>
                <a:cs typeface="Arial" panose="020B0604020202020204" pitchFamily="34" charset="0"/>
              </a:rPr>
              <a:t>40)</a:t>
            </a:r>
            <a:r>
              <a:rPr lang="fr-BE" sz="2200" dirty="0">
                <a:latin typeface="Arial" panose="020B0604020202020204" pitchFamily="34" charset="0"/>
                <a:cs typeface="Arial" panose="020B0604020202020204" pitchFamily="34" charset="0"/>
              </a:rPr>
              <a:t> </a:t>
            </a:r>
            <a:r>
              <a:rPr lang="fr-BE" dirty="0">
                <a:latin typeface="Arial" panose="020B0604020202020204" pitchFamily="34" charset="0"/>
                <a:cs typeface="Arial" panose="020B0604020202020204" pitchFamily="34" charset="0"/>
              </a:rPr>
              <a:t>  </a:t>
            </a:r>
          </a:p>
          <a:p>
            <a:pPr marL="0" indent="0">
              <a:buNone/>
            </a:pPr>
            <a:endParaRPr lang="fr-BE"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62136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337281" y="137787"/>
            <a:ext cx="12192000" cy="6661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b="1" dirty="0" smtClean="0">
                <a:solidFill>
                  <a:srgbClr val="FFFF00"/>
                </a:solidFill>
                <a:latin typeface="Arial" panose="020B0604020202020204" pitchFamily="34" charset="0"/>
                <a:cs typeface="Arial" panose="020B0604020202020204" pitchFamily="34" charset="0"/>
              </a:rPr>
              <a:t>En outre : les contraintes liées à l’exercice d’une fonction au sein de l’IPI</a:t>
            </a:r>
          </a:p>
          <a:p>
            <a:endParaRPr lang="fr-BE" b="1" dirty="0">
              <a:latin typeface="Arial" panose="020B0604020202020204" pitchFamily="34" charset="0"/>
              <a:cs typeface="Arial" panose="020B0604020202020204" pitchFamily="34" charset="0"/>
            </a:endParaRPr>
          </a:p>
          <a:p>
            <a:r>
              <a:rPr lang="fr-BE" b="1" dirty="0" smtClean="0">
                <a:latin typeface="Arial" panose="020B0604020202020204" pitchFamily="34" charset="0"/>
                <a:cs typeface="Arial" panose="020B0604020202020204" pitchFamily="34" charset="0"/>
              </a:rPr>
              <a:t>Art</a:t>
            </a:r>
            <a:r>
              <a:rPr lang="fr-BE" b="1" dirty="0">
                <a:latin typeface="Arial" panose="020B0604020202020204" pitchFamily="34" charset="0"/>
                <a:cs typeface="Arial" panose="020B0604020202020204" pitchFamily="34" charset="0"/>
              </a:rPr>
              <a:t>. 41      </a:t>
            </a:r>
            <a:endParaRPr lang="fr-BE" dirty="0">
              <a:latin typeface="Arial" panose="020B0604020202020204" pitchFamily="34" charset="0"/>
              <a:cs typeface="Arial" panose="020B0604020202020204" pitchFamily="34" charset="0"/>
            </a:endParaRPr>
          </a:p>
          <a:p>
            <a:r>
              <a:rPr lang="fr-BE" u="sng" dirty="0">
                <a:latin typeface="Arial" panose="020B0604020202020204" pitchFamily="34" charset="0"/>
                <a:cs typeface="Arial" panose="020B0604020202020204" pitchFamily="34" charset="0"/>
              </a:rPr>
              <a:t>L’agent immobilier exerçant au sein de l’Institut </a:t>
            </a:r>
            <a:r>
              <a:rPr lang="fr-BE" dirty="0">
                <a:latin typeface="Arial" panose="020B0604020202020204" pitchFamily="34" charset="0"/>
                <a:cs typeface="Arial" panose="020B0604020202020204" pitchFamily="34" charset="0"/>
              </a:rPr>
              <a:t>une fonction juridictionnelle ou d’avis est </a:t>
            </a:r>
            <a:r>
              <a:rPr lang="fr-BE" u="sng" dirty="0">
                <a:latin typeface="Arial" panose="020B0604020202020204" pitchFamily="34" charset="0"/>
                <a:cs typeface="Arial" panose="020B0604020202020204" pitchFamily="34" charset="0"/>
              </a:rPr>
              <a:t>tenu de s’abstenir</a:t>
            </a:r>
            <a:r>
              <a:rPr lang="fr-BE" dirty="0">
                <a:latin typeface="Arial" panose="020B0604020202020204" pitchFamily="34" charset="0"/>
                <a:cs typeface="Arial" panose="020B0604020202020204" pitchFamily="34" charset="0"/>
              </a:rPr>
              <a:t> dans les cas visés à l’article 828 du Code judiciaire, lorsqu’il a </a:t>
            </a:r>
            <a:r>
              <a:rPr lang="fr-BE" u="sng" dirty="0">
                <a:latin typeface="Arial" panose="020B0604020202020204" pitchFamily="34" charset="0"/>
                <a:cs typeface="Arial" panose="020B0604020202020204" pitchFamily="34" charset="0"/>
              </a:rPr>
              <a:t>connaissance d’une </a:t>
            </a:r>
            <a:r>
              <a:rPr lang="fr-BE" u="sng" dirty="0">
                <a:solidFill>
                  <a:srgbClr val="FFFF00"/>
                </a:solidFill>
                <a:latin typeface="Arial" panose="020B0604020202020204" pitchFamily="34" charset="0"/>
                <a:cs typeface="Arial" panose="020B0604020202020204" pitchFamily="34" charset="0"/>
              </a:rPr>
              <a:t>cause de récusation </a:t>
            </a:r>
            <a:r>
              <a:rPr lang="fr-BE" u="sng" dirty="0">
                <a:latin typeface="Arial" panose="020B0604020202020204" pitchFamily="34" charset="0"/>
                <a:cs typeface="Arial" panose="020B0604020202020204" pitchFamily="34" charset="0"/>
              </a:rPr>
              <a:t>de sa personne</a:t>
            </a:r>
            <a:r>
              <a:rPr lang="fr-BE" u="sng" dirty="0" smtClean="0">
                <a:latin typeface="Arial" panose="020B0604020202020204" pitchFamily="34" charset="0"/>
                <a:cs typeface="Arial" panose="020B0604020202020204" pitchFamily="34" charset="0"/>
              </a:rPr>
              <a:t>.</a:t>
            </a:r>
            <a:endParaRPr lang="fr-BE" u="sng" dirty="0">
              <a:latin typeface="Arial" panose="020B0604020202020204" pitchFamily="34" charset="0"/>
              <a:cs typeface="Arial" panose="020B0604020202020204" pitchFamily="34" charset="0"/>
            </a:endParaRPr>
          </a:p>
          <a:p>
            <a:endParaRPr lang="fr-BE" b="1" dirty="0" smtClean="0">
              <a:latin typeface="Arial" panose="020B0604020202020204" pitchFamily="34" charset="0"/>
              <a:cs typeface="Arial" panose="020B0604020202020204" pitchFamily="34" charset="0"/>
            </a:endParaRPr>
          </a:p>
          <a:p>
            <a:r>
              <a:rPr lang="fr-BE" b="1" dirty="0" smtClean="0">
                <a:latin typeface="Arial" panose="020B0604020202020204" pitchFamily="34" charset="0"/>
                <a:cs typeface="Arial" panose="020B0604020202020204" pitchFamily="34" charset="0"/>
              </a:rPr>
              <a:t>Art</a:t>
            </a:r>
            <a:r>
              <a:rPr lang="fr-BE" b="1" dirty="0">
                <a:latin typeface="Arial" panose="020B0604020202020204" pitchFamily="34" charset="0"/>
                <a:cs typeface="Arial" panose="020B0604020202020204" pitchFamily="34" charset="0"/>
              </a:rPr>
              <a:t>. 42</a:t>
            </a:r>
            <a:r>
              <a:rPr lang="fr-BE" dirty="0">
                <a:latin typeface="Arial" panose="020B0604020202020204" pitchFamily="34" charset="0"/>
                <a:cs typeface="Arial" panose="020B0604020202020204" pitchFamily="34" charset="0"/>
              </a:rPr>
              <a:t>   </a:t>
            </a:r>
          </a:p>
          <a:p>
            <a:r>
              <a:rPr lang="fr-BE" u="sng" dirty="0">
                <a:latin typeface="Arial" panose="020B0604020202020204" pitchFamily="34" charset="0"/>
                <a:cs typeface="Arial" panose="020B0604020202020204" pitchFamily="34" charset="0"/>
              </a:rPr>
              <a:t>L’agent immobilier exerçant une fonction au sein de l’Institut</a:t>
            </a:r>
            <a:r>
              <a:rPr lang="fr-BE" dirty="0">
                <a:latin typeface="Arial" panose="020B0604020202020204" pitchFamily="34" charset="0"/>
                <a:cs typeface="Arial" panose="020B0604020202020204" pitchFamily="34" charset="0"/>
              </a:rPr>
              <a:t> </a:t>
            </a:r>
            <a:r>
              <a:rPr lang="fr-BE" u="sng" dirty="0">
                <a:latin typeface="Arial" panose="020B0604020202020204" pitchFamily="34" charset="0"/>
                <a:cs typeface="Arial" panose="020B0604020202020204" pitchFamily="34" charset="0"/>
              </a:rPr>
              <a:t>ne peut </a:t>
            </a:r>
            <a:r>
              <a:rPr lang="fr-BE" dirty="0">
                <a:latin typeface="Arial" panose="020B0604020202020204" pitchFamily="34" charset="0"/>
                <a:cs typeface="Arial" panose="020B0604020202020204" pitchFamily="34" charset="0"/>
              </a:rPr>
              <a:t>en aucune manière </a:t>
            </a:r>
            <a:r>
              <a:rPr lang="fr-BE" u="sng" dirty="0">
                <a:latin typeface="Arial" panose="020B0604020202020204" pitchFamily="34" charset="0"/>
                <a:cs typeface="Arial" panose="020B0604020202020204" pitchFamily="34" charset="0"/>
              </a:rPr>
              <a:t>participer à des décisions d’attribution, par ce dernier, de marchés, de droits ou d’avantages matériels ou moraux à lui-même ou des personnes physiques et morales </a:t>
            </a:r>
            <a:r>
              <a:rPr lang="fr-BE" dirty="0">
                <a:latin typeface="Arial" panose="020B0604020202020204" pitchFamily="34" charset="0"/>
                <a:cs typeface="Arial" panose="020B0604020202020204" pitchFamily="34" charset="0"/>
              </a:rPr>
              <a:t>avec lesquelles </a:t>
            </a:r>
            <a:r>
              <a:rPr lang="fr-BE" u="sng" dirty="0">
                <a:solidFill>
                  <a:srgbClr val="FFFF00"/>
                </a:solidFill>
                <a:latin typeface="Arial" panose="020B0604020202020204" pitchFamily="34" charset="0"/>
                <a:cs typeface="Arial" panose="020B0604020202020204" pitchFamily="34" charset="0"/>
              </a:rPr>
              <a:t>il a un lien moral, familial ou juridique</a:t>
            </a:r>
            <a:r>
              <a:rPr lang="fr-BE" u="sng" dirty="0" smtClean="0">
                <a:latin typeface="Arial" panose="020B0604020202020204" pitchFamily="34" charset="0"/>
                <a:cs typeface="Arial" panose="020B0604020202020204" pitchFamily="34" charset="0"/>
              </a:rPr>
              <a:t>.</a:t>
            </a:r>
            <a:endParaRPr lang="fr-BE" b="1" dirty="0" smtClean="0">
              <a:latin typeface="Arial" panose="020B0604020202020204" pitchFamily="34" charset="0"/>
              <a:cs typeface="Arial" panose="020B0604020202020204" pitchFamily="34" charset="0"/>
            </a:endParaRPr>
          </a:p>
          <a:p>
            <a:r>
              <a:rPr lang="fr-BE" b="1" dirty="0" smtClean="0">
                <a:latin typeface="Arial" panose="020B0604020202020204" pitchFamily="34" charset="0"/>
                <a:cs typeface="Arial" panose="020B0604020202020204" pitchFamily="34" charset="0"/>
              </a:rPr>
              <a:t>Art</a:t>
            </a:r>
            <a:r>
              <a:rPr lang="fr-BE" b="1" dirty="0">
                <a:latin typeface="Arial" panose="020B0604020202020204" pitchFamily="34" charset="0"/>
                <a:cs typeface="Arial" panose="020B0604020202020204" pitchFamily="34" charset="0"/>
              </a:rPr>
              <a:t>. 43</a:t>
            </a:r>
            <a:r>
              <a:rPr lang="fr-BE" dirty="0">
                <a:latin typeface="Arial" panose="020B0604020202020204" pitchFamily="34" charset="0"/>
                <a:cs typeface="Arial" panose="020B0604020202020204" pitchFamily="34" charset="0"/>
              </a:rPr>
              <a:t>   </a:t>
            </a:r>
          </a:p>
          <a:p>
            <a:r>
              <a:rPr lang="fr-BE" u="sng" dirty="0">
                <a:latin typeface="Arial" panose="020B0604020202020204" pitchFamily="34" charset="0"/>
                <a:cs typeface="Arial" panose="020B0604020202020204" pitchFamily="34" charset="0"/>
              </a:rPr>
              <a:t>L’agent immobilier détenteur d’une fonction au sein de l’Institut ne peut arguer </a:t>
            </a:r>
            <a:r>
              <a:rPr lang="fr-BE" dirty="0">
                <a:latin typeface="Arial" panose="020B0604020202020204" pitchFamily="34" charset="0"/>
                <a:cs typeface="Arial" panose="020B0604020202020204" pitchFamily="34" charset="0"/>
              </a:rPr>
              <a:t>de celle-ci </a:t>
            </a:r>
            <a:r>
              <a:rPr lang="fr-BE" u="sng" dirty="0">
                <a:latin typeface="Arial" panose="020B0604020202020204" pitchFamily="34" charset="0"/>
                <a:cs typeface="Arial" panose="020B0604020202020204" pitchFamily="34" charset="0"/>
              </a:rPr>
              <a:t>dans le but de contraindre une personne à contracter avec lui ou un tiers</a:t>
            </a:r>
            <a:r>
              <a:rPr lang="fr-BE" u="sng" dirty="0" smtClean="0">
                <a:latin typeface="Arial" panose="020B0604020202020204" pitchFamily="34" charset="0"/>
                <a:cs typeface="Arial" panose="020B0604020202020204" pitchFamily="34" charset="0"/>
              </a:rPr>
              <a:t>.</a:t>
            </a:r>
            <a:endParaRPr lang="fr-BE" u="sng" dirty="0">
              <a:latin typeface="Arial" panose="020B0604020202020204" pitchFamily="34" charset="0"/>
              <a:cs typeface="Arial" panose="020B06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6"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518441"/>
            <a:ext cx="10210599" cy="646331"/>
          </a:xfrm>
          <a:prstGeom prst="rect">
            <a:avLst/>
          </a:prstGeom>
          <a:solidFill>
            <a:schemeClr val="bg1">
              <a:lumMod val="95000"/>
            </a:schemeClr>
          </a:solidFill>
        </p:spPr>
        <p:txBody>
          <a:bodyPr wrap="square" rtlCol="0">
            <a:spAutoFit/>
          </a:bodyPr>
          <a:lstStyle/>
          <a:p>
            <a:r>
              <a:rPr lang="fr-BE" sz="3600" dirty="0" smtClean="0">
                <a:latin typeface="Avenir Next LT Pro" panose="020B0504020202020204"/>
              </a:rPr>
              <a:t>INCOMPATIBILITÉS ET BIENSÉANCE</a:t>
            </a:r>
            <a:endParaRPr lang="fr-BE" sz="3600" dirty="0">
              <a:solidFill>
                <a:schemeClr val="tx1">
                  <a:lumMod val="95000"/>
                  <a:lumOff val="5000"/>
                </a:schemeClr>
              </a:solidFill>
              <a:latin typeface="Avenir Next LT Pro" panose="020B0504020202020204"/>
            </a:endParaRPr>
          </a:p>
        </p:txBody>
      </p:sp>
    </p:spTree>
    <p:extLst>
      <p:ext uri="{BB962C8B-B14F-4D97-AF65-F5344CB8AC3E}">
        <p14:creationId xmlns:p14="http://schemas.microsoft.com/office/powerpoint/2010/main" val="1373579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3566A57E-98C0-4319-B147-29550F568C02}"/>
              </a:ext>
            </a:extLst>
          </p:cNvPr>
          <p:cNvSpPr txBox="1">
            <a:spLocks/>
          </p:cNvSpPr>
          <p:nvPr/>
        </p:nvSpPr>
        <p:spPr>
          <a:xfrm>
            <a:off x="1017940" y="2036639"/>
            <a:ext cx="9992481"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dirty="0"/>
          </a:p>
          <a:p>
            <a:endParaRPr lang="fr-FR" dirty="0"/>
          </a:p>
        </p:txBody>
      </p:sp>
      <p:sp>
        <p:nvSpPr>
          <p:cNvPr id="14" name="Titre 13"/>
          <p:cNvSpPr>
            <a:spLocks noGrp="1"/>
          </p:cNvSpPr>
          <p:nvPr>
            <p:ph type="title"/>
          </p:nvPr>
        </p:nvSpPr>
        <p:spPr>
          <a:xfrm>
            <a:off x="651353" y="365125"/>
            <a:ext cx="10702447" cy="1522314"/>
          </a:xfrm>
        </p:spPr>
        <p:txBody>
          <a:bodyPr>
            <a:normAutofit/>
          </a:bodyPr>
          <a:lstStyle/>
          <a:p>
            <a:r>
              <a:rPr lang="fr-BE" sz="3600" dirty="0" smtClean="0">
                <a:latin typeface="Avenir Next LT Pro" panose="020B0504020202020204"/>
              </a:rPr>
              <a:t>10.L’AGENT IMMOBILIER ET L’INSTITUT</a:t>
            </a:r>
            <a:endParaRPr lang="en-GB" sz="2800" dirty="0">
              <a:latin typeface="Avenir Next LT Pro" panose="020B0504020202020204"/>
            </a:endParaRPr>
          </a:p>
        </p:txBody>
      </p:sp>
      <p:sp>
        <p:nvSpPr>
          <p:cNvPr id="15" name="Espace réservé du contenu 14"/>
          <p:cNvSpPr>
            <a:spLocks noGrp="1"/>
          </p:cNvSpPr>
          <p:nvPr>
            <p:ph idx="1"/>
          </p:nvPr>
        </p:nvSpPr>
        <p:spPr>
          <a:xfrm>
            <a:off x="651353" y="1825625"/>
            <a:ext cx="10702447" cy="4351338"/>
          </a:xfrm>
        </p:spPr>
        <p:txBody>
          <a:bodyPr/>
          <a:lstStyle/>
          <a:p>
            <a:pPr marL="0" indent="0">
              <a:buNone/>
            </a:pPr>
            <a:r>
              <a:rPr lang="fr-BE" sz="2000" b="1" dirty="0" smtClean="0">
                <a:latin typeface="Arial" panose="020B0604020202020204" pitchFamily="34" charset="0"/>
                <a:cs typeface="Arial" panose="020B0604020202020204" pitchFamily="34" charset="0"/>
              </a:rPr>
              <a:t>Art</a:t>
            </a:r>
            <a:r>
              <a:rPr lang="fr-BE" sz="2000" b="1" dirty="0">
                <a:latin typeface="Arial" panose="020B0604020202020204" pitchFamily="34" charset="0"/>
                <a:cs typeface="Arial" panose="020B0604020202020204" pitchFamily="34" charset="0"/>
              </a:rPr>
              <a:t>. 44</a:t>
            </a:r>
            <a:r>
              <a:rPr lang="fr-BE" sz="2000" dirty="0">
                <a:latin typeface="Arial" panose="020B0604020202020204" pitchFamily="34" charset="0"/>
                <a:cs typeface="Arial" panose="020B0604020202020204" pitchFamily="34" charset="0"/>
              </a:rPr>
              <a:t>   </a:t>
            </a:r>
          </a:p>
          <a:p>
            <a:pPr marL="0" indent="0">
              <a:buNone/>
            </a:pPr>
            <a:r>
              <a:rPr lang="fr-BE" sz="2000" dirty="0">
                <a:latin typeface="Arial" panose="020B0604020202020204" pitchFamily="34" charset="0"/>
                <a:cs typeface="Arial" panose="020B0604020202020204" pitchFamily="34" charset="0"/>
              </a:rPr>
              <a:t>Dans le cadre de l’instruction d’un </a:t>
            </a:r>
            <a:r>
              <a:rPr lang="fr-BE" sz="2000" u="sng" dirty="0">
                <a:latin typeface="Arial" panose="020B0604020202020204" pitchFamily="34" charset="0"/>
                <a:cs typeface="Arial" panose="020B0604020202020204" pitchFamily="34" charset="0"/>
              </a:rPr>
              <a:t>dossier disciplinaire </a:t>
            </a:r>
            <a:r>
              <a:rPr lang="fr-BE" sz="2000" dirty="0">
                <a:latin typeface="Arial" panose="020B0604020202020204" pitchFamily="34" charset="0"/>
                <a:cs typeface="Arial" panose="020B0604020202020204" pitchFamily="34" charset="0"/>
              </a:rPr>
              <a:t>ouvert à son encontre, l’agent immobilier est tenu </a:t>
            </a:r>
            <a:r>
              <a:rPr lang="fr-BE" sz="2000" u="sng" dirty="0">
                <a:latin typeface="Arial" panose="020B0604020202020204" pitchFamily="34" charset="0"/>
                <a:cs typeface="Arial" panose="020B0604020202020204" pitchFamily="34" charset="0"/>
              </a:rPr>
              <a:t>de transmettre aux organes compétents de l’Institut </a:t>
            </a:r>
            <a:r>
              <a:rPr lang="fr-BE" sz="2000" dirty="0">
                <a:latin typeface="Arial" panose="020B0604020202020204" pitchFamily="34" charset="0"/>
                <a:cs typeface="Arial" panose="020B0604020202020204" pitchFamily="34" charset="0"/>
              </a:rPr>
              <a:t>toutes les </a:t>
            </a:r>
            <a:r>
              <a:rPr lang="fr-BE" sz="2000" u="sng" dirty="0">
                <a:latin typeface="Arial" panose="020B0604020202020204" pitchFamily="34" charset="0"/>
                <a:cs typeface="Arial" panose="020B0604020202020204" pitchFamily="34" charset="0"/>
              </a:rPr>
              <a:t>informations et tous les documents </a:t>
            </a:r>
            <a:r>
              <a:rPr lang="fr-BE" sz="2000" dirty="0">
                <a:latin typeface="Arial" panose="020B0604020202020204" pitchFamily="34" charset="0"/>
                <a:cs typeface="Arial" panose="020B0604020202020204" pitchFamily="34" charset="0"/>
              </a:rPr>
              <a:t>qui lui sont demandés pour permettre à ces organes d’exercer leurs compétences légales.</a:t>
            </a:r>
          </a:p>
          <a:p>
            <a:pPr marL="0" indent="0">
              <a:buNone/>
            </a:pPr>
            <a:endParaRPr lang="fr-BE" dirty="0" smtClean="0"/>
          </a:p>
          <a:p>
            <a:pPr marL="0" indent="0">
              <a:buNone/>
            </a:pPr>
            <a:r>
              <a:rPr lang="fr-BE" dirty="0"/>
              <a:t>	</a:t>
            </a:r>
            <a:r>
              <a:rPr lang="fr-BE" dirty="0" smtClean="0"/>
              <a:t>	</a:t>
            </a:r>
            <a:r>
              <a:rPr lang="fr-BE" sz="2400" dirty="0" smtClean="0"/>
              <a:t>ne pas répondre et/ou collaborer lors de l’instruction disciplinaire</a:t>
            </a:r>
          </a:p>
          <a:p>
            <a:pPr marL="0" indent="0">
              <a:buNone/>
            </a:pPr>
            <a:r>
              <a:rPr lang="fr-BE" sz="2400" dirty="0"/>
              <a:t>	</a:t>
            </a:r>
            <a:r>
              <a:rPr lang="fr-BE" sz="2400" dirty="0" smtClean="0"/>
              <a:t>	est en soit une infraction déontologique</a:t>
            </a:r>
            <a:endParaRPr lang="en-GB" sz="2400" dirty="0"/>
          </a:p>
        </p:txBody>
      </p:sp>
      <p:sp>
        <p:nvSpPr>
          <p:cNvPr id="2" name="Flèche droite 1"/>
          <p:cNvSpPr/>
          <p:nvPr/>
        </p:nvSpPr>
        <p:spPr>
          <a:xfrm>
            <a:off x="1290918" y="4213412"/>
            <a:ext cx="914400" cy="5199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5547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2495"/>
            <a:ext cx="10515600" cy="1325563"/>
          </a:xfrm>
          <a:solidFill>
            <a:srgbClr val="FFC000"/>
          </a:solidFill>
        </p:spPr>
        <p:txBody>
          <a:bodyPr>
            <a:normAutofit/>
          </a:bodyPr>
          <a:lstStyle/>
          <a:p>
            <a:r>
              <a:rPr lang="fr-BE" sz="3600" b="1" u="sng" dirty="0" smtClean="0">
                <a:solidFill>
                  <a:srgbClr val="0070C0"/>
                </a:solidFill>
                <a:latin typeface="Avenir Next LT Pro" panose="020B0504020202020204"/>
              </a:rPr>
              <a:t>B. L’AGENT IMMOBILIER INTERMÉDIAIRE</a:t>
            </a:r>
            <a:endParaRPr lang="en-GB" sz="3600" dirty="0">
              <a:latin typeface="Avenir Next LT Pro" panose="020B0504020202020204"/>
            </a:endParaRPr>
          </a:p>
        </p:txBody>
      </p:sp>
      <p:sp>
        <p:nvSpPr>
          <p:cNvPr id="3" name="Espace réservé du contenu 2"/>
          <p:cNvSpPr>
            <a:spLocks noGrp="1"/>
          </p:cNvSpPr>
          <p:nvPr>
            <p:ph idx="1"/>
          </p:nvPr>
        </p:nvSpPr>
        <p:spPr>
          <a:xfrm>
            <a:off x="838199" y="1825624"/>
            <a:ext cx="10515601" cy="4825697"/>
          </a:xfrm>
          <a:solidFill>
            <a:srgbClr val="FFC000"/>
          </a:solidFill>
        </p:spPr>
        <p:txBody>
          <a:bodyPr>
            <a:normAutofit/>
          </a:bodyPr>
          <a:lstStyle/>
          <a:p>
            <a:endParaRPr lang="fr-BE" sz="1800" dirty="0" smtClean="0">
              <a:latin typeface="Arial" panose="020B0604020202020204" pitchFamily="34" charset="0"/>
              <a:cs typeface="Arial" panose="020B0604020202020204" pitchFamily="34" charset="0"/>
            </a:endParaRPr>
          </a:p>
          <a:p>
            <a:r>
              <a:rPr lang="fr-BE" sz="1800" dirty="0" smtClean="0">
                <a:latin typeface="Arial" panose="020B0604020202020204" pitchFamily="34" charset="0"/>
                <a:cs typeface="Arial" panose="020B0604020202020204" pitchFamily="34" charset="0"/>
              </a:rPr>
              <a:t>DEFINITION ET TERMINOLOGIE : « la notion d’intermédiaire »</a:t>
            </a:r>
          </a:p>
          <a:p>
            <a:endParaRPr lang="fr-BE" sz="1800" dirty="0" smtClean="0">
              <a:latin typeface="Arial" panose="020B0604020202020204" pitchFamily="34" charset="0"/>
              <a:cs typeface="Arial" panose="020B0604020202020204" pitchFamily="34" charset="0"/>
            </a:endParaRPr>
          </a:p>
          <a:p>
            <a:r>
              <a:rPr lang="fr-BE" sz="1800" dirty="0" smtClean="0">
                <a:latin typeface="Arial" panose="020B0604020202020204" pitchFamily="34" charset="0"/>
                <a:cs typeface="Arial" panose="020B0604020202020204" pitchFamily="34" charset="0"/>
              </a:rPr>
              <a:t>LES OBLIGATIONS DÉONTOLOGIQUES SPÉCIFIQUES AUX INTERMÉDIAIRES</a:t>
            </a:r>
          </a:p>
          <a:p>
            <a:endParaRPr lang="fr-BE" sz="1800" dirty="0" smtClean="0">
              <a:latin typeface="Arial" panose="020B0604020202020204" pitchFamily="34" charset="0"/>
              <a:cs typeface="Arial" panose="020B0604020202020204" pitchFamily="34" charset="0"/>
            </a:endParaRPr>
          </a:p>
          <a:p>
            <a:pPr marL="457200" lvl="1" indent="0">
              <a:buNone/>
            </a:pPr>
            <a:r>
              <a:rPr lang="fr-BE" sz="2000" dirty="0" smtClean="0">
                <a:latin typeface="Arial" panose="020B0604020202020204" pitchFamily="34" charset="0"/>
                <a:cs typeface="Arial" panose="020B0604020202020204" pitchFamily="34" charset="0"/>
              </a:rPr>
              <a:t>-L’agent immobilier et ses rapports avec le commettant</a:t>
            </a:r>
          </a:p>
          <a:p>
            <a:pPr marL="457200" lvl="1" indent="0">
              <a:buNone/>
            </a:pPr>
            <a:r>
              <a:rPr lang="fr-BE" sz="2000" dirty="0" smtClean="0">
                <a:latin typeface="Arial" panose="020B0604020202020204" pitchFamily="34" charset="0"/>
                <a:cs typeface="Arial" panose="020B0604020202020204" pitchFamily="34" charset="0"/>
              </a:rPr>
              <a:t>-L’agent immobilier et ses rapports avec certains tiers</a:t>
            </a:r>
            <a:endParaRPr lang="en-GB" sz="20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 xmlns:a16="http://schemas.microsoft.com/office/drawing/2014/main" id="{77D643F3-2F0A-48B0-8095-6C2887C93B37}"/>
              </a:ext>
            </a:extLst>
          </p:cNvPr>
          <p:cNvSpPr txBox="1"/>
          <p:nvPr/>
        </p:nvSpPr>
        <p:spPr>
          <a:xfrm>
            <a:off x="9958193" y="6212910"/>
            <a:ext cx="1112402" cy="261610"/>
          </a:xfrm>
          <a:prstGeom prst="rect">
            <a:avLst/>
          </a:prstGeom>
          <a:noFill/>
        </p:spPr>
        <p:txBody>
          <a:bodyPr wrap="squar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208271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DÉFINITIONS… UNE TERMINOLOGIE EN PLEINE ÉVOLUTION</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EB1DAA9-B17A-4FF5-9C76-15330B7CB03C}"/>
              </a:ext>
            </a:extLst>
          </p:cNvPr>
          <p:cNvSpPr txBox="1">
            <a:spLocks/>
          </p:cNvSpPr>
          <p:nvPr/>
        </p:nvSpPr>
        <p:spPr>
          <a:xfrm>
            <a:off x="337281" y="1693562"/>
            <a:ext cx="10673140" cy="48436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400" b="1" dirty="0">
                <a:latin typeface="Arial" panose="020B0604020202020204" pitchFamily="34" charset="0"/>
                <a:cs typeface="Arial" panose="020B0604020202020204" pitchFamily="34" charset="0"/>
              </a:rPr>
              <a:t>SELON LA LOI DU 11 FEVRIER 2013</a:t>
            </a:r>
            <a:endParaRPr lang="fr-BE" sz="1400" dirty="0">
              <a:latin typeface="Arial" panose="020B0604020202020204" pitchFamily="34" charset="0"/>
              <a:cs typeface="Arial" panose="020B0604020202020204" pitchFamily="34" charset="0"/>
            </a:endParaRPr>
          </a:p>
          <a:p>
            <a:pPr algn="l">
              <a:defRPr/>
            </a:pPr>
            <a:r>
              <a:rPr lang="fr-BE" sz="1200" dirty="0">
                <a:latin typeface="Arial" panose="020B0604020202020204" pitchFamily="34" charset="0"/>
                <a:cs typeface="Arial" panose="020B0604020202020204" pitchFamily="34" charset="0"/>
              </a:rPr>
              <a:t>	</a:t>
            </a:r>
            <a:r>
              <a:rPr lang="fr-BE" sz="1400" dirty="0">
                <a:latin typeface="Arial" panose="020B0604020202020204" pitchFamily="34" charset="0"/>
                <a:cs typeface="Arial" panose="020B0604020202020204" pitchFamily="34" charset="0"/>
              </a:rPr>
              <a:t>« la notion d’intermédiaire »</a:t>
            </a:r>
            <a:r>
              <a:rPr lang="fr-FR" sz="1200" b="1" dirty="0">
                <a:latin typeface="Arial" panose="020B0604020202020204" pitchFamily="34" charset="0"/>
                <a:cs typeface="Arial" panose="020B0604020202020204" pitchFamily="34" charset="0"/>
              </a:rPr>
              <a:t/>
            </a:r>
            <a:br>
              <a:rPr lang="fr-FR" sz="1200" b="1" dirty="0">
                <a:latin typeface="Arial" panose="020B0604020202020204" pitchFamily="34" charset="0"/>
                <a:cs typeface="Arial" panose="020B0604020202020204" pitchFamily="34" charset="0"/>
              </a:rPr>
            </a:br>
            <a:endParaRPr lang="fr-FR" sz="1200" b="1" dirty="0">
              <a:latin typeface="Arial" panose="020B0604020202020204" pitchFamily="34" charset="0"/>
              <a:cs typeface="Arial" panose="020B0604020202020204" pitchFamily="34" charset="0"/>
            </a:endParaRPr>
          </a:p>
          <a:p>
            <a:pPr algn="l">
              <a:defRPr/>
            </a:pPr>
            <a:r>
              <a:rPr lang="fr-BE" sz="1200" dirty="0">
                <a:latin typeface="Arial" panose="020B0604020202020204" pitchFamily="34" charset="0"/>
                <a:cs typeface="Arial" panose="020B0604020202020204" pitchFamily="34" charset="0"/>
              </a:rPr>
              <a:t>« </a:t>
            </a:r>
            <a:r>
              <a:rPr lang="fr-BE" sz="1200" i="1" dirty="0">
                <a:latin typeface="Arial" panose="020B0604020202020204" pitchFamily="34" charset="0"/>
                <a:cs typeface="Arial" panose="020B0604020202020204" pitchFamily="34" charset="0"/>
              </a:rPr>
              <a:t>celui qui, pour le compte de tiers, prête une </a:t>
            </a:r>
            <a:r>
              <a:rPr lang="fr-BE" sz="1200" b="1" i="1" dirty="0">
                <a:solidFill>
                  <a:srgbClr val="EC8D1C"/>
                </a:solidFill>
                <a:latin typeface="Arial" panose="020B0604020202020204" pitchFamily="34" charset="0"/>
                <a:cs typeface="Arial" panose="020B0604020202020204" pitchFamily="34" charset="0"/>
              </a:rPr>
              <a:t>assistance déterminante </a:t>
            </a:r>
            <a:r>
              <a:rPr lang="fr-BE" sz="1200" i="1" dirty="0">
                <a:latin typeface="Arial" panose="020B0604020202020204" pitchFamily="34" charset="0"/>
                <a:cs typeface="Arial" panose="020B0604020202020204" pitchFamily="34" charset="0"/>
              </a:rPr>
              <a:t>en vue de réaliser un contrat de vente, d’achat, d’échange, de location ou de cession de biens immobiliers, droits immobiliers ou fonds de commerce. </a:t>
            </a:r>
            <a:r>
              <a:rPr lang="fr-BE" sz="1200" dirty="0">
                <a:latin typeface="Arial" panose="020B0604020202020204" pitchFamily="34" charset="0"/>
                <a:cs typeface="Arial" panose="020B0604020202020204" pitchFamily="34" charset="0"/>
              </a:rPr>
              <a:t>»</a:t>
            </a:r>
          </a:p>
          <a:p>
            <a:pPr algn="l">
              <a:defRPr/>
            </a:pPr>
            <a:endParaRPr lang="fr-FR" sz="1000" b="1" dirty="0">
              <a:latin typeface="Arial" panose="020B0604020202020204" pitchFamily="34" charset="0"/>
              <a:cs typeface="Arial" panose="020B0604020202020204" pitchFamily="34" charset="0"/>
            </a:endParaRPr>
          </a:p>
          <a:p>
            <a:pPr algn="l">
              <a:defRPr/>
            </a:pPr>
            <a:r>
              <a:rPr lang="fr-FR" sz="1200" b="1" dirty="0">
                <a:latin typeface="Arial" panose="020B0604020202020204" pitchFamily="34" charset="0"/>
                <a:cs typeface="Arial" panose="020B0604020202020204" pitchFamily="34" charset="0"/>
              </a:rPr>
              <a:t>SELON LE NOUVEAU CODE DE DEONTOLOGIE</a:t>
            </a:r>
          </a:p>
          <a:p>
            <a:pPr algn="l">
              <a:defRPr/>
            </a:pPr>
            <a:r>
              <a:rPr lang="fr-FR" sz="1200" b="1" dirty="0">
                <a:latin typeface="Arial" panose="020B0604020202020204" pitchFamily="34" charset="0"/>
                <a:cs typeface="Arial" panose="020B0604020202020204" pitchFamily="34" charset="0"/>
              </a:rPr>
              <a:t>	</a:t>
            </a:r>
            <a:r>
              <a:rPr lang="fr-BE" sz="1400" dirty="0">
                <a:latin typeface="Arial" panose="020B0604020202020204" pitchFamily="34" charset="0"/>
                <a:cs typeface="Arial" panose="020B0604020202020204" pitchFamily="34" charset="0"/>
              </a:rPr>
              <a:t>Evolution de la notion de « courtier » vers la notion « d’intermédiaire »</a:t>
            </a:r>
            <a:endParaRPr lang="fr-FR" sz="1400" b="1" dirty="0">
              <a:latin typeface="Arial" panose="020B0604020202020204" pitchFamily="34" charset="0"/>
              <a:cs typeface="Arial" panose="020B0604020202020204" pitchFamily="34" charset="0"/>
            </a:endParaRPr>
          </a:p>
          <a:p>
            <a:pPr algn="l">
              <a:defRPr/>
            </a:pPr>
            <a:r>
              <a:rPr lang="fr-FR" sz="1200" b="1" u="sng" dirty="0">
                <a:latin typeface="Arial" panose="020B0604020202020204" pitchFamily="34" charset="0"/>
                <a:cs typeface="Arial" panose="020B0604020202020204" pitchFamily="34" charset="0"/>
              </a:rPr>
              <a:t>L’agent immobilier courtier</a:t>
            </a:r>
            <a:r>
              <a:rPr lang="fr-FR" sz="1200" dirty="0">
                <a:latin typeface="Arial" panose="020B0604020202020204" pitchFamily="34" charset="0"/>
                <a:cs typeface="Arial" panose="020B0604020202020204" pitchFamily="34" charset="0"/>
              </a:rPr>
              <a:t> : l’agent immobilier qui réalise pour le compte de tiers des activités d’intermédiaire en vue de la vente, l’achat, l’échange, la location ou la cession de biens immobiliers, droits immobiliers ou fonds de commerce ; </a:t>
            </a:r>
            <a:r>
              <a:rPr lang="fr-BE" sz="1200" dirty="0">
                <a:latin typeface="Arial" panose="020B0604020202020204" pitchFamily="34" charset="0"/>
                <a:cs typeface="Arial" panose="020B0604020202020204" pitchFamily="34" charset="0"/>
              </a:rPr>
              <a:t/>
            </a:r>
            <a:br>
              <a:rPr lang="fr-BE" sz="1200" dirty="0">
                <a:latin typeface="Arial" panose="020B0604020202020204" pitchFamily="34" charset="0"/>
                <a:cs typeface="Arial" panose="020B0604020202020204" pitchFamily="34" charset="0"/>
              </a:rPr>
            </a:br>
            <a:r>
              <a:rPr lang="fr-FR" sz="1200" b="1" u="sng" dirty="0">
                <a:latin typeface="Arial" panose="020B0604020202020204" pitchFamily="34" charset="0"/>
                <a:cs typeface="Arial" panose="020B0604020202020204" pitchFamily="34" charset="0"/>
              </a:rPr>
              <a:t>Le commettant</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 la personne avec laquelle l’agent immobilier a conclu un contrat de prestations de services ayant pour cadre l’exercice de la profession réglementée par l’arrêté royal du 6 septembre 1993 ; </a:t>
            </a:r>
            <a:r>
              <a:rPr lang="fr-BE" sz="1200" dirty="0">
                <a:latin typeface="Arial" panose="020B0604020202020204" pitchFamily="34" charset="0"/>
                <a:cs typeface="Arial" panose="020B0604020202020204" pitchFamily="34" charset="0"/>
              </a:rPr>
              <a:t/>
            </a:r>
            <a:br>
              <a:rPr lang="fr-BE" sz="1200" dirty="0">
                <a:latin typeface="Arial" panose="020B0604020202020204" pitchFamily="34" charset="0"/>
                <a:cs typeface="Arial" panose="020B0604020202020204" pitchFamily="34" charset="0"/>
              </a:rPr>
            </a:br>
            <a:r>
              <a:rPr lang="fr-FR" sz="1200" b="1" u="sng" dirty="0">
                <a:latin typeface="Arial" panose="020B0604020202020204" pitchFamily="34" charset="0"/>
                <a:cs typeface="Arial" panose="020B0604020202020204" pitchFamily="34" charset="0"/>
              </a:rPr>
              <a:t>La mission</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 la prestation de services résultant d’une convention ou d’une désignation judiciaire, assortie ou non d’un mandat, ayant pour objet l’exercice de la profession réglementée par l’arrêté royal du 6 septembre 1993;</a:t>
            </a:r>
            <a:r>
              <a:rPr lang="fr-BE" sz="1200" dirty="0">
                <a:latin typeface="Arial" panose="020B0604020202020204" pitchFamily="34" charset="0"/>
                <a:cs typeface="Arial" panose="020B0604020202020204" pitchFamily="34" charset="0"/>
              </a:rPr>
              <a:t/>
            </a:r>
            <a:br>
              <a:rPr lang="fr-BE" sz="1200" dirty="0">
                <a:latin typeface="Arial" panose="020B0604020202020204" pitchFamily="34" charset="0"/>
                <a:cs typeface="Arial" panose="020B0604020202020204" pitchFamily="34" charset="0"/>
              </a:rPr>
            </a:br>
            <a:r>
              <a:rPr lang="fr-FR" sz="1200" b="1" u="sng" dirty="0">
                <a:latin typeface="Arial" panose="020B0604020202020204" pitchFamily="34" charset="0"/>
                <a:cs typeface="Arial" panose="020B0604020202020204" pitchFamily="34" charset="0"/>
              </a:rPr>
              <a:t>Le mandat</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 l’acte par lequel une personne donne à une autre le pouvoir de faire quelque chose pour le mandant et en son nom ; le contrat ne se forme que par l'acceptation du mandataire ; </a:t>
            </a:r>
            <a:r>
              <a:rPr lang="fr-BE" sz="1200" dirty="0">
                <a:latin typeface="Arial" panose="020B0604020202020204" pitchFamily="34" charset="0"/>
                <a:cs typeface="Arial" panose="020B0604020202020204" pitchFamily="34" charset="0"/>
              </a:rPr>
              <a:t/>
            </a:r>
            <a:br>
              <a:rPr lang="fr-BE" sz="1200" dirty="0">
                <a:latin typeface="Arial" panose="020B0604020202020204" pitchFamily="34" charset="0"/>
                <a:cs typeface="Arial" panose="020B0604020202020204" pitchFamily="34" charset="0"/>
              </a:rPr>
            </a:br>
            <a:endParaRPr lang="fr-BE" sz="1200" dirty="0">
              <a:latin typeface="Arial" panose="020B0604020202020204" pitchFamily="34" charset="0"/>
              <a:cs typeface="Arial" panose="020B0604020202020204" pitchFamily="34" charset="0"/>
            </a:endParaRPr>
          </a:p>
          <a:p>
            <a:pPr algn="l">
              <a:defRPr/>
            </a:pPr>
            <a:r>
              <a:rPr lang="fr-BE" sz="1200" b="1" u="heavy" dirty="0">
                <a:solidFill>
                  <a:srgbClr val="EC8D1C"/>
                </a:solidFill>
                <a:latin typeface="Arial" panose="020B0604020202020204" pitchFamily="34" charset="0"/>
                <a:cs typeface="Arial" panose="020B0604020202020204" pitchFamily="34" charset="0"/>
              </a:rPr>
              <a:t>L’agent immobilier intermédiaire</a:t>
            </a:r>
            <a:r>
              <a:rPr lang="fr-BE" sz="1200" dirty="0">
                <a:solidFill>
                  <a:srgbClr val="EC8D1C"/>
                </a:solidFill>
                <a:latin typeface="Arial" panose="020B0604020202020204" pitchFamily="34" charset="0"/>
                <a:cs typeface="Arial" panose="020B0604020202020204" pitchFamily="34" charset="0"/>
              </a:rPr>
              <a:t> </a:t>
            </a:r>
            <a:r>
              <a:rPr lang="fr-BE" sz="1200" dirty="0">
                <a:latin typeface="Arial" panose="020B0604020202020204" pitchFamily="34" charset="0"/>
                <a:cs typeface="Arial" panose="020B0604020202020204" pitchFamily="34" charset="0"/>
              </a:rPr>
              <a:t>: l’agent immobilier qui, pour le compte de tiers, prête une assistance déterminante en vue de réaliser un contrat de vente, d'achat, d'échange, de location ou de cession de biens immobiliers, droits immobiliers ou fonds de commerce </a:t>
            </a:r>
          </a:p>
          <a:p>
            <a:pPr algn="l">
              <a:defRPr/>
            </a:pPr>
            <a:r>
              <a:rPr lang="fr-BE" sz="1200" b="1" u="sng" dirty="0">
                <a:solidFill>
                  <a:srgbClr val="EC8D1C"/>
                </a:solidFill>
                <a:latin typeface="Arial" panose="020B0604020202020204" pitchFamily="34" charset="0"/>
                <a:cs typeface="Arial" panose="020B0604020202020204" pitchFamily="34" charset="0"/>
              </a:rPr>
              <a:t>La mission</a:t>
            </a:r>
            <a:r>
              <a:rPr lang="fr-BE" sz="1200" dirty="0">
                <a:solidFill>
                  <a:srgbClr val="EC8D1C"/>
                </a:solidFill>
                <a:latin typeface="Arial" panose="020B0604020202020204" pitchFamily="34" charset="0"/>
                <a:cs typeface="Arial" panose="020B0604020202020204" pitchFamily="34" charset="0"/>
              </a:rPr>
              <a:t> : </a:t>
            </a:r>
            <a:r>
              <a:rPr lang="fr-BE" sz="1200" dirty="0">
                <a:latin typeface="Arial" panose="020B0604020202020204" pitchFamily="34" charset="0"/>
                <a:cs typeface="Arial" panose="020B0604020202020204" pitchFamily="34" charset="0"/>
              </a:rPr>
              <a:t>la prestation de services résultant d’un louage d’ouvrage ou d’une désignation judiciaire et/ou d’un mandat, ayant pour objet l’exercice de la profession réglementée par la loi du 11 février 2013 organisant la profession d’agent immobilier; </a:t>
            </a:r>
          </a:p>
        </p:txBody>
      </p:sp>
      <p:sp>
        <p:nvSpPr>
          <p:cNvPr id="10" name="Flèche vers la droite 6">
            <a:extLst>
              <a:ext uri="{FF2B5EF4-FFF2-40B4-BE49-F238E27FC236}">
                <a16:creationId xmlns="" xmlns:a16="http://schemas.microsoft.com/office/drawing/2014/main" id="{F891886C-266E-486F-9804-FB29A45AB365}"/>
              </a:ext>
            </a:extLst>
          </p:cNvPr>
          <p:cNvSpPr/>
          <p:nvPr/>
        </p:nvSpPr>
        <p:spPr>
          <a:xfrm>
            <a:off x="374897" y="2056656"/>
            <a:ext cx="720080" cy="216024"/>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Flèche vers la droite 5">
            <a:extLst>
              <a:ext uri="{FF2B5EF4-FFF2-40B4-BE49-F238E27FC236}">
                <a16:creationId xmlns="" xmlns:a16="http://schemas.microsoft.com/office/drawing/2014/main" id="{E3A960E1-19FA-4FFD-BEF7-FAC5A344B97B}"/>
              </a:ext>
            </a:extLst>
          </p:cNvPr>
          <p:cNvSpPr/>
          <p:nvPr/>
        </p:nvSpPr>
        <p:spPr>
          <a:xfrm>
            <a:off x="374897" y="3495617"/>
            <a:ext cx="720080" cy="216024"/>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Flèche vers le bas 7">
            <a:extLst>
              <a:ext uri="{FF2B5EF4-FFF2-40B4-BE49-F238E27FC236}">
                <a16:creationId xmlns="" xmlns:a16="http://schemas.microsoft.com/office/drawing/2014/main" id="{F96B0D0D-F005-4092-86E8-36C4C9247698}"/>
              </a:ext>
            </a:extLst>
          </p:cNvPr>
          <p:cNvSpPr/>
          <p:nvPr/>
        </p:nvSpPr>
        <p:spPr>
          <a:xfrm>
            <a:off x="5592000" y="5100923"/>
            <a:ext cx="1008000" cy="288000"/>
          </a:xfrm>
          <a:prstGeom prst="down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40019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8792"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35F2E25-56AF-4CB7-968B-EF10D4182AD1}"/>
              </a:ext>
            </a:extLst>
          </p:cNvPr>
          <p:cNvSpPr txBox="1">
            <a:spLocks/>
          </p:cNvSpPr>
          <p:nvPr/>
        </p:nvSpPr>
        <p:spPr>
          <a:xfrm>
            <a:off x="337282" y="1825625"/>
            <a:ext cx="10673140" cy="428066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fr-FR" sz="2100" b="1" u="sng" dirty="0">
                <a:latin typeface="Arial" panose="020B0604020202020204" pitchFamily="34" charset="0"/>
                <a:cs typeface="Arial" panose="020B0604020202020204" pitchFamily="34" charset="0"/>
              </a:rPr>
              <a:t>L’agent immobilier intermédiaire dans ses rapports avec le commettant</a:t>
            </a:r>
            <a:r>
              <a:rPr lang="fr-BE" sz="2100" dirty="0">
                <a:latin typeface="Arial" panose="020B0604020202020204" pitchFamily="34" charset="0"/>
                <a:cs typeface="Arial" panose="020B0604020202020204" pitchFamily="34" charset="0"/>
              </a:rPr>
              <a:t/>
            </a:r>
            <a:br>
              <a:rPr lang="fr-BE" sz="2100" dirty="0">
                <a:latin typeface="Arial" panose="020B0604020202020204" pitchFamily="34" charset="0"/>
                <a:cs typeface="Arial" panose="020B0604020202020204" pitchFamily="34" charset="0"/>
              </a:rPr>
            </a:br>
            <a:r>
              <a:rPr lang="fr-FR" sz="2100" b="1" dirty="0">
                <a:latin typeface="Arial" panose="020B0604020202020204" pitchFamily="34" charset="0"/>
                <a:cs typeface="Arial" panose="020B0604020202020204" pitchFamily="34" charset="0"/>
              </a:rPr>
              <a:t> </a:t>
            </a:r>
          </a:p>
          <a:p>
            <a:pPr algn="l">
              <a:defRPr/>
            </a:pPr>
            <a:r>
              <a:rPr lang="fr-BE" sz="2100" b="1" dirty="0">
                <a:latin typeface="Arial" panose="020B0604020202020204" pitchFamily="34" charset="0"/>
                <a:cs typeface="Arial" panose="020B0604020202020204" pitchFamily="34" charset="0"/>
              </a:rPr>
              <a:t>			C</a:t>
            </a:r>
            <a:r>
              <a:rPr lang="fr-BE" sz="2100" b="1" dirty="0" smtClean="0">
                <a:latin typeface="Arial" panose="020B0604020202020204" pitchFamily="34" charset="0"/>
                <a:cs typeface="Arial" panose="020B0604020202020204" pitchFamily="34" charset="0"/>
              </a:rPr>
              <a:t>ontrat écrit et conforme à la loi</a:t>
            </a:r>
            <a:r>
              <a:rPr lang="fr-BE" sz="2100" b="1" dirty="0">
                <a:solidFill>
                  <a:srgbClr val="FF0000"/>
                </a:solidFill>
                <a:latin typeface="Avenir Next LT Pro" pitchFamily="50" charset="0"/>
              </a:rPr>
              <a:t/>
            </a:r>
            <a:br>
              <a:rPr lang="fr-BE" sz="2100" b="1" dirty="0">
                <a:solidFill>
                  <a:srgbClr val="FF0000"/>
                </a:solidFill>
                <a:latin typeface="Avenir Next LT Pro" pitchFamily="50" charset="0"/>
              </a:rPr>
            </a:br>
            <a:endParaRPr lang="fr-BE" sz="2100" b="1" dirty="0">
              <a:solidFill>
                <a:srgbClr val="FF0000"/>
              </a:solidFill>
              <a:latin typeface="Avenir Next LT Pro" pitchFamily="50" charset="0"/>
            </a:endParaRPr>
          </a:p>
          <a:p>
            <a:pPr algn="l">
              <a:defRPr/>
            </a:pPr>
            <a:r>
              <a:rPr lang="fr-BE" sz="2000" b="1" dirty="0">
                <a:solidFill>
                  <a:schemeClr val="bg1"/>
                </a:solidFill>
                <a:latin typeface="Arial" panose="020B0604020202020204" pitchFamily="34" charset="0"/>
                <a:cs typeface="Arial" panose="020B0604020202020204" pitchFamily="34" charset="0"/>
              </a:rPr>
              <a:t>Art. 45 Lorsque la loi l’impose aux parties, l’agent immobilier intermédiaire est tenu</a:t>
            </a:r>
          </a:p>
          <a:p>
            <a:pPr algn="l">
              <a:defRPr/>
            </a:pPr>
            <a:r>
              <a:rPr lang="fr-BE" sz="2000" b="1" dirty="0">
                <a:solidFill>
                  <a:schemeClr val="bg1"/>
                </a:solidFill>
                <a:latin typeface="Arial" panose="020B0604020202020204" pitchFamily="34" charset="0"/>
                <a:cs typeface="Arial" panose="020B0604020202020204" pitchFamily="34" charset="0"/>
              </a:rPr>
              <a:t>de conclure un contrat écrit.</a:t>
            </a:r>
          </a:p>
          <a:p>
            <a:pPr algn="l">
              <a:defRPr/>
            </a:pPr>
            <a:r>
              <a:rPr lang="fr-BE" sz="2000" b="1" dirty="0">
                <a:solidFill>
                  <a:schemeClr val="bg1"/>
                </a:solidFill>
                <a:latin typeface="Arial" panose="020B0604020202020204" pitchFamily="34" charset="0"/>
                <a:cs typeface="Arial" panose="020B0604020202020204" pitchFamily="34" charset="0"/>
              </a:rPr>
              <a:t>Les contrats conclus par l’agent immobilier intermédiaire doivent respecter</a:t>
            </a:r>
          </a:p>
          <a:p>
            <a:pPr algn="l">
              <a:defRPr/>
            </a:pPr>
            <a:r>
              <a:rPr lang="fr-BE" sz="2000" b="1" dirty="0">
                <a:solidFill>
                  <a:schemeClr val="bg1"/>
                </a:solidFill>
                <a:latin typeface="Arial" panose="020B0604020202020204" pitchFamily="34" charset="0"/>
                <a:cs typeface="Arial" panose="020B0604020202020204" pitchFamily="34" charset="0"/>
              </a:rPr>
              <a:t>le Code de droit économique, ainsi que les arrêtés pris en exécution de ce</a:t>
            </a:r>
          </a:p>
          <a:p>
            <a:pPr algn="l">
              <a:defRPr/>
            </a:pPr>
            <a:r>
              <a:rPr lang="fr-BE" sz="2000" b="1" dirty="0">
                <a:solidFill>
                  <a:schemeClr val="bg1"/>
                </a:solidFill>
                <a:latin typeface="Arial" panose="020B0604020202020204" pitchFamily="34" charset="0"/>
                <a:cs typeface="Arial" panose="020B0604020202020204" pitchFamily="34" charset="0"/>
              </a:rPr>
              <a:t>Code, lorsque cette réglementation est applicable.</a:t>
            </a:r>
            <a:endParaRPr lang="fr-BE" sz="2000" dirty="0">
              <a:solidFill>
                <a:schemeClr val="bg1"/>
              </a:solidFill>
              <a:latin typeface="Arial" panose="020B0604020202020204" pitchFamily="34" charset="0"/>
              <a:cs typeface="Arial" panose="020B0604020202020204" pitchFamily="34" charset="0"/>
            </a:endParaRPr>
          </a:p>
        </p:txBody>
      </p:sp>
      <p:sp>
        <p:nvSpPr>
          <p:cNvPr id="10" name="Flèche courbée vers la droite 5">
            <a:extLst>
              <a:ext uri="{FF2B5EF4-FFF2-40B4-BE49-F238E27FC236}">
                <a16:creationId xmlns="" xmlns:a16="http://schemas.microsoft.com/office/drawing/2014/main" id="{2430A267-075A-49C4-9D3E-1AB66210121E}"/>
              </a:ext>
            </a:extLst>
          </p:cNvPr>
          <p:cNvSpPr/>
          <p:nvPr/>
        </p:nvSpPr>
        <p:spPr>
          <a:xfrm>
            <a:off x="2394229" y="2321654"/>
            <a:ext cx="648072" cy="504056"/>
          </a:xfrm>
          <a:prstGeom prst="curved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4012397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DE0B0A61-004E-47A7-A1FA-5115A933779F}"/>
              </a:ext>
            </a:extLst>
          </p:cNvPr>
          <p:cNvSpPr txBox="1">
            <a:spLocks/>
          </p:cNvSpPr>
          <p:nvPr/>
        </p:nvSpPr>
        <p:spPr>
          <a:xfrm>
            <a:off x="337282" y="1825625"/>
            <a:ext cx="10673140" cy="43315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800" b="1" u="sng" dirty="0">
                <a:solidFill>
                  <a:srgbClr val="EC8D1C"/>
                </a:solidFill>
                <a:latin typeface="Arial" panose="020B0604020202020204" pitchFamily="34" charset="0"/>
                <a:cs typeface="Arial" panose="020B0604020202020204" pitchFamily="34" charset="0"/>
              </a:rPr>
              <a:t>L’agent immobilier intermédiaire dans ses rapports avec le commettant</a:t>
            </a:r>
            <a:r>
              <a:rPr lang="fr-BE" sz="1800" dirty="0">
                <a:latin typeface="Arial" panose="020B0604020202020204" pitchFamily="34" charset="0"/>
                <a:cs typeface="Arial" panose="020B0604020202020204" pitchFamily="34" charset="0"/>
              </a:rPr>
              <a:t/>
            </a:r>
            <a:br>
              <a:rPr lang="fr-BE" sz="1800" dirty="0">
                <a:latin typeface="Arial" panose="020B0604020202020204" pitchFamily="34" charset="0"/>
                <a:cs typeface="Arial" panose="020B0604020202020204" pitchFamily="34" charset="0"/>
              </a:rPr>
            </a:br>
            <a:r>
              <a:rPr lang="fr-FR" sz="1800" b="1" dirty="0">
                <a:latin typeface="Arial" panose="020B0604020202020204" pitchFamily="34" charset="0"/>
                <a:cs typeface="Arial" panose="020B0604020202020204" pitchFamily="34" charset="0"/>
              </a:rPr>
              <a:t> </a:t>
            </a:r>
            <a:r>
              <a:rPr lang="fr-BE" sz="1800" dirty="0">
                <a:latin typeface="Arial" panose="020B0604020202020204" pitchFamily="34" charset="0"/>
                <a:cs typeface="Arial" panose="020B0604020202020204" pitchFamily="34" charset="0"/>
              </a:rPr>
              <a:t/>
            </a:r>
            <a:br>
              <a:rPr lang="fr-BE" sz="1800" dirty="0">
                <a:latin typeface="Arial" panose="020B0604020202020204" pitchFamily="34" charset="0"/>
                <a:cs typeface="Arial" panose="020B0604020202020204" pitchFamily="34" charset="0"/>
              </a:rPr>
            </a:br>
            <a:endParaRPr lang="fr-BE" sz="1800" dirty="0">
              <a:latin typeface="Arial" panose="020B0604020202020204" pitchFamily="34" charset="0"/>
              <a:cs typeface="Arial" panose="020B0604020202020204" pitchFamily="34" charset="0"/>
            </a:endParaRPr>
          </a:p>
          <a:p>
            <a:pPr algn="l"/>
            <a:r>
              <a:rPr lang="fr-BE" sz="1800" b="1" dirty="0">
                <a:solidFill>
                  <a:srgbClr val="FF0000"/>
                </a:solidFill>
                <a:latin typeface="Arial" panose="020B0604020202020204" pitchFamily="34" charset="0"/>
                <a:cs typeface="Arial" panose="020B0604020202020204" pitchFamily="34" charset="0"/>
              </a:rPr>
              <a:t>	</a:t>
            </a:r>
            <a:r>
              <a:rPr lang="fr-FR" sz="1800" dirty="0">
                <a:solidFill>
                  <a:srgbClr val="FF6600"/>
                </a:solidFill>
                <a:latin typeface="Arial" panose="020B0604020202020204" pitchFamily="34" charset="0"/>
                <a:cs typeface="Arial" panose="020B0604020202020204" pitchFamily="34" charset="0"/>
              </a:rPr>
              <a:t>	</a:t>
            </a:r>
            <a:r>
              <a:rPr lang="fr-FR" sz="1800" b="1" dirty="0">
                <a:latin typeface="Arial" panose="020B0604020202020204" pitchFamily="34" charset="0"/>
                <a:cs typeface="Arial" panose="020B0604020202020204" pitchFamily="34" charset="0"/>
              </a:rPr>
              <a:t>L’agent immobilier et sa convention </a:t>
            </a:r>
            <a:r>
              <a:rPr lang="fr-FR" sz="1800" b="1" dirty="0" smtClean="0">
                <a:latin typeface="Arial" panose="020B0604020202020204" pitchFamily="34" charset="0"/>
                <a:cs typeface="Arial" panose="020B0604020202020204" pitchFamily="34" charset="0"/>
              </a:rPr>
              <a:t>: rappel du « tronc commun »</a:t>
            </a:r>
            <a:r>
              <a:rPr lang="fr-FR" sz="1800" b="1" dirty="0">
                <a:solidFill>
                  <a:srgbClr val="FF0000"/>
                </a:solidFill>
                <a:latin typeface="Arial" panose="020B0604020202020204" pitchFamily="34" charset="0"/>
                <a:cs typeface="Arial" panose="020B0604020202020204" pitchFamily="34" charset="0"/>
              </a:rPr>
              <a:t/>
            </a:r>
            <a:br>
              <a:rPr lang="fr-FR" sz="1800" b="1" dirty="0">
                <a:solidFill>
                  <a:srgbClr val="FF0000"/>
                </a:solidFill>
                <a:latin typeface="Arial" panose="020B0604020202020204" pitchFamily="34" charset="0"/>
                <a:cs typeface="Arial" panose="020B0604020202020204" pitchFamily="34" charset="0"/>
              </a:rPr>
            </a:br>
            <a:r>
              <a:rPr lang="fr-BE" sz="1800" dirty="0">
                <a:solidFill>
                  <a:srgbClr val="FF6600"/>
                </a:solidFill>
                <a:latin typeface="Arial" panose="020B0604020202020204" pitchFamily="34" charset="0"/>
                <a:cs typeface="Arial" panose="020B0604020202020204" pitchFamily="34" charset="0"/>
              </a:rPr>
              <a:t/>
            </a:r>
            <a:br>
              <a:rPr lang="fr-BE" sz="1800" dirty="0">
                <a:solidFill>
                  <a:srgbClr val="FF6600"/>
                </a:solidFill>
                <a:latin typeface="Arial" panose="020B0604020202020204" pitchFamily="34" charset="0"/>
                <a:cs typeface="Arial" panose="020B0604020202020204" pitchFamily="34" charset="0"/>
              </a:rPr>
            </a:br>
            <a:r>
              <a:rPr lang="fr-BE" sz="1800" dirty="0">
                <a:latin typeface="Arial" panose="020B0604020202020204" pitchFamily="34" charset="0"/>
                <a:cs typeface="Arial" panose="020B0604020202020204" pitchFamily="34" charset="0"/>
              </a:rPr>
              <a:t>(</a:t>
            </a:r>
            <a:r>
              <a:rPr lang="fr-BE" sz="1800" b="1" dirty="0">
                <a:latin typeface="Arial" panose="020B0604020202020204" pitchFamily="34" charset="0"/>
                <a:cs typeface="Arial" panose="020B0604020202020204" pitchFamily="34" charset="0"/>
              </a:rPr>
              <a:t>Art. 8.) </a:t>
            </a:r>
            <a:r>
              <a:rPr lang="fr-BE" sz="1800" dirty="0">
                <a:latin typeface="Arial" panose="020B0604020202020204" pitchFamily="34" charset="0"/>
                <a:cs typeface="Arial" panose="020B0604020202020204" pitchFamily="34" charset="0"/>
              </a:rPr>
              <a:t>Préalablement à l'acceptation de toute mission, l'agent immobilier doit proposer à son commettant potentiel un projet écrit de convention adapté à l'exercice de la mission qui pourrait lui être confiée par le commettant potentiel. Ce projet doit être conforme aux normes applicables et stipuler de manière claire et non ambiguë les obligations des parties, en particulier en ce qui concerne le mode de calcul et de paiement des honoraires.</a:t>
            </a:r>
          </a:p>
          <a:p>
            <a:pPr algn="l"/>
            <a:r>
              <a:rPr lang="fr-BE" sz="1800" dirty="0">
                <a:latin typeface="Arial" panose="020B0604020202020204" pitchFamily="34" charset="0"/>
                <a:cs typeface="Arial" panose="020B0604020202020204" pitchFamily="34" charset="0"/>
              </a:rPr>
              <a:t/>
            </a:r>
            <a:br>
              <a:rPr lang="fr-BE" sz="1800" dirty="0">
                <a:latin typeface="Arial" panose="020B0604020202020204" pitchFamily="34" charset="0"/>
                <a:cs typeface="Arial" panose="020B0604020202020204" pitchFamily="34" charset="0"/>
              </a:rPr>
            </a:br>
            <a:r>
              <a:rPr lang="fr-BE" sz="1800" dirty="0">
                <a:latin typeface="Arial" panose="020B0604020202020204" pitchFamily="34" charset="0"/>
                <a:cs typeface="Arial" panose="020B0604020202020204" pitchFamily="34" charset="0"/>
              </a:rPr>
              <a:t>(</a:t>
            </a:r>
            <a:r>
              <a:rPr lang="fr-BE" sz="1800" b="1" dirty="0">
                <a:latin typeface="Arial" panose="020B0604020202020204" pitchFamily="34" charset="0"/>
                <a:cs typeface="Arial" panose="020B0604020202020204" pitchFamily="34" charset="0"/>
              </a:rPr>
              <a:t>Art. 9.) </a:t>
            </a:r>
            <a:r>
              <a:rPr lang="fr-BE" sz="1800" dirty="0">
                <a:latin typeface="Arial" panose="020B0604020202020204" pitchFamily="34" charset="0"/>
                <a:cs typeface="Arial" panose="020B0604020202020204" pitchFamily="34" charset="0"/>
              </a:rPr>
              <a:t>Lorsqu’un projet de convention qu’il propose à son commettant potentiel comporte un mandat, l’agent immobilier est tenu de le stipuler de manière claire et apparente</a:t>
            </a:r>
          </a:p>
        </p:txBody>
      </p:sp>
      <p:sp>
        <p:nvSpPr>
          <p:cNvPr id="10" name="Flèche courbée vers la droite 8">
            <a:extLst>
              <a:ext uri="{FF2B5EF4-FFF2-40B4-BE49-F238E27FC236}">
                <a16:creationId xmlns="" xmlns:a16="http://schemas.microsoft.com/office/drawing/2014/main" id="{C72640E7-D347-46D2-857A-35A2FFBD53D6}"/>
              </a:ext>
            </a:extLst>
          </p:cNvPr>
          <p:cNvSpPr/>
          <p:nvPr/>
        </p:nvSpPr>
        <p:spPr>
          <a:xfrm>
            <a:off x="1447907" y="2493746"/>
            <a:ext cx="648072" cy="504056"/>
          </a:xfrm>
          <a:prstGeom prst="curved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308072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722522" y="6400403"/>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51177BF6-F1EC-4A65-8B1A-A3E6B693FE56}"/>
              </a:ext>
            </a:extLst>
          </p:cNvPr>
          <p:cNvSpPr txBox="1">
            <a:spLocks/>
          </p:cNvSpPr>
          <p:nvPr/>
        </p:nvSpPr>
        <p:spPr>
          <a:xfrm>
            <a:off x="337282" y="1825625"/>
            <a:ext cx="10673140" cy="42244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800" b="1" u="sng" dirty="0">
                <a:solidFill>
                  <a:srgbClr val="EC8D1C"/>
                </a:solidFill>
                <a:latin typeface="Arial" panose="020B0604020202020204" pitchFamily="34" charset="0"/>
                <a:cs typeface="Arial" panose="020B0604020202020204" pitchFamily="34" charset="0"/>
              </a:rPr>
              <a:t>L’agent immobilier intermédiaire dans ses rapports avec le commettant</a:t>
            </a:r>
            <a:r>
              <a:rPr lang="fr-BE" sz="1800" dirty="0">
                <a:latin typeface="Arial" panose="020B0604020202020204" pitchFamily="34" charset="0"/>
                <a:cs typeface="Arial" panose="020B0604020202020204" pitchFamily="34" charset="0"/>
              </a:rPr>
              <a:t/>
            </a:r>
            <a:br>
              <a:rPr lang="fr-BE" sz="1800" dirty="0">
                <a:latin typeface="Arial" panose="020B0604020202020204" pitchFamily="34" charset="0"/>
                <a:cs typeface="Arial" panose="020B0604020202020204" pitchFamily="34" charset="0"/>
              </a:rPr>
            </a:br>
            <a:r>
              <a:rPr lang="fr-FR" sz="1800" b="1" dirty="0">
                <a:latin typeface="Arial" panose="020B0604020202020204" pitchFamily="34" charset="0"/>
                <a:cs typeface="Arial" panose="020B0604020202020204" pitchFamily="34" charset="0"/>
              </a:rPr>
              <a:t> </a:t>
            </a:r>
            <a:r>
              <a:rPr lang="fr-BE" sz="1800" dirty="0">
                <a:latin typeface="Arial" panose="020B0604020202020204" pitchFamily="34" charset="0"/>
                <a:cs typeface="Arial" panose="020B0604020202020204" pitchFamily="34" charset="0"/>
              </a:rPr>
              <a:t/>
            </a:r>
            <a:br>
              <a:rPr lang="fr-BE" sz="1800" dirty="0">
                <a:latin typeface="Arial" panose="020B0604020202020204" pitchFamily="34" charset="0"/>
                <a:cs typeface="Arial" panose="020B0604020202020204" pitchFamily="34" charset="0"/>
              </a:rPr>
            </a:br>
            <a:endParaRPr lang="fr-BE" sz="1800" dirty="0">
              <a:latin typeface="Arial" panose="020B0604020202020204" pitchFamily="34" charset="0"/>
              <a:cs typeface="Arial" panose="020B0604020202020204" pitchFamily="34" charset="0"/>
            </a:endParaRPr>
          </a:p>
          <a:p>
            <a:pPr algn="l">
              <a:defRPr/>
            </a:pPr>
            <a:r>
              <a:rPr lang="fr-BE" sz="1800" b="1" dirty="0">
                <a:solidFill>
                  <a:srgbClr val="FF0000"/>
                </a:solidFill>
                <a:latin typeface="Arial" panose="020B0604020202020204" pitchFamily="34" charset="0"/>
                <a:cs typeface="Arial" panose="020B0604020202020204" pitchFamily="34" charset="0"/>
              </a:rPr>
              <a:t>	</a:t>
            </a:r>
            <a:r>
              <a:rPr lang="fr-FR" sz="1800" dirty="0">
                <a:solidFill>
                  <a:srgbClr val="FF6600"/>
                </a:solidFill>
                <a:latin typeface="Arial" panose="020B0604020202020204" pitchFamily="34" charset="0"/>
                <a:cs typeface="Arial" panose="020B0604020202020204" pitchFamily="34" charset="0"/>
              </a:rPr>
              <a:t>	</a:t>
            </a:r>
            <a:r>
              <a:rPr lang="fr-FR" sz="1800" b="1" dirty="0">
                <a:latin typeface="Arial" panose="020B0604020202020204" pitchFamily="34" charset="0"/>
                <a:cs typeface="Arial" panose="020B0604020202020204" pitchFamily="34" charset="0"/>
              </a:rPr>
              <a:t>L’agent immobilier et sa convention </a:t>
            </a:r>
            <a:r>
              <a:rPr lang="fr-FR" sz="1800" b="1" dirty="0">
                <a:solidFill>
                  <a:srgbClr val="FF0000"/>
                </a:solidFill>
                <a:latin typeface="Arial" panose="020B0604020202020204" pitchFamily="34" charset="0"/>
                <a:cs typeface="Arial" panose="020B0604020202020204" pitchFamily="34" charset="0"/>
              </a:rPr>
              <a:t/>
            </a:r>
            <a:br>
              <a:rPr lang="fr-FR" sz="1800" b="1" dirty="0">
                <a:solidFill>
                  <a:srgbClr val="FF0000"/>
                </a:solidFill>
                <a:latin typeface="Arial" panose="020B0604020202020204" pitchFamily="34" charset="0"/>
                <a:cs typeface="Arial" panose="020B0604020202020204" pitchFamily="34" charset="0"/>
              </a:rPr>
            </a:br>
            <a:r>
              <a:rPr lang="fr-BE" sz="1800" dirty="0">
                <a:solidFill>
                  <a:srgbClr val="FF6600"/>
                </a:solidFill>
                <a:latin typeface="Arial" panose="020B0604020202020204" pitchFamily="34" charset="0"/>
                <a:cs typeface="Arial" panose="020B0604020202020204" pitchFamily="34" charset="0"/>
              </a:rPr>
              <a:t/>
            </a:r>
            <a:br>
              <a:rPr lang="fr-BE" sz="1800" dirty="0">
                <a:solidFill>
                  <a:srgbClr val="FF6600"/>
                </a:solidFill>
                <a:latin typeface="Arial" panose="020B0604020202020204" pitchFamily="34" charset="0"/>
                <a:cs typeface="Arial" panose="020B0604020202020204" pitchFamily="34" charset="0"/>
              </a:rPr>
            </a:br>
            <a:endParaRPr lang="fr-BE" sz="1800" dirty="0">
              <a:solidFill>
                <a:srgbClr val="FF6600"/>
              </a:solidFill>
              <a:latin typeface="Arial" panose="020B0604020202020204" pitchFamily="34" charset="0"/>
              <a:cs typeface="Arial" panose="020B0604020202020204" pitchFamily="34" charset="0"/>
            </a:endParaRPr>
          </a:p>
          <a:p>
            <a:pPr marL="285750" indent="-285750" algn="l">
              <a:buClr>
                <a:srgbClr val="EC8D1C"/>
              </a:buClr>
              <a:buFont typeface="Avenir Next LT Pro" pitchFamily="50" charset="0"/>
              <a:buChar char="–"/>
              <a:defRPr/>
            </a:pPr>
            <a:r>
              <a:rPr lang="fr-BE" sz="1800" dirty="0">
                <a:latin typeface="Arial" panose="020B0604020202020204" pitchFamily="34" charset="0"/>
                <a:cs typeface="Arial" panose="020B0604020202020204" pitchFamily="34" charset="0"/>
              </a:rPr>
              <a:t>Obligation de la transmission préalable du projet de contrat</a:t>
            </a:r>
          </a:p>
          <a:p>
            <a:pPr marL="285750" indent="-285750" algn="l">
              <a:buClr>
                <a:srgbClr val="EC8D1C"/>
              </a:buClr>
              <a:buFont typeface="Avenir Next LT Pro" pitchFamily="50" charset="0"/>
              <a:buChar char="–"/>
              <a:defRPr/>
            </a:pPr>
            <a:r>
              <a:rPr lang="fr-BE" sz="1800" dirty="0">
                <a:latin typeface="Arial" panose="020B0604020202020204" pitchFamily="34" charset="0"/>
                <a:cs typeface="Arial" panose="020B0604020202020204" pitchFamily="34" charset="0"/>
              </a:rPr>
              <a:t>Obligation d’un contrat </a:t>
            </a:r>
            <a:r>
              <a:rPr lang="fr-BE" sz="1800" dirty="0" smtClean="0">
                <a:latin typeface="Arial" panose="020B0604020202020204" pitchFamily="34" charset="0"/>
                <a:cs typeface="Arial" panose="020B0604020202020204" pitchFamily="34" charset="0"/>
              </a:rPr>
              <a:t>écrit (Art.45)</a:t>
            </a:r>
            <a:endParaRPr lang="fr-BE" sz="1800" dirty="0">
              <a:latin typeface="Arial" panose="020B0604020202020204" pitchFamily="34" charset="0"/>
              <a:cs typeface="Arial" panose="020B0604020202020204" pitchFamily="34" charset="0"/>
            </a:endParaRPr>
          </a:p>
          <a:p>
            <a:pPr marL="285750" indent="-285750" algn="l">
              <a:buClr>
                <a:srgbClr val="EC8D1C"/>
              </a:buClr>
              <a:buFont typeface="Avenir Next LT Pro" pitchFamily="50" charset="0"/>
              <a:buChar char="–"/>
              <a:defRPr/>
            </a:pPr>
            <a:r>
              <a:rPr lang="fr-BE" sz="1800" dirty="0">
                <a:latin typeface="Arial" panose="020B0604020202020204" pitchFamily="34" charset="0"/>
                <a:cs typeface="Arial" panose="020B0604020202020204" pitchFamily="34" charset="0"/>
              </a:rPr>
              <a:t>Obligation d’un contrat conforme à la « loi » et aux normes de </a:t>
            </a:r>
            <a:r>
              <a:rPr lang="fr-BE" sz="1800" dirty="0" smtClean="0">
                <a:latin typeface="Arial" panose="020B0604020202020204" pitchFamily="34" charset="0"/>
                <a:cs typeface="Arial" panose="020B0604020202020204" pitchFamily="34" charset="0"/>
              </a:rPr>
              <a:t>déontologie (Art.45)</a:t>
            </a:r>
            <a:endParaRPr lang="fr-BE" sz="1800" dirty="0">
              <a:latin typeface="Arial" panose="020B0604020202020204" pitchFamily="34" charset="0"/>
              <a:cs typeface="Arial" panose="020B0604020202020204" pitchFamily="34" charset="0"/>
            </a:endParaRPr>
          </a:p>
          <a:p>
            <a:pPr algn="l">
              <a:defRPr/>
            </a:pPr>
            <a:r>
              <a:rPr lang="fr-BE" sz="1800" dirty="0">
                <a:latin typeface="Arial" panose="020B0604020202020204" pitchFamily="34" charset="0"/>
                <a:cs typeface="Arial" panose="020B0604020202020204" pitchFamily="34" charset="0"/>
              </a:rPr>
              <a:t>	</a:t>
            </a:r>
            <a:r>
              <a:rPr lang="fr-BE" sz="1800" b="1" dirty="0">
                <a:latin typeface="Arial" panose="020B0604020202020204" pitchFamily="34" charset="0"/>
                <a:cs typeface="Arial" panose="020B0604020202020204" pitchFamily="34" charset="0"/>
              </a:rPr>
              <a:t>Attention</a:t>
            </a:r>
            <a:r>
              <a:rPr lang="fr-BE" sz="1800" dirty="0">
                <a:latin typeface="Arial" panose="020B0604020202020204" pitchFamily="34" charset="0"/>
                <a:cs typeface="Arial" panose="020B0604020202020204" pitchFamily="34" charset="0"/>
              </a:rPr>
              <a:t> : </a:t>
            </a:r>
            <a:r>
              <a:rPr lang="fr-BE" sz="1800" dirty="0">
                <a:solidFill>
                  <a:srgbClr val="EC8D1C"/>
                </a:solidFill>
                <a:latin typeface="Arial" panose="020B0604020202020204" pitchFamily="34" charset="0"/>
                <a:cs typeface="Arial" panose="020B0604020202020204" pitchFamily="34" charset="0"/>
              </a:rPr>
              <a:t>l’information précontractuelle</a:t>
            </a:r>
          </a:p>
          <a:p>
            <a:pPr marL="285750" indent="-285750" algn="l">
              <a:buClr>
                <a:srgbClr val="EC8D1C"/>
              </a:buClr>
              <a:buFont typeface="Avenir Next LT Pro" pitchFamily="50" charset="0"/>
              <a:buChar char="–"/>
              <a:defRPr/>
            </a:pPr>
            <a:r>
              <a:rPr lang="fr-BE" sz="1800" dirty="0">
                <a:latin typeface="Arial" panose="020B0604020202020204" pitchFamily="34" charset="0"/>
                <a:cs typeface="Arial" panose="020B0604020202020204" pitchFamily="34" charset="0"/>
              </a:rPr>
              <a:t>Obligation spécifique en cas de « mandat </a:t>
            </a:r>
            <a:r>
              <a:rPr lang="fr-BE" sz="1800" dirty="0" smtClean="0">
                <a:latin typeface="Arial" panose="020B0604020202020204" pitchFamily="34" charset="0"/>
                <a:cs typeface="Arial" panose="020B0604020202020204" pitchFamily="34" charset="0"/>
              </a:rPr>
              <a:t>» (Art. 48)</a:t>
            </a:r>
            <a:endParaRPr lang="fr-BE" sz="1800" dirty="0">
              <a:latin typeface="Arial" panose="020B0604020202020204" pitchFamily="34" charset="0"/>
              <a:cs typeface="Arial" panose="020B0604020202020204" pitchFamily="34" charset="0"/>
            </a:endParaRPr>
          </a:p>
        </p:txBody>
      </p:sp>
      <p:sp>
        <p:nvSpPr>
          <p:cNvPr id="10" name="Flèche courbée vers la droite 8">
            <a:extLst>
              <a:ext uri="{FF2B5EF4-FFF2-40B4-BE49-F238E27FC236}">
                <a16:creationId xmlns="" xmlns:a16="http://schemas.microsoft.com/office/drawing/2014/main" id="{5D6A0C76-042D-4BC2-9B16-5BE8957D6758}"/>
              </a:ext>
            </a:extLst>
          </p:cNvPr>
          <p:cNvSpPr/>
          <p:nvPr/>
        </p:nvSpPr>
        <p:spPr>
          <a:xfrm>
            <a:off x="1224489" y="2512919"/>
            <a:ext cx="648072" cy="504056"/>
          </a:xfrm>
          <a:prstGeom prst="curved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487574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8792"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35F2E25-56AF-4CB7-968B-EF10D4182AD1}"/>
              </a:ext>
            </a:extLst>
          </p:cNvPr>
          <p:cNvSpPr txBox="1">
            <a:spLocks/>
          </p:cNvSpPr>
          <p:nvPr/>
        </p:nvSpPr>
        <p:spPr>
          <a:xfrm>
            <a:off x="337282" y="1825625"/>
            <a:ext cx="10673140" cy="428066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fr-FR" sz="2100" b="1" u="sng" dirty="0">
                <a:latin typeface="Arial" panose="020B0604020202020204" pitchFamily="34" charset="0"/>
                <a:cs typeface="Arial" panose="020B0604020202020204" pitchFamily="34" charset="0"/>
              </a:rPr>
              <a:t>L’agent immobilier intermédiaire dans ses rapports avec le commettant</a:t>
            </a:r>
            <a:r>
              <a:rPr lang="fr-BE" sz="2100" dirty="0">
                <a:latin typeface="Arial" panose="020B0604020202020204" pitchFamily="34" charset="0"/>
                <a:cs typeface="Arial" panose="020B0604020202020204" pitchFamily="34" charset="0"/>
              </a:rPr>
              <a:t/>
            </a:r>
            <a:br>
              <a:rPr lang="fr-BE" sz="2100" dirty="0">
                <a:latin typeface="Arial" panose="020B0604020202020204" pitchFamily="34" charset="0"/>
                <a:cs typeface="Arial" panose="020B0604020202020204" pitchFamily="34" charset="0"/>
              </a:rPr>
            </a:br>
            <a:r>
              <a:rPr lang="fr-FR" sz="2100" b="1" dirty="0">
                <a:latin typeface="Arial" panose="020B0604020202020204" pitchFamily="34" charset="0"/>
                <a:cs typeface="Arial" panose="020B0604020202020204" pitchFamily="34" charset="0"/>
              </a:rPr>
              <a:t> </a:t>
            </a:r>
          </a:p>
          <a:p>
            <a:pPr algn="l">
              <a:defRPr/>
            </a:pPr>
            <a:r>
              <a:rPr lang="fr-BE" sz="2100" b="1" dirty="0">
                <a:latin typeface="Arial" panose="020B0604020202020204" pitchFamily="34" charset="0"/>
                <a:cs typeface="Arial" panose="020B0604020202020204" pitchFamily="34" charset="0"/>
              </a:rPr>
              <a:t>			Prix de mise en vente</a:t>
            </a:r>
            <a:r>
              <a:rPr lang="fr-BE" sz="2100" b="1" dirty="0">
                <a:solidFill>
                  <a:srgbClr val="FF0000"/>
                </a:solidFill>
                <a:latin typeface="Avenir Next LT Pro" pitchFamily="50" charset="0"/>
              </a:rPr>
              <a:t/>
            </a:r>
            <a:br>
              <a:rPr lang="fr-BE" sz="2100" b="1" dirty="0">
                <a:solidFill>
                  <a:srgbClr val="FF0000"/>
                </a:solidFill>
                <a:latin typeface="Avenir Next LT Pro" pitchFamily="50" charset="0"/>
              </a:rPr>
            </a:br>
            <a:endParaRPr lang="fr-BE" sz="2100" b="1" dirty="0">
              <a:solidFill>
                <a:srgbClr val="FF0000"/>
              </a:solidFill>
              <a:latin typeface="Avenir Next LT Pro" pitchFamily="50" charset="0"/>
            </a:endParaRPr>
          </a:p>
          <a:p>
            <a:pPr algn="l">
              <a:defRPr/>
            </a:pPr>
            <a:r>
              <a:rPr lang="fr-FR" sz="2000" b="1" dirty="0">
                <a:solidFill>
                  <a:schemeClr val="bg1"/>
                </a:solidFill>
                <a:latin typeface="Arial" panose="020B0604020202020204" pitchFamily="34" charset="0"/>
                <a:cs typeface="Arial" panose="020B0604020202020204" pitchFamily="34" charset="0"/>
              </a:rPr>
              <a:t>Art. 46. </a:t>
            </a:r>
            <a:r>
              <a:rPr lang="fr-FR" sz="2000" u="sng" dirty="0">
                <a:solidFill>
                  <a:schemeClr val="bg1"/>
                </a:solidFill>
                <a:latin typeface="Arial" panose="020B0604020202020204" pitchFamily="34" charset="0"/>
                <a:cs typeface="Arial" panose="020B0604020202020204" pitchFamily="34" charset="0"/>
              </a:rPr>
              <a:t>Les estimations </a:t>
            </a:r>
            <a:r>
              <a:rPr lang="fr-FR" sz="2000" dirty="0">
                <a:solidFill>
                  <a:schemeClr val="bg1"/>
                </a:solidFill>
                <a:latin typeface="Arial" panose="020B0604020202020204" pitchFamily="34" charset="0"/>
                <a:cs typeface="Arial" panose="020B0604020202020204" pitchFamily="34" charset="0"/>
              </a:rPr>
              <a:t>et évaluations de l’agent immobilier intermédiaire, qu’elles soient concises ou développées, doivent être faites de manière sincère, sans préjudice d’éventuels affinements. </a:t>
            </a:r>
            <a:br>
              <a:rPr lang="fr-FR" sz="2000" dirty="0">
                <a:solidFill>
                  <a:schemeClr val="bg1"/>
                </a:solidFill>
                <a:latin typeface="Arial" panose="020B0604020202020204" pitchFamily="34" charset="0"/>
                <a:cs typeface="Arial" panose="020B0604020202020204" pitchFamily="34" charset="0"/>
              </a:rPr>
            </a:br>
            <a:r>
              <a:rPr lang="fr-BE" sz="2000" dirty="0">
                <a:solidFill>
                  <a:schemeClr val="bg1"/>
                </a:solidFill>
                <a:latin typeface="Arial" panose="020B0604020202020204" pitchFamily="34" charset="0"/>
                <a:cs typeface="Arial" panose="020B0604020202020204" pitchFamily="34" charset="0"/>
              </a:rPr>
              <a:t/>
            </a:r>
            <a:br>
              <a:rPr lang="fr-BE" sz="2000" dirty="0">
                <a:solidFill>
                  <a:schemeClr val="bg1"/>
                </a:solidFill>
                <a:latin typeface="Arial" panose="020B0604020202020204" pitchFamily="34" charset="0"/>
                <a:cs typeface="Arial" panose="020B0604020202020204" pitchFamily="34" charset="0"/>
              </a:rPr>
            </a:br>
            <a:r>
              <a:rPr lang="fr-FR" sz="2000" b="1" dirty="0">
                <a:solidFill>
                  <a:schemeClr val="bg1"/>
                </a:solidFill>
                <a:latin typeface="Arial" panose="020B0604020202020204" pitchFamily="34" charset="0"/>
                <a:cs typeface="Arial" panose="020B0604020202020204" pitchFamily="34" charset="0"/>
              </a:rPr>
              <a:t>Art. 47. </a:t>
            </a:r>
            <a:r>
              <a:rPr lang="fr-FR" sz="2000" dirty="0">
                <a:solidFill>
                  <a:schemeClr val="bg1"/>
                </a:solidFill>
                <a:latin typeface="Arial" panose="020B0604020202020204" pitchFamily="34" charset="0"/>
                <a:cs typeface="Arial" panose="020B0604020202020204" pitchFamily="34" charset="0"/>
              </a:rPr>
              <a:t>L’agent immobilier intermédiaire a l’obligation d’exprimer à son commettant des </a:t>
            </a:r>
            <a:r>
              <a:rPr lang="fr-FR" sz="2000" u="sng" dirty="0">
                <a:solidFill>
                  <a:schemeClr val="bg1"/>
                </a:solidFill>
                <a:latin typeface="Arial" panose="020B0604020202020204" pitchFamily="34" charset="0"/>
                <a:cs typeface="Arial" panose="020B0604020202020204" pitchFamily="34" charset="0"/>
              </a:rPr>
              <a:t>réserves </a:t>
            </a:r>
            <a:r>
              <a:rPr lang="fr-FR" sz="2000" dirty="0">
                <a:solidFill>
                  <a:schemeClr val="bg1"/>
                </a:solidFill>
                <a:latin typeface="Arial" panose="020B0604020202020204" pitchFamily="34" charset="0"/>
                <a:cs typeface="Arial" panose="020B0604020202020204" pitchFamily="34" charset="0"/>
              </a:rPr>
              <a:t>au sujet du prix que ce dernier estimerait ou entendrait obtenir dans le cadre d’une évaluation ou d’une commercialisation de son bien si ce prix est, à sa connaissance, manifestement disproportionné à la hausse ou à la baisse par rapport à la valeur du bien ou au prix susceptible d’être obtenu dans le cadre d’une commercialisation.</a:t>
            </a:r>
            <a:endParaRPr lang="fr-BE" sz="2000" dirty="0">
              <a:solidFill>
                <a:schemeClr val="bg1"/>
              </a:solidFill>
              <a:latin typeface="Arial" panose="020B0604020202020204" pitchFamily="34" charset="0"/>
              <a:cs typeface="Arial" panose="020B0604020202020204" pitchFamily="34" charset="0"/>
            </a:endParaRPr>
          </a:p>
        </p:txBody>
      </p:sp>
      <p:sp>
        <p:nvSpPr>
          <p:cNvPr id="10" name="Flèche courbée vers la droite 5">
            <a:extLst>
              <a:ext uri="{FF2B5EF4-FFF2-40B4-BE49-F238E27FC236}">
                <a16:creationId xmlns="" xmlns:a16="http://schemas.microsoft.com/office/drawing/2014/main" id="{2430A267-075A-49C4-9D3E-1AB66210121E}"/>
              </a:ext>
            </a:extLst>
          </p:cNvPr>
          <p:cNvSpPr/>
          <p:nvPr/>
        </p:nvSpPr>
        <p:spPr>
          <a:xfrm>
            <a:off x="2394229" y="2321654"/>
            <a:ext cx="648072" cy="504056"/>
          </a:xfrm>
          <a:prstGeom prst="curved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15110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LES INSTRUMENTS DE LA DÉONTOLOGIE</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5DCECA52-D985-4BF0-BD9F-85ABC52546F4}"/>
              </a:ext>
            </a:extLst>
          </p:cNvPr>
          <p:cNvSpPr txBox="1"/>
          <p:nvPr/>
        </p:nvSpPr>
        <p:spPr>
          <a:xfrm>
            <a:off x="1134208" y="1670541"/>
            <a:ext cx="9876213" cy="403187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fr-FR" sz="1400" b="1" dirty="0">
                <a:solidFill>
                  <a:schemeClr val="bg1"/>
                </a:solidFill>
                <a:latin typeface="Avenir Next LT Pro" pitchFamily="50" charset="0"/>
              </a:rPr>
              <a:t>	</a:t>
            </a:r>
            <a:r>
              <a:rPr lang="fr-FR" b="1" dirty="0" smtClean="0">
                <a:solidFill>
                  <a:schemeClr val="bg2">
                    <a:lumMod val="25000"/>
                  </a:schemeClr>
                </a:solidFill>
                <a:latin typeface="Avenir Next LT Pro" pitchFamily="50" charset="0"/>
              </a:rPr>
              <a:t>Toutes les </a:t>
            </a:r>
            <a:r>
              <a:rPr lang="fr-FR" b="1" dirty="0">
                <a:solidFill>
                  <a:schemeClr val="bg2">
                    <a:lumMod val="25000"/>
                  </a:schemeClr>
                </a:solidFill>
                <a:latin typeface="Avenir Next LT Pro" pitchFamily="50" charset="0"/>
              </a:rPr>
              <a:t>dispositions </a:t>
            </a:r>
            <a:r>
              <a:rPr lang="fr-FR" b="1" dirty="0" smtClean="0">
                <a:solidFill>
                  <a:schemeClr val="bg2">
                    <a:lumMod val="25000"/>
                  </a:schemeClr>
                </a:solidFill>
                <a:latin typeface="Avenir Next LT Pro" pitchFamily="50" charset="0"/>
              </a:rPr>
              <a:t>légales et réglementaires</a:t>
            </a:r>
            <a:endParaRPr lang="fr-FR" b="1" dirty="0">
              <a:solidFill>
                <a:schemeClr val="bg2">
                  <a:lumMod val="25000"/>
                </a:schemeClr>
              </a:solidFill>
              <a:latin typeface="Avenir Next LT Pro" pitchFamily="50" charset="0"/>
            </a:endParaRPr>
          </a:p>
          <a:p>
            <a:endParaRPr lang="fr-FR" sz="1700" b="1" dirty="0">
              <a:solidFill>
                <a:schemeClr val="bg1"/>
              </a:solidFill>
              <a:latin typeface="Avenir Next LT Pro" pitchFamily="50" charset="0"/>
            </a:endParaRPr>
          </a:p>
          <a:p>
            <a:r>
              <a:rPr lang="fr-FR" sz="1700" dirty="0">
                <a:solidFill>
                  <a:schemeClr val="bg1"/>
                </a:solidFill>
                <a:latin typeface="Avenir Next LT Pro" pitchFamily="50" charset="0"/>
              </a:rPr>
              <a:t>Selon le Code de déontologie : « </a:t>
            </a:r>
            <a:r>
              <a:rPr lang="fr-FR" sz="1700" i="1" dirty="0">
                <a:solidFill>
                  <a:schemeClr val="bg1"/>
                </a:solidFill>
                <a:latin typeface="Avenir Next LT Pro" pitchFamily="50" charset="0"/>
              </a:rPr>
              <a:t>toutes dispositions légales et/ou réglementaires </a:t>
            </a:r>
            <a:r>
              <a:rPr lang="fr-FR" sz="1700" i="1" dirty="0" smtClean="0">
                <a:solidFill>
                  <a:schemeClr val="bg1"/>
                </a:solidFill>
                <a:latin typeface="Avenir Next LT Pro" pitchFamily="50" charset="0"/>
              </a:rPr>
              <a:t>qui intéressent l’activité font </a:t>
            </a:r>
            <a:r>
              <a:rPr lang="fr-FR" sz="1700" i="1" dirty="0">
                <a:solidFill>
                  <a:schemeClr val="bg1"/>
                </a:solidFill>
                <a:latin typeface="Avenir Next LT Pro" pitchFamily="50" charset="0"/>
              </a:rPr>
              <a:t>partie de la déontologie </a:t>
            </a:r>
            <a:r>
              <a:rPr lang="fr-FR" sz="1700" dirty="0">
                <a:solidFill>
                  <a:schemeClr val="bg1"/>
                </a:solidFill>
                <a:latin typeface="Avenir Next LT Pro" pitchFamily="50" charset="0"/>
              </a:rPr>
              <a:t>».</a:t>
            </a:r>
          </a:p>
          <a:p>
            <a:pPr marL="285750" indent="-285750">
              <a:buFont typeface="Arial" panose="020B0604020202020204" pitchFamily="34" charset="0"/>
              <a:buChar char="•"/>
            </a:pPr>
            <a:endParaRPr lang="fr-FR" sz="1700" dirty="0">
              <a:solidFill>
                <a:schemeClr val="bg1"/>
              </a:solidFill>
              <a:latin typeface="Avenir Next LT Pro" pitchFamily="50" charset="0"/>
            </a:endParaRPr>
          </a:p>
          <a:p>
            <a:pPr marL="285750" indent="-285750">
              <a:buFont typeface="Arial" panose="020B0604020202020204" pitchFamily="34" charset="0"/>
              <a:buChar char="•"/>
            </a:pPr>
            <a:r>
              <a:rPr lang="fr-FR" sz="1700" dirty="0">
                <a:solidFill>
                  <a:schemeClr val="bg1"/>
                </a:solidFill>
                <a:latin typeface="Avenir Next LT Pro" pitchFamily="50" charset="0"/>
              </a:rPr>
              <a:t>Le Code de droit </a:t>
            </a:r>
            <a:r>
              <a:rPr lang="fr-FR" sz="1700" dirty="0" smtClean="0">
                <a:solidFill>
                  <a:schemeClr val="bg1"/>
                </a:solidFill>
                <a:latin typeface="Avenir Next LT Pro" pitchFamily="50" charset="0"/>
              </a:rPr>
              <a:t>économique et le Code civil</a:t>
            </a:r>
            <a:endParaRPr lang="fr-FR" sz="1700" dirty="0">
              <a:solidFill>
                <a:schemeClr val="bg1"/>
              </a:solidFill>
              <a:latin typeface="Avenir Next LT Pro" pitchFamily="50" charset="0"/>
            </a:endParaRPr>
          </a:p>
          <a:p>
            <a:pPr marL="285750" indent="-285750">
              <a:buFont typeface="Arial" panose="020B0604020202020204" pitchFamily="34" charset="0"/>
              <a:buChar char="•"/>
            </a:pPr>
            <a:r>
              <a:rPr lang="fr-FR" sz="1700" dirty="0">
                <a:solidFill>
                  <a:schemeClr val="bg1"/>
                </a:solidFill>
                <a:latin typeface="Avenir Next LT Pro" pitchFamily="50" charset="0"/>
              </a:rPr>
              <a:t>Les dispositions légales réglementant l’accès à la profession </a:t>
            </a:r>
            <a:endParaRPr lang="fr-FR" sz="1700" dirty="0" smtClean="0">
              <a:solidFill>
                <a:schemeClr val="bg1"/>
              </a:solidFill>
              <a:latin typeface="Avenir Next LT Pro" pitchFamily="50" charset="0"/>
            </a:endParaRPr>
          </a:p>
          <a:p>
            <a:pPr marL="285750" indent="-285750">
              <a:buFont typeface="Arial" panose="020B0604020202020204" pitchFamily="34" charset="0"/>
              <a:buChar char="•"/>
            </a:pPr>
            <a:r>
              <a:rPr lang="fr-FR" sz="1700" dirty="0" smtClean="0">
                <a:solidFill>
                  <a:schemeClr val="bg1"/>
                </a:solidFill>
                <a:latin typeface="Avenir Next LT Pro" pitchFamily="50" charset="0"/>
              </a:rPr>
              <a:t>Les dispositions en matière de blanchiment des capitaux, de discrimination…</a:t>
            </a:r>
          </a:p>
          <a:p>
            <a:pPr marL="285750" indent="-285750">
              <a:buFont typeface="Arial" panose="020B0604020202020204" pitchFamily="34" charset="0"/>
              <a:buChar char="•"/>
            </a:pPr>
            <a:r>
              <a:rPr lang="fr-FR" sz="1700" dirty="0" smtClean="0">
                <a:solidFill>
                  <a:schemeClr val="bg1"/>
                </a:solidFill>
                <a:latin typeface="Avenir Next LT Pro" pitchFamily="50" charset="0"/>
              </a:rPr>
              <a:t>(…)</a:t>
            </a:r>
          </a:p>
          <a:p>
            <a:pPr marL="285750" indent="-285750">
              <a:buFont typeface="Arial" panose="020B0604020202020204" pitchFamily="34" charset="0"/>
              <a:buChar char="•"/>
            </a:pPr>
            <a:endParaRPr lang="fr-FR" sz="1700" dirty="0">
              <a:solidFill>
                <a:schemeClr val="bg1"/>
              </a:solidFill>
              <a:latin typeface="Avenir Next LT Pro" pitchFamily="50" charset="0"/>
            </a:endParaRPr>
          </a:p>
          <a:p>
            <a:r>
              <a:rPr lang="fr-FR" sz="1700" dirty="0" smtClean="0">
                <a:solidFill>
                  <a:schemeClr val="bg1"/>
                </a:solidFill>
                <a:latin typeface="Avenir Next LT Pro" pitchFamily="50" charset="0"/>
              </a:rPr>
              <a:t>Conséquences tant sur le plan judiciaire (civil / pénal) que déontologique</a:t>
            </a:r>
            <a:endParaRPr lang="fr-FR" sz="1700" dirty="0">
              <a:solidFill>
                <a:schemeClr val="bg1"/>
              </a:solidFill>
              <a:latin typeface="Avenir Next LT Pro" pitchFamily="50" charset="0"/>
            </a:endParaRPr>
          </a:p>
          <a:p>
            <a:endParaRPr lang="fr-FR" sz="1700" b="1" dirty="0" smtClean="0">
              <a:solidFill>
                <a:schemeClr val="bg1"/>
              </a:solidFill>
              <a:latin typeface="Avenir Next LT Pro" pitchFamily="50" charset="0"/>
            </a:endParaRPr>
          </a:p>
          <a:p>
            <a:endParaRPr lang="fr-FR" sz="1700" b="1" dirty="0">
              <a:solidFill>
                <a:schemeClr val="bg1"/>
              </a:solidFill>
              <a:latin typeface="Avenir Next LT Pro" pitchFamily="50" charset="0"/>
            </a:endParaRPr>
          </a:p>
          <a:p>
            <a:pPr algn="ctr"/>
            <a:r>
              <a:rPr lang="fr-FR" sz="1700" b="1" dirty="0">
                <a:latin typeface="Avenir Next LT Pro" pitchFamily="50" charset="0"/>
              </a:rPr>
              <a:t>Conclusion : la déontologie de l’agent immobilier </a:t>
            </a:r>
            <a:r>
              <a:rPr lang="fr-FR" sz="1700" b="1" dirty="0" smtClean="0">
                <a:latin typeface="Avenir Next LT Pro" pitchFamily="50" charset="0"/>
              </a:rPr>
              <a:t>est </a:t>
            </a:r>
            <a:r>
              <a:rPr lang="fr-FR" sz="1700" b="1" dirty="0">
                <a:latin typeface="Avenir Next LT Pro" pitchFamily="50" charset="0"/>
              </a:rPr>
              <a:t>fondée à la fois sur la Loi, les principes éthiques et le Code de déontologie</a:t>
            </a:r>
          </a:p>
        </p:txBody>
      </p:sp>
      <p:sp>
        <p:nvSpPr>
          <p:cNvPr id="2" name="Flèche droite 1"/>
          <p:cNvSpPr/>
          <p:nvPr/>
        </p:nvSpPr>
        <p:spPr>
          <a:xfrm>
            <a:off x="1228165" y="1670541"/>
            <a:ext cx="681317" cy="400306"/>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97940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endParaRPr lang="fr-BE" sz="3600" dirty="0">
              <a:solidFill>
                <a:schemeClr val="tx1">
                  <a:lumMod val="95000"/>
                  <a:lumOff val="5000"/>
                </a:schemeClr>
              </a:solidFill>
              <a:latin typeface="Avenir Next LT Pro" panose="020B0504020202020204" pitchFamily="34" charset="0"/>
            </a:endParaRPr>
          </a:p>
        </p:txBody>
      </p:sp>
      <p:pic>
        <p:nvPicPr>
          <p:cNvPr id="9" name="Image 8">
            <a:extLst>
              <a:ext uri="{FF2B5EF4-FFF2-40B4-BE49-F238E27FC236}">
                <a16:creationId xmlns="" xmlns:a16="http://schemas.microsoft.com/office/drawing/2014/main" id="{26CCD813-64C3-4DC5-A232-16327C63364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08104" y="1988840"/>
            <a:ext cx="3175000" cy="3022600"/>
          </a:xfrm>
          <a:prstGeom prst="rect">
            <a:avLst/>
          </a:prstGeom>
          <a:noFill/>
          <a:ln>
            <a:noFill/>
          </a:ln>
        </p:spPr>
      </p:pic>
      <p:pic>
        <p:nvPicPr>
          <p:cNvPr id="10" name="Image 9">
            <a:extLst>
              <a:ext uri="{FF2B5EF4-FFF2-40B4-BE49-F238E27FC236}">
                <a16:creationId xmlns="" xmlns:a16="http://schemas.microsoft.com/office/drawing/2014/main" id="{5B4FDC00-E391-41CE-B7AF-1424DF017B5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463800" y="3549650"/>
            <a:ext cx="3556000" cy="1409700"/>
          </a:xfrm>
          <a:prstGeom prst="rect">
            <a:avLst/>
          </a:prstGeom>
          <a:noFill/>
          <a:ln>
            <a:noFill/>
          </a:ln>
        </p:spPr>
      </p:pic>
      <p:pic>
        <p:nvPicPr>
          <p:cNvPr id="11" name="Image 10">
            <a:extLst>
              <a:ext uri="{FF2B5EF4-FFF2-40B4-BE49-F238E27FC236}">
                <a16:creationId xmlns="" xmlns:a16="http://schemas.microsoft.com/office/drawing/2014/main" id="{66E35B10-DAA9-4069-AB8F-01828557443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404553" y="2426335"/>
            <a:ext cx="2055495" cy="1370330"/>
          </a:xfrm>
          <a:prstGeom prst="rect">
            <a:avLst/>
          </a:prstGeom>
          <a:noFill/>
          <a:ln>
            <a:noFill/>
          </a:ln>
        </p:spPr>
      </p:pic>
      <p:pic>
        <p:nvPicPr>
          <p:cNvPr id="12" name="Image 11">
            <a:extLst>
              <a:ext uri="{FF2B5EF4-FFF2-40B4-BE49-F238E27FC236}">
                <a16:creationId xmlns="" xmlns:a16="http://schemas.microsoft.com/office/drawing/2014/main" id="{76033C3E-E6EF-47B6-B0BE-C8EA13C5269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846003" y="4537710"/>
            <a:ext cx="2169795" cy="1084580"/>
          </a:xfrm>
          <a:prstGeom prst="rect">
            <a:avLst/>
          </a:prstGeom>
          <a:noFill/>
          <a:ln>
            <a:noFill/>
          </a:ln>
        </p:spPr>
      </p:pic>
    </p:spTree>
    <p:extLst>
      <p:ext uri="{BB962C8B-B14F-4D97-AF65-F5344CB8AC3E}">
        <p14:creationId xmlns:p14="http://schemas.microsoft.com/office/powerpoint/2010/main" val="1153997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8"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1D4A9631-9CD2-44DC-916D-8E7F540AE3A5}"/>
              </a:ext>
            </a:extLst>
          </p:cNvPr>
          <p:cNvSpPr txBox="1">
            <a:spLocks/>
          </p:cNvSpPr>
          <p:nvPr/>
        </p:nvSpPr>
        <p:spPr>
          <a:xfrm>
            <a:off x="337282" y="1825625"/>
            <a:ext cx="10673140" cy="47115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200" dirty="0">
              <a:solidFill>
                <a:schemeClr val="bg1"/>
              </a:solidFill>
              <a:latin typeface="Arial" panose="020B0604020202020204" pitchFamily="34" charset="0"/>
              <a:cs typeface="Arial" panose="020B0604020202020204" pitchFamily="34" charset="0"/>
            </a:endParaRPr>
          </a:p>
          <a:p>
            <a:pPr algn="l">
              <a:defRPr/>
            </a:pPr>
            <a:r>
              <a:rPr lang="fr-BE" sz="1800" b="1" dirty="0">
                <a:solidFill>
                  <a:schemeClr val="bg1"/>
                </a:solidFill>
                <a:latin typeface="Arial" panose="020B0604020202020204" pitchFamily="34" charset="0"/>
                <a:cs typeface="Arial" panose="020B0604020202020204" pitchFamily="34" charset="0"/>
              </a:rPr>
              <a:t>		</a:t>
            </a:r>
            <a:r>
              <a:rPr lang="fr-BE" sz="1800" b="1" dirty="0">
                <a:latin typeface="Arial" panose="020B0604020202020204" pitchFamily="34" charset="0"/>
                <a:cs typeface="Arial" panose="020B0604020202020204" pitchFamily="34" charset="0"/>
              </a:rPr>
              <a:t>Le « Mandat »</a:t>
            </a:r>
            <a:r>
              <a:rPr lang="fr-BE" sz="1800" b="1" dirty="0">
                <a:solidFill>
                  <a:schemeClr val="bg1"/>
                </a:solidFill>
                <a:latin typeface="Arial" panose="020B0604020202020204" pitchFamily="34" charset="0"/>
                <a:cs typeface="Arial" panose="020B0604020202020204" pitchFamily="34" charset="0"/>
              </a:rPr>
              <a:t/>
            </a:r>
            <a:br>
              <a:rPr lang="fr-BE" sz="1800" b="1" dirty="0">
                <a:solidFill>
                  <a:schemeClr val="bg1"/>
                </a:solidFill>
                <a:latin typeface="Arial" panose="020B0604020202020204" pitchFamily="34" charset="0"/>
                <a:cs typeface="Arial" panose="020B0604020202020204" pitchFamily="34" charset="0"/>
              </a:rPr>
            </a:br>
            <a:endParaRPr lang="fr-BE" sz="1800" b="1" dirty="0">
              <a:solidFill>
                <a:schemeClr val="bg1"/>
              </a:solidFill>
              <a:latin typeface="Arial" panose="020B0604020202020204" pitchFamily="34" charset="0"/>
              <a:cs typeface="Arial" panose="020B0604020202020204" pitchFamily="34" charset="0"/>
            </a:endParaRPr>
          </a:p>
          <a:p>
            <a:pPr algn="l">
              <a:defRPr/>
            </a:pPr>
            <a:r>
              <a:rPr lang="fr-FR" sz="1800" b="1" dirty="0">
                <a:solidFill>
                  <a:schemeClr val="bg1"/>
                </a:solidFill>
                <a:latin typeface="Arial" panose="020B0604020202020204" pitchFamily="34" charset="0"/>
                <a:cs typeface="Arial" panose="020B0604020202020204" pitchFamily="34" charset="0"/>
              </a:rPr>
              <a:t>Art. 48. </a:t>
            </a:r>
            <a:r>
              <a:rPr lang="fr-BE" sz="1800" dirty="0">
                <a:solidFill>
                  <a:schemeClr val="bg1"/>
                </a:solidFill>
                <a:latin typeface="Arial" panose="020B0604020202020204" pitchFamily="34" charset="0"/>
                <a:cs typeface="Arial" panose="020B0604020202020204" pitchFamily="34" charset="0"/>
              </a:rPr>
              <a:t>L’agent immobilier intermédiaire s’informe auprès de son commettant potentiel pour vérifier s’il a déjà confié un mandat à une autre personne. Dans l’affirmative, il ne peut accepter un tel mandat, sauf s’il prend effet après la fin du mandat en cours. </a:t>
            </a:r>
            <a:r>
              <a:rPr lang="fr-FR" sz="1800" dirty="0">
                <a:solidFill>
                  <a:schemeClr val="bg1"/>
                </a:solidFill>
                <a:latin typeface="Arial" panose="020B0604020202020204" pitchFamily="34" charset="0"/>
                <a:cs typeface="Arial" panose="020B0604020202020204" pitchFamily="34" charset="0"/>
              </a:rPr>
              <a:t/>
            </a:r>
            <a:br>
              <a:rPr lang="fr-FR" sz="1800" dirty="0">
                <a:solidFill>
                  <a:schemeClr val="bg1"/>
                </a:solidFill>
                <a:latin typeface="Arial" panose="020B0604020202020204" pitchFamily="34" charset="0"/>
                <a:cs typeface="Arial" panose="020B0604020202020204" pitchFamily="34" charset="0"/>
              </a:rPr>
            </a:br>
            <a:endParaRPr lang="fr-FR" sz="1800" dirty="0">
              <a:solidFill>
                <a:schemeClr val="bg1"/>
              </a:solidFill>
              <a:latin typeface="Arial" panose="020B0604020202020204" pitchFamily="34" charset="0"/>
              <a:cs typeface="Arial" panose="020B0604020202020204" pitchFamily="34" charset="0"/>
            </a:endParaRPr>
          </a:p>
          <a:p>
            <a:pPr algn="l">
              <a:defRPr/>
            </a:pPr>
            <a:endParaRPr lang="fr-BE" sz="400" dirty="0">
              <a:solidFill>
                <a:schemeClr val="bg1"/>
              </a:solidFill>
              <a:latin typeface="Arial" panose="020B0604020202020204" pitchFamily="34" charset="0"/>
              <a:cs typeface="Arial" panose="020B0604020202020204" pitchFamily="34" charset="0"/>
            </a:endParaRPr>
          </a:p>
          <a:p>
            <a:pPr algn="l">
              <a:defRPr/>
            </a:pPr>
            <a:r>
              <a:rPr lang="fr-BE" sz="1800" dirty="0">
                <a:solidFill>
                  <a:schemeClr val="bg1"/>
                </a:solidFill>
                <a:latin typeface="Arial" panose="020B0604020202020204" pitchFamily="34" charset="0"/>
                <a:cs typeface="Arial" panose="020B0604020202020204" pitchFamily="34" charset="0"/>
              </a:rPr>
              <a:t>		</a:t>
            </a:r>
            <a:r>
              <a:rPr lang="fr-BE" sz="1800" b="1" dirty="0">
                <a:latin typeface="Arial" panose="020B0604020202020204" pitchFamily="34" charset="0"/>
                <a:cs typeface="Arial" panose="020B0604020202020204" pitchFamily="34" charset="0"/>
              </a:rPr>
              <a:t>La « Mission »</a:t>
            </a:r>
            <a:r>
              <a:rPr lang="fr-BE" sz="1800" b="1" dirty="0">
                <a:solidFill>
                  <a:schemeClr val="bg1"/>
                </a:solidFill>
                <a:latin typeface="Arial" panose="020B0604020202020204" pitchFamily="34" charset="0"/>
                <a:cs typeface="Arial" panose="020B0604020202020204" pitchFamily="34" charset="0"/>
              </a:rPr>
              <a:t/>
            </a:r>
            <a:br>
              <a:rPr lang="fr-BE" sz="1800" b="1" dirty="0">
                <a:solidFill>
                  <a:schemeClr val="bg1"/>
                </a:solidFill>
                <a:latin typeface="Arial" panose="020B0604020202020204" pitchFamily="34" charset="0"/>
                <a:cs typeface="Arial" panose="020B0604020202020204" pitchFamily="34" charset="0"/>
              </a:rPr>
            </a:br>
            <a:endParaRPr lang="fr-BE" sz="1800" b="1" dirty="0">
              <a:solidFill>
                <a:schemeClr val="bg1"/>
              </a:solidFill>
              <a:latin typeface="Arial" panose="020B0604020202020204" pitchFamily="34" charset="0"/>
              <a:cs typeface="Arial" panose="020B0604020202020204" pitchFamily="34" charset="0"/>
            </a:endParaRPr>
          </a:p>
          <a:p>
            <a:pPr algn="l">
              <a:defRPr/>
            </a:pPr>
            <a:r>
              <a:rPr lang="fr-FR" sz="1800" b="1" dirty="0">
                <a:solidFill>
                  <a:schemeClr val="bg1"/>
                </a:solidFill>
                <a:latin typeface="Arial" panose="020B0604020202020204" pitchFamily="34" charset="0"/>
                <a:cs typeface="Arial" panose="020B0604020202020204" pitchFamily="34" charset="0"/>
              </a:rPr>
              <a:t>Art. 49. </a:t>
            </a:r>
            <a:r>
              <a:rPr lang="fr-FR" sz="1800" dirty="0">
                <a:solidFill>
                  <a:schemeClr val="bg1"/>
                </a:solidFill>
                <a:latin typeface="Arial" panose="020B0604020202020204" pitchFamily="34" charset="0"/>
                <a:cs typeface="Arial" panose="020B0604020202020204" pitchFamily="34" charset="0"/>
              </a:rPr>
              <a:t>L’agent immobilier intermédiaire s’informe auprès de son commettant potentiel pour vérifier que la </a:t>
            </a:r>
            <a:r>
              <a:rPr lang="fr-FR" sz="1800" dirty="0">
                <a:latin typeface="Arial" panose="020B0604020202020204" pitchFamily="34" charset="0"/>
                <a:cs typeface="Arial" panose="020B0604020202020204" pitchFamily="34" charset="0"/>
              </a:rPr>
              <a:t>mission</a:t>
            </a:r>
            <a:r>
              <a:rPr lang="fr-FR" sz="1800" dirty="0">
                <a:solidFill>
                  <a:schemeClr val="bg1"/>
                </a:solidFill>
                <a:latin typeface="Arial" panose="020B0604020202020204" pitchFamily="34" charset="0"/>
                <a:cs typeface="Arial" panose="020B0604020202020204" pitchFamily="34" charset="0"/>
              </a:rPr>
              <a:t> qui lui est proposée est ou non déjà confiée à un confrère. </a:t>
            </a:r>
            <a:r>
              <a:rPr lang="fr-BE" sz="1800" dirty="0">
                <a:solidFill>
                  <a:schemeClr val="bg1"/>
                </a:solidFill>
                <a:latin typeface="Arial" panose="020B0604020202020204" pitchFamily="34" charset="0"/>
                <a:cs typeface="Arial" panose="020B0604020202020204" pitchFamily="34" charset="0"/>
              </a:rPr>
              <a:t/>
            </a:r>
            <a:br>
              <a:rPr lang="fr-BE"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Si le commettant porte à la connaissance de l’agent immobilier intermédiaire, au moment de la conclusion d’une mission non-exclusive, l’intervention concurrente d’un confrère agissant sans exclusivité, l’agent immobilier intermédiaire attirera l’attention du commettant sur les risques de cumul d’honoraires dont ce dernier pourrait être redevable. </a:t>
            </a:r>
            <a:endParaRPr lang="fr-BE" sz="1800" dirty="0">
              <a:solidFill>
                <a:schemeClr val="bg1"/>
              </a:solidFill>
              <a:latin typeface="Arial" panose="020B0604020202020204" pitchFamily="34" charset="0"/>
              <a:cs typeface="Arial" panose="020B0604020202020204" pitchFamily="34" charset="0"/>
            </a:endParaRPr>
          </a:p>
        </p:txBody>
      </p:sp>
      <p:sp>
        <p:nvSpPr>
          <p:cNvPr id="10" name="Flèche courbée vers la droite 8">
            <a:extLst>
              <a:ext uri="{FF2B5EF4-FFF2-40B4-BE49-F238E27FC236}">
                <a16:creationId xmlns="" xmlns:a16="http://schemas.microsoft.com/office/drawing/2014/main" id="{379105A7-33A7-49CE-B11A-F864E711206B}"/>
              </a:ext>
            </a:extLst>
          </p:cNvPr>
          <p:cNvSpPr/>
          <p:nvPr/>
        </p:nvSpPr>
        <p:spPr>
          <a:xfrm>
            <a:off x="1214188" y="1831202"/>
            <a:ext cx="648072" cy="504056"/>
          </a:xfrm>
          <a:prstGeom prst="curved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2" name="Flèche courbée vers la droite 9">
            <a:extLst>
              <a:ext uri="{FF2B5EF4-FFF2-40B4-BE49-F238E27FC236}">
                <a16:creationId xmlns="" xmlns:a16="http://schemas.microsoft.com/office/drawing/2014/main" id="{47DF05B6-CC72-434C-B708-A8E9E6CCD91F}"/>
              </a:ext>
            </a:extLst>
          </p:cNvPr>
          <p:cNvSpPr/>
          <p:nvPr/>
        </p:nvSpPr>
        <p:spPr>
          <a:xfrm>
            <a:off x="1214188" y="3679587"/>
            <a:ext cx="648072" cy="504056"/>
          </a:xfrm>
          <a:prstGeom prst="curved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062184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NOUVELLE DISPOSITION</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3ADE29E5-56F8-4369-AB7C-FDE0EF303A47}"/>
              </a:ext>
            </a:extLst>
          </p:cNvPr>
          <p:cNvSpPr txBox="1">
            <a:spLocks/>
          </p:cNvSpPr>
          <p:nvPr/>
        </p:nvSpPr>
        <p:spPr>
          <a:xfrm>
            <a:off x="337281" y="2054224"/>
            <a:ext cx="10673140" cy="2968713"/>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BE" sz="2100" b="1" dirty="0">
                <a:solidFill>
                  <a:srgbClr val="EC8D1C"/>
                </a:solidFill>
                <a:latin typeface="Arial" panose="020B0604020202020204" pitchFamily="34" charset="0"/>
                <a:cs typeface="Arial" panose="020B0604020202020204" pitchFamily="34" charset="0"/>
              </a:rPr>
              <a:t>En outre :</a:t>
            </a:r>
          </a:p>
          <a:p>
            <a:endParaRPr lang="fr-BE" sz="2100" dirty="0">
              <a:latin typeface="Arial" panose="020B0604020202020204" pitchFamily="34" charset="0"/>
              <a:cs typeface="Arial" panose="020B0604020202020204" pitchFamily="34" charset="0"/>
            </a:endParaRPr>
          </a:p>
          <a:p>
            <a:pPr algn="l"/>
            <a:r>
              <a:rPr lang="fr-BE" sz="2100" dirty="0">
                <a:latin typeface="Arial" panose="020B0604020202020204" pitchFamily="34" charset="0"/>
                <a:cs typeface="Arial" panose="020B0604020202020204" pitchFamily="34" charset="0"/>
              </a:rPr>
              <a:t>Art.50 L’agent immobilier intermédiaire </a:t>
            </a:r>
            <a:r>
              <a:rPr lang="fr-BE" sz="2100" dirty="0">
                <a:solidFill>
                  <a:srgbClr val="0070C0"/>
                </a:solidFill>
                <a:latin typeface="Arial" panose="020B0604020202020204" pitchFamily="34" charset="0"/>
                <a:cs typeface="Arial" panose="020B0604020202020204" pitchFamily="34" charset="0"/>
              </a:rPr>
              <a:t>doit toujours </a:t>
            </a:r>
            <a:r>
              <a:rPr lang="fr-BE" sz="2100" dirty="0">
                <a:latin typeface="Arial" panose="020B0604020202020204" pitchFamily="34" charset="0"/>
                <a:cs typeface="Arial" panose="020B0604020202020204" pitchFamily="34" charset="0"/>
              </a:rPr>
              <a:t>vérifier auprès de son commettant potentiel s’il a déjà confié antérieurement une mission d’intermédiation à un autre agent immobilier et si ce dernier lui a en ce cas transmis dans le délai légal après la fin de la mission d’intermédiation une liste reprenant les données des candidats contreparties à qui une information précise et individuelle a été donnée</a:t>
            </a:r>
            <a:r>
              <a:rPr lang="fr-BE" sz="2100" dirty="0" smtClean="0">
                <a:latin typeface="Arial" panose="020B0604020202020204" pitchFamily="34" charset="0"/>
                <a:cs typeface="Arial" panose="020B0604020202020204" pitchFamily="34" charset="0"/>
              </a:rPr>
              <a:t>.</a:t>
            </a:r>
            <a:endParaRPr lang="fr-FR" dirty="0"/>
          </a:p>
          <a:p>
            <a:pPr algn="l"/>
            <a:endParaRPr lang="fr-FR" sz="2100" dirty="0" smtClean="0">
              <a:latin typeface="Arial" panose="020B0604020202020204" pitchFamily="34" charset="0"/>
              <a:cs typeface="Arial" panose="020B0604020202020204" pitchFamily="34" charset="0"/>
            </a:endParaRPr>
          </a:p>
          <a:p>
            <a:pPr algn="l"/>
            <a:r>
              <a:rPr lang="fr-FR" sz="2100" u="sng" dirty="0" smtClean="0">
                <a:latin typeface="Arial" panose="020B0604020202020204" pitchFamily="34" charset="0"/>
                <a:cs typeface="Arial" panose="020B0604020202020204" pitchFamily="34" charset="0"/>
              </a:rPr>
              <a:t>Problématique</a:t>
            </a:r>
            <a:r>
              <a:rPr lang="fr-FR" sz="2100" dirty="0" smtClean="0">
                <a:latin typeface="Arial" panose="020B0604020202020204" pitchFamily="34" charset="0"/>
                <a:cs typeface="Arial" panose="020B0604020202020204" pitchFamily="34" charset="0"/>
              </a:rPr>
              <a:t> :  </a:t>
            </a:r>
            <a:r>
              <a:rPr lang="fr-FR" sz="2100" i="1" dirty="0" smtClean="0">
                <a:latin typeface="Arial" panose="020B0604020202020204" pitchFamily="34" charset="0"/>
                <a:cs typeface="Arial" panose="020B0604020202020204" pitchFamily="34" charset="0"/>
              </a:rPr>
              <a:t>la perception de la commission par l’agent immobilier après le terme de sa mission et risque de double commissionnement</a:t>
            </a:r>
            <a:endParaRPr lang="fr-FR" sz="2100" i="1" dirty="0">
              <a:latin typeface="Arial" panose="020B0604020202020204" pitchFamily="34" charset="0"/>
              <a:cs typeface="Arial" panose="020B0604020202020204" pitchFamily="34" charset="0"/>
            </a:endParaRPr>
          </a:p>
          <a:p>
            <a:pPr algn="l"/>
            <a:endParaRPr lang="fr-FR" sz="2100" dirty="0">
              <a:latin typeface="Arial" panose="020B0604020202020204" pitchFamily="34" charset="0"/>
              <a:cs typeface="Arial" panose="020B0604020202020204" pitchFamily="34" charset="0"/>
            </a:endParaRPr>
          </a:p>
          <a:p>
            <a:pPr algn="l"/>
            <a:endParaRPr lang="fr-BE"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2219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5885"/>
            <a:ext cx="10515600" cy="1399740"/>
          </a:xfrm>
          <a:solidFill>
            <a:srgbClr val="EC8D1C"/>
          </a:solidFill>
        </p:spPr>
        <p:txBody>
          <a:bodyPr>
            <a:normAutofit fontScale="90000"/>
          </a:bodyPr>
          <a:lstStyle/>
          <a:p>
            <a:r>
              <a:rPr lang="fr-FR" dirty="0" smtClean="0">
                <a:solidFill>
                  <a:schemeClr val="tx1">
                    <a:lumMod val="95000"/>
                    <a:lumOff val="5000"/>
                  </a:schemeClr>
                </a:solidFill>
                <a:latin typeface="Avenir Next LT Pro" panose="020B0504020202020204" pitchFamily="34" charset="0"/>
              </a:rPr>
              <a:t/>
            </a:r>
            <a:br>
              <a:rPr lang="fr-FR" dirty="0" smtClean="0">
                <a:solidFill>
                  <a:schemeClr val="tx1">
                    <a:lumMod val="95000"/>
                    <a:lumOff val="5000"/>
                  </a:schemeClr>
                </a:solidFill>
                <a:latin typeface="Avenir Next LT Pro" panose="020B0504020202020204" pitchFamily="34" charset="0"/>
              </a:rPr>
            </a:br>
            <a:r>
              <a:rPr lang="fr-FR" dirty="0">
                <a:solidFill>
                  <a:schemeClr val="tx1">
                    <a:lumMod val="95000"/>
                    <a:lumOff val="5000"/>
                  </a:schemeClr>
                </a:solidFill>
                <a:latin typeface="Avenir Next LT Pro" panose="020B0504020202020204" pitchFamily="34" charset="0"/>
              </a:rPr>
              <a:t/>
            </a:r>
            <a:br>
              <a:rPr lang="fr-FR" dirty="0">
                <a:solidFill>
                  <a:schemeClr val="tx1">
                    <a:lumMod val="95000"/>
                    <a:lumOff val="5000"/>
                  </a:schemeClr>
                </a:solidFill>
                <a:latin typeface="Avenir Next LT Pro" panose="020B0504020202020204" pitchFamily="34" charset="0"/>
              </a:rPr>
            </a:br>
            <a:r>
              <a:rPr lang="fr-FR" dirty="0" smtClean="0">
                <a:solidFill>
                  <a:schemeClr val="tx1">
                    <a:lumMod val="95000"/>
                    <a:lumOff val="5000"/>
                  </a:schemeClr>
                </a:solidFill>
                <a:latin typeface="Avenir Next LT Pro" panose="020B0504020202020204" pitchFamily="34" charset="0"/>
              </a:rPr>
              <a:t>OBLIGATIONS </a:t>
            </a:r>
            <a:r>
              <a:rPr lang="fr-FR" dirty="0">
                <a:solidFill>
                  <a:schemeClr val="tx1">
                    <a:lumMod val="95000"/>
                    <a:lumOff val="5000"/>
                  </a:schemeClr>
                </a:solidFill>
                <a:latin typeface="Avenir Next LT Pro" panose="020B0504020202020204" pitchFamily="34" charset="0"/>
              </a:rPr>
              <a:t>SPÉCIFIQUES DE L’AGENT IMMOBILIER « INTERMÉDIAIRE »</a:t>
            </a:r>
            <a:r>
              <a:rPr lang="fr-BE" dirty="0">
                <a:solidFill>
                  <a:schemeClr val="tx1">
                    <a:lumMod val="95000"/>
                    <a:lumOff val="5000"/>
                  </a:schemeClr>
                </a:solidFill>
                <a:latin typeface="Avenir Next LT Pro" panose="020B0504020202020204" pitchFamily="34" charset="0"/>
              </a:rPr>
              <a:t/>
            </a:r>
            <a:br>
              <a:rPr lang="fr-BE" dirty="0">
                <a:solidFill>
                  <a:schemeClr val="tx1">
                    <a:lumMod val="95000"/>
                    <a:lumOff val="5000"/>
                  </a:schemeClr>
                </a:solidFill>
                <a:latin typeface="Avenir Next LT Pro" panose="020B0504020202020204" pitchFamily="34" charset="0"/>
              </a:rPr>
            </a:br>
            <a:r>
              <a:rPr lang="fr-BE" dirty="0" smtClean="0">
                <a:solidFill>
                  <a:schemeClr val="tx1">
                    <a:lumMod val="95000"/>
                    <a:lumOff val="5000"/>
                  </a:schemeClr>
                </a:solidFill>
                <a:latin typeface="Avenir Next LT Pro" panose="020B0504020202020204" pitchFamily="34" charset="0"/>
              </a:rPr>
              <a:t/>
            </a:r>
            <a:br>
              <a:rPr lang="fr-BE" dirty="0" smtClean="0">
                <a:solidFill>
                  <a:schemeClr val="tx1">
                    <a:lumMod val="95000"/>
                    <a:lumOff val="5000"/>
                  </a:schemeClr>
                </a:solidFill>
                <a:latin typeface="Avenir Next LT Pro" panose="020B0504020202020204" pitchFamily="34" charset="0"/>
              </a:rPr>
            </a:br>
            <a:endParaRPr lang="en-GB" dirty="0"/>
          </a:p>
        </p:txBody>
      </p:sp>
      <p:sp>
        <p:nvSpPr>
          <p:cNvPr id="3" name="Espace réservé du contenu 2"/>
          <p:cNvSpPr>
            <a:spLocks noGrp="1"/>
          </p:cNvSpPr>
          <p:nvPr>
            <p:ph idx="1"/>
          </p:nvPr>
        </p:nvSpPr>
        <p:spPr>
          <a:xfrm>
            <a:off x="838200" y="1825625"/>
            <a:ext cx="10515600" cy="4711552"/>
          </a:xfrm>
          <a:solidFill>
            <a:srgbClr val="EA8C00"/>
          </a:solidFill>
        </p:spPr>
        <p:txBody>
          <a:bodyPr>
            <a:normAutofit/>
          </a:bodyPr>
          <a:lstStyle/>
          <a:p>
            <a:pPr marL="0" indent="0">
              <a:buNone/>
            </a:pPr>
            <a:r>
              <a:rPr lang="fr-BE" sz="1800" dirty="0" smtClean="0">
                <a:latin typeface="Arial" panose="020B0604020202020204" pitchFamily="34" charset="0"/>
                <a:cs typeface="Arial" panose="020B0604020202020204" pitchFamily="34" charset="0"/>
              </a:rPr>
              <a:t>               </a:t>
            </a:r>
            <a:r>
              <a:rPr lang="fr-BE" sz="1800" b="1" dirty="0" smtClean="0">
                <a:latin typeface="Arial" panose="020B0604020202020204" pitchFamily="34" charset="0"/>
                <a:cs typeface="Arial" panose="020B0604020202020204" pitchFamily="34" charset="0"/>
              </a:rPr>
              <a:t>« La mission » suite</a:t>
            </a:r>
            <a:endParaRPr lang="en-GB" sz="1800" b="1" dirty="0" smtClean="0">
              <a:latin typeface="Arial" panose="020B0604020202020204" pitchFamily="34" charset="0"/>
              <a:cs typeface="Arial" panose="020B0604020202020204" pitchFamily="34" charset="0"/>
            </a:endParaRPr>
          </a:p>
          <a:p>
            <a:pPr marL="0" indent="0">
              <a:buNone/>
            </a:pPr>
            <a:r>
              <a:rPr lang="en-GB" sz="1800" dirty="0" smtClean="0">
                <a:latin typeface="Arial" panose="020B0604020202020204" pitchFamily="34" charset="0"/>
                <a:cs typeface="Arial" panose="020B0604020202020204" pitchFamily="34" charset="0"/>
              </a:rPr>
              <a:t>Art</a:t>
            </a:r>
            <a:r>
              <a:rPr lang="en-GB" sz="1800" dirty="0">
                <a:latin typeface="Arial" panose="020B0604020202020204" pitchFamily="34" charset="0"/>
                <a:cs typeface="Arial" panose="020B0604020202020204" pitchFamily="34" charset="0"/>
              </a:rPr>
              <a:t>. 51 </a:t>
            </a:r>
            <a:r>
              <a:rPr lang="en-GB" sz="1800" dirty="0" smtClean="0">
                <a:latin typeface="Arial" panose="020B0604020202020204" pitchFamily="34" charset="0"/>
                <a:cs typeface="Arial" panose="020B0604020202020204" pitchFamily="34" charset="0"/>
              </a:rPr>
              <a:t>: </a:t>
            </a:r>
            <a:r>
              <a:rPr lang="en-GB" sz="1800" dirty="0" smtClean="0">
                <a:solidFill>
                  <a:schemeClr val="bg1"/>
                </a:solidFill>
                <a:latin typeface="Arial" panose="020B0604020202020204" pitchFamily="34" charset="0"/>
                <a:cs typeface="Arial" panose="020B0604020202020204" pitchFamily="34" charset="0"/>
              </a:rPr>
              <a:t>devoir </a:t>
            </a:r>
            <a:r>
              <a:rPr lang="en-GB" sz="1800" dirty="0" err="1" smtClean="0">
                <a:solidFill>
                  <a:schemeClr val="bg1"/>
                </a:solidFill>
                <a:latin typeface="Arial" panose="020B0604020202020204" pitchFamily="34" charset="0"/>
                <a:cs typeface="Arial" panose="020B0604020202020204" pitchFamily="34" charset="0"/>
              </a:rPr>
              <a:t>d’information</a:t>
            </a:r>
            <a:r>
              <a:rPr lang="en-GB" sz="1800" dirty="0" smtClean="0">
                <a:solidFill>
                  <a:schemeClr val="bg1"/>
                </a:solidFill>
                <a:latin typeface="Arial" panose="020B0604020202020204" pitchFamily="34" charset="0"/>
                <a:cs typeface="Arial" panose="020B0604020202020204" pitchFamily="34" charset="0"/>
              </a:rPr>
              <a:t> sur le </a:t>
            </a:r>
            <a:r>
              <a:rPr lang="en-GB" sz="1800" dirty="0" err="1" smtClean="0">
                <a:solidFill>
                  <a:schemeClr val="bg1"/>
                </a:solidFill>
                <a:latin typeface="Arial" panose="020B0604020202020204" pitchFamily="34" charset="0"/>
                <a:cs typeface="Arial" panose="020B0604020202020204" pitchFamily="34" charset="0"/>
              </a:rPr>
              <a:t>déroulement</a:t>
            </a:r>
            <a:r>
              <a:rPr lang="en-GB" sz="1800" dirty="0" smtClean="0">
                <a:solidFill>
                  <a:schemeClr val="bg1"/>
                </a:solidFill>
                <a:latin typeface="Arial" panose="020B0604020202020204" pitchFamily="34" charset="0"/>
                <a:cs typeface="Arial" panose="020B0604020202020204" pitchFamily="34" charset="0"/>
              </a:rPr>
              <a:t> de la mission</a:t>
            </a:r>
            <a:r>
              <a:rPr lang="en-GB" sz="1800" dirty="0">
                <a:solidFill>
                  <a:schemeClr val="bg1"/>
                </a:solidFill>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 </a:t>
            </a:r>
            <a:endParaRPr lang="fr-BE" sz="1800" dirty="0" smtClean="0">
              <a:latin typeface="Arial" panose="020B0604020202020204" pitchFamily="34" charset="0"/>
              <a:cs typeface="Arial" panose="020B0604020202020204" pitchFamily="34" charset="0"/>
            </a:endParaRPr>
          </a:p>
          <a:p>
            <a:pPr marL="0" indent="0">
              <a:buNone/>
            </a:pPr>
            <a:r>
              <a:rPr lang="fr-BE" sz="1800" dirty="0" smtClean="0">
                <a:latin typeface="Arial" panose="020B0604020202020204" pitchFamily="34" charset="0"/>
                <a:cs typeface="Arial" panose="020B0604020202020204" pitchFamily="34" charset="0"/>
              </a:rPr>
              <a:t>Sans </a:t>
            </a:r>
            <a:r>
              <a:rPr lang="fr-BE" sz="1800" dirty="0">
                <a:latin typeface="Arial" panose="020B0604020202020204" pitchFamily="34" charset="0"/>
                <a:cs typeface="Arial" panose="020B0604020202020204" pitchFamily="34" charset="0"/>
              </a:rPr>
              <a:t>préjudice d’accords particuliers, l’agent immobilier intermédiaire veillera </a:t>
            </a:r>
            <a:r>
              <a:rPr lang="fr-BE" sz="1800" u="sng" dirty="0">
                <a:latin typeface="Arial" panose="020B0604020202020204" pitchFamily="34" charset="0"/>
                <a:cs typeface="Arial" panose="020B0604020202020204" pitchFamily="34" charset="0"/>
              </a:rPr>
              <a:t>à informer en temps utile </a:t>
            </a:r>
            <a:r>
              <a:rPr lang="fr-BE" sz="1800" dirty="0">
                <a:latin typeface="Arial" panose="020B0604020202020204" pitchFamily="34" charset="0"/>
                <a:cs typeface="Arial" panose="020B0604020202020204" pitchFamily="34" charset="0"/>
              </a:rPr>
              <a:t>son commettant du déroulement de sa mission.</a:t>
            </a:r>
          </a:p>
          <a:p>
            <a:pPr marL="0" indent="0">
              <a:buNone/>
            </a:pPr>
            <a:r>
              <a:rPr lang="fr-BE" sz="1800" dirty="0">
                <a:latin typeface="Arial" panose="020B0604020202020204" pitchFamily="34" charset="0"/>
                <a:cs typeface="Arial" panose="020B0604020202020204" pitchFamily="34" charset="0"/>
              </a:rPr>
              <a:t> </a:t>
            </a:r>
            <a:endParaRPr lang="fr-BE" sz="1800" dirty="0" smtClean="0">
              <a:latin typeface="Arial" panose="020B0604020202020204" pitchFamily="34" charset="0"/>
              <a:cs typeface="Arial" panose="020B0604020202020204" pitchFamily="34" charset="0"/>
            </a:endParaRPr>
          </a:p>
          <a:p>
            <a:pPr marL="0" indent="0">
              <a:buNone/>
            </a:pPr>
            <a:r>
              <a:rPr lang="fr-BE" sz="1800" dirty="0" smtClean="0">
                <a:latin typeface="Arial" panose="020B0604020202020204" pitchFamily="34" charset="0"/>
                <a:cs typeface="Arial" panose="020B0604020202020204" pitchFamily="34" charset="0"/>
              </a:rPr>
              <a:t>Art</a:t>
            </a:r>
            <a:r>
              <a:rPr lang="fr-BE" sz="1800" dirty="0">
                <a:latin typeface="Arial" panose="020B0604020202020204" pitchFamily="34" charset="0"/>
                <a:cs typeface="Arial" panose="020B0604020202020204" pitchFamily="34" charset="0"/>
              </a:rPr>
              <a:t>. 52 </a:t>
            </a:r>
            <a:r>
              <a:rPr lang="fr-BE" sz="1800" dirty="0" smtClean="0">
                <a:latin typeface="Arial" panose="020B0604020202020204" pitchFamily="34" charset="0"/>
                <a:cs typeface="Arial" panose="020B0604020202020204" pitchFamily="34" charset="0"/>
              </a:rPr>
              <a:t>: </a:t>
            </a:r>
            <a:r>
              <a:rPr lang="fr-BE" sz="1800" dirty="0" smtClean="0">
                <a:solidFill>
                  <a:schemeClr val="bg1"/>
                </a:solidFill>
                <a:latin typeface="Arial" panose="020B0604020202020204" pitchFamily="34" charset="0"/>
                <a:cs typeface="Arial" panose="020B0604020202020204" pitchFamily="34" charset="0"/>
              </a:rPr>
              <a:t>devoir d’information sur les offres reçues</a:t>
            </a:r>
            <a:r>
              <a:rPr lang="fr-BE" sz="1800" dirty="0">
                <a:solidFill>
                  <a:schemeClr val="bg1"/>
                </a:solidFill>
                <a:latin typeface="Arial" panose="020B0604020202020204" pitchFamily="34" charset="0"/>
                <a:cs typeface="Arial" panose="020B0604020202020204" pitchFamily="34" charset="0"/>
              </a:rPr>
              <a:t>  </a:t>
            </a:r>
            <a:r>
              <a:rPr lang="fr-BE" sz="1800" dirty="0">
                <a:latin typeface="Arial" panose="020B0604020202020204" pitchFamily="34" charset="0"/>
                <a:cs typeface="Arial" panose="020B0604020202020204" pitchFamily="34" charset="0"/>
              </a:rPr>
              <a:t>   </a:t>
            </a:r>
          </a:p>
          <a:p>
            <a:pPr marL="0" indent="0">
              <a:buNone/>
            </a:pPr>
            <a:r>
              <a:rPr lang="fr-BE" sz="1800" dirty="0">
                <a:latin typeface="Arial" panose="020B0604020202020204" pitchFamily="34" charset="0"/>
                <a:cs typeface="Arial" panose="020B0604020202020204" pitchFamily="34" charset="0"/>
              </a:rPr>
              <a:t>Sauf convention contraire, l’agent immobilier intermédiaire est tenu, durant l’exercice de sa mission, de communiquer sans retard à son commettant </a:t>
            </a:r>
            <a:r>
              <a:rPr lang="fr-BE" sz="1800" u="sng" dirty="0">
                <a:latin typeface="Arial" panose="020B0604020202020204" pitchFamily="34" charset="0"/>
                <a:cs typeface="Arial" panose="020B0604020202020204" pitchFamily="34" charset="0"/>
              </a:rPr>
              <a:t>toute proposition ou engagement ferme </a:t>
            </a:r>
            <a:r>
              <a:rPr lang="fr-BE" sz="1800" dirty="0">
                <a:latin typeface="Arial" panose="020B0604020202020204" pitchFamily="34" charset="0"/>
                <a:cs typeface="Arial" panose="020B0604020202020204" pitchFamily="34" charset="0"/>
              </a:rPr>
              <a:t>qui lui est adressé par un amateur.</a:t>
            </a:r>
          </a:p>
          <a:p>
            <a:endParaRPr lang="en-GB" dirty="0"/>
          </a:p>
        </p:txBody>
      </p:sp>
      <p:sp>
        <p:nvSpPr>
          <p:cNvPr id="4" name="Flèche courbée vers la droite 9">
            <a:extLst>
              <a:ext uri="{FF2B5EF4-FFF2-40B4-BE49-F238E27FC236}">
                <a16:creationId xmlns="" xmlns:a16="http://schemas.microsoft.com/office/drawing/2014/main" id="{47DF05B6-CC72-434C-B708-A8E9E6CCD91F}"/>
              </a:ext>
            </a:extLst>
          </p:cNvPr>
          <p:cNvSpPr/>
          <p:nvPr/>
        </p:nvSpPr>
        <p:spPr>
          <a:xfrm>
            <a:off x="1113980" y="1580959"/>
            <a:ext cx="648072" cy="504056"/>
          </a:xfrm>
          <a:prstGeom prst="curved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5" name="ZoneTexte 4">
            <a:extLst>
              <a:ext uri="{FF2B5EF4-FFF2-40B4-BE49-F238E27FC236}">
                <a16:creationId xmlns="" xmlns:a16="http://schemas.microsoft.com/office/drawing/2014/main" id="{77D643F3-2F0A-48B0-8095-6C2887C93B37}"/>
              </a:ext>
            </a:extLst>
          </p:cNvPr>
          <p:cNvSpPr txBox="1"/>
          <p:nvPr/>
        </p:nvSpPr>
        <p:spPr>
          <a:xfrm>
            <a:off x="10357010" y="6274391"/>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2512012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5FCC171C-B5BB-41D2-8A83-9A5B56FA4743}"/>
              </a:ext>
            </a:extLst>
          </p:cNvPr>
          <p:cNvSpPr txBox="1">
            <a:spLocks/>
          </p:cNvSpPr>
          <p:nvPr/>
        </p:nvSpPr>
        <p:spPr>
          <a:xfrm>
            <a:off x="337282" y="1755288"/>
            <a:ext cx="10673140" cy="47818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FR" sz="1000" dirty="0">
              <a:solidFill>
                <a:srgbClr val="FF6600"/>
              </a:solidFill>
              <a:latin typeface="Avenir Next LT Pro" pitchFamily="50" charset="0"/>
            </a:endParaRPr>
          </a:p>
          <a:p>
            <a:pPr algn="l">
              <a:defRPr/>
            </a:pPr>
            <a:r>
              <a:rPr lang="fr-FR" sz="1600" b="1" dirty="0">
                <a:solidFill>
                  <a:srgbClr val="FF6600"/>
                </a:solidFill>
                <a:latin typeface="Arial" panose="020B0604020202020204" pitchFamily="34" charset="0"/>
                <a:cs typeface="Arial" panose="020B0604020202020204" pitchFamily="34" charset="0"/>
              </a:rPr>
              <a:t>		</a:t>
            </a:r>
            <a:r>
              <a:rPr lang="fr-FR" sz="1800" b="1" dirty="0">
                <a:latin typeface="Arial" panose="020B0604020202020204" pitchFamily="34" charset="0"/>
                <a:cs typeface="Arial" panose="020B0604020202020204" pitchFamily="34" charset="0"/>
              </a:rPr>
              <a:t>L’agent immobilier est-il responsable de la solvabilité des amateurs ?</a:t>
            </a:r>
            <a:r>
              <a:rPr lang="fr-FR" sz="1800" b="1" dirty="0">
                <a:solidFill>
                  <a:srgbClr val="FF0000"/>
                </a:solidFill>
                <a:latin typeface="Arial" panose="020B0604020202020204" pitchFamily="34" charset="0"/>
                <a:cs typeface="Arial" panose="020B0604020202020204" pitchFamily="34" charset="0"/>
              </a:rPr>
              <a:t/>
            </a:r>
            <a:br>
              <a:rPr lang="fr-FR" sz="1800" b="1" dirty="0">
                <a:solidFill>
                  <a:srgbClr val="FF0000"/>
                </a:solidFill>
                <a:latin typeface="Arial" panose="020B0604020202020204" pitchFamily="34" charset="0"/>
                <a:cs typeface="Arial" panose="020B0604020202020204" pitchFamily="34" charset="0"/>
              </a:rPr>
            </a:br>
            <a:endParaRPr lang="fr-BE" sz="1800" dirty="0">
              <a:solidFill>
                <a:schemeClr val="bg1"/>
              </a:solidFill>
              <a:latin typeface="Arial" panose="020B0604020202020204" pitchFamily="34" charset="0"/>
              <a:cs typeface="Arial" panose="020B0604020202020204" pitchFamily="34" charset="0"/>
            </a:endParaRPr>
          </a:p>
          <a:p>
            <a:pPr algn="l">
              <a:defRPr/>
            </a:pPr>
            <a:r>
              <a:rPr lang="fr-BE" sz="1600" dirty="0">
                <a:solidFill>
                  <a:schemeClr val="bg1"/>
                </a:solidFill>
                <a:latin typeface="Arial" panose="020B0604020202020204" pitchFamily="34" charset="0"/>
                <a:cs typeface="Arial" panose="020B0604020202020204" pitchFamily="34" charset="0"/>
              </a:rPr>
              <a:t>(</a:t>
            </a:r>
            <a:r>
              <a:rPr lang="fr-FR" sz="1600" b="1" dirty="0">
                <a:solidFill>
                  <a:schemeClr val="bg1"/>
                </a:solidFill>
                <a:latin typeface="Arial" panose="020B0604020202020204" pitchFamily="34" charset="0"/>
                <a:cs typeface="Arial" panose="020B0604020202020204" pitchFamily="34" charset="0"/>
              </a:rPr>
              <a:t>Art. 53.) </a:t>
            </a:r>
            <a:r>
              <a:rPr lang="fr-FR" sz="1600" dirty="0">
                <a:solidFill>
                  <a:schemeClr val="bg1"/>
                </a:solidFill>
                <a:latin typeface="Arial" panose="020B0604020202020204" pitchFamily="34" charset="0"/>
                <a:cs typeface="Arial" panose="020B0604020202020204" pitchFamily="34" charset="0"/>
              </a:rPr>
              <a:t>Sur le plan disciplinaire, l’agent immobilier intermédiaire n’est pas responsable de la solvabilité des amateurs qu’il présente au commettant et de la manière dont ces personnes respectent leurs engagements à l’égard de ce dernier, sauf si les carences ou manquements constatés, selon le cas : </a:t>
            </a:r>
            <a:r>
              <a:rPr lang="fr-BE" sz="1600" dirty="0">
                <a:solidFill>
                  <a:schemeClr val="bg1"/>
                </a:solidFill>
                <a:latin typeface="Arial" panose="020B0604020202020204" pitchFamily="34" charset="0"/>
                <a:cs typeface="Arial" panose="020B0604020202020204" pitchFamily="34" charset="0"/>
              </a:rPr>
              <a:t/>
            </a:r>
            <a:br>
              <a:rPr lang="fr-BE"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 ont été sciemment celés par l’agent immobilier intermédiaire, </a:t>
            </a:r>
            <a:r>
              <a:rPr lang="fr-BE" sz="1600" dirty="0">
                <a:solidFill>
                  <a:schemeClr val="bg1"/>
                </a:solidFill>
                <a:latin typeface="Arial" panose="020B0604020202020204" pitchFamily="34" charset="0"/>
                <a:cs typeface="Arial" panose="020B0604020202020204" pitchFamily="34" charset="0"/>
              </a:rPr>
              <a:t/>
            </a:r>
            <a:br>
              <a:rPr lang="fr-BE"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 ou ont résulté d’un acte ou d’une abstention contraire au contenu de ses obligations contractuelles, </a:t>
            </a:r>
            <a:r>
              <a:rPr lang="fr-BE" sz="1600" dirty="0">
                <a:solidFill>
                  <a:schemeClr val="bg1"/>
                </a:solidFill>
                <a:latin typeface="Arial" panose="020B0604020202020204" pitchFamily="34" charset="0"/>
                <a:cs typeface="Arial" panose="020B0604020202020204" pitchFamily="34" charset="0"/>
              </a:rPr>
              <a:t/>
            </a:r>
            <a:br>
              <a:rPr lang="fr-BE"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 ou ont résulté d’un acte délictueux ou quasi-délictueux ayant généré sa responsabilité civile. </a:t>
            </a:r>
            <a:r>
              <a:rPr lang="fr-BE" sz="1600" dirty="0">
                <a:solidFill>
                  <a:schemeClr val="bg1"/>
                </a:solidFill>
                <a:latin typeface="Arial" panose="020B0604020202020204" pitchFamily="34" charset="0"/>
                <a:cs typeface="Arial" panose="020B0604020202020204" pitchFamily="34" charset="0"/>
              </a:rPr>
              <a:t/>
            </a:r>
            <a:br>
              <a:rPr lang="fr-BE"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
            </a:r>
            <a:br>
              <a:rPr lang="fr-FR"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Mais</a:t>
            </a:r>
            <a:br>
              <a:rPr lang="fr-FR" sz="1600" dirty="0">
                <a:solidFill>
                  <a:schemeClr val="bg1"/>
                </a:solidFill>
                <a:latin typeface="Arial" panose="020B0604020202020204" pitchFamily="34" charset="0"/>
                <a:cs typeface="Arial" panose="020B0604020202020204" pitchFamily="34" charset="0"/>
              </a:rPr>
            </a:br>
            <a:endParaRPr lang="fr-FR" sz="1600" dirty="0">
              <a:solidFill>
                <a:schemeClr val="bg1"/>
              </a:solidFill>
              <a:latin typeface="Arial" panose="020B0604020202020204" pitchFamily="34" charset="0"/>
              <a:cs typeface="Arial" panose="020B0604020202020204" pitchFamily="34" charset="0"/>
            </a:endParaRPr>
          </a:p>
          <a:p>
            <a:pPr algn="l">
              <a:defRPr/>
            </a:pPr>
            <a:r>
              <a:rPr lang="fr-FR" sz="1600" dirty="0">
                <a:solidFill>
                  <a:schemeClr val="bg1"/>
                </a:solidFill>
                <a:latin typeface="Arial" panose="020B0604020202020204" pitchFamily="34" charset="0"/>
                <a:cs typeface="Arial" panose="020B0604020202020204" pitchFamily="34" charset="0"/>
              </a:rPr>
              <a:t>(</a:t>
            </a:r>
            <a:r>
              <a:rPr lang="fr-FR" sz="1600" b="1" dirty="0">
                <a:solidFill>
                  <a:schemeClr val="bg1"/>
                </a:solidFill>
                <a:latin typeface="Arial" panose="020B0604020202020204" pitchFamily="34" charset="0"/>
                <a:cs typeface="Arial" panose="020B0604020202020204" pitchFamily="34" charset="0"/>
              </a:rPr>
              <a:t>Art. 57.) </a:t>
            </a:r>
            <a:r>
              <a:rPr lang="fr-FR" sz="1600" dirty="0">
                <a:solidFill>
                  <a:schemeClr val="bg1"/>
                </a:solidFill>
                <a:latin typeface="Arial" panose="020B0604020202020204" pitchFamily="34" charset="0"/>
                <a:cs typeface="Arial" panose="020B0604020202020204" pitchFamily="34" charset="0"/>
              </a:rPr>
              <a:t>Avant qu’un amateur ne matérialise un engagement, l’agent immobilier intermédiaire s’informera quant à la capacité et aux pouvoirs de cet amateur, dans la mesure des moyens dont il dispose pour ce faire. </a:t>
            </a:r>
            <a:r>
              <a:rPr lang="fr-BE" sz="1600" dirty="0">
                <a:solidFill>
                  <a:schemeClr val="bg1"/>
                </a:solidFill>
                <a:latin typeface="Arial" panose="020B0604020202020204" pitchFamily="34" charset="0"/>
                <a:cs typeface="Arial" panose="020B0604020202020204" pitchFamily="34" charset="0"/>
              </a:rPr>
              <a:t/>
            </a:r>
            <a:br>
              <a:rPr lang="fr-BE"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Dans les cas où l’engagement de l’amateur requerrait une autorisation ou un mandat, l’agent immobilier intermédiaire s’assurera de leur existence, à moins que l’amateur ne se porte fort d’obtenir une telle autorisation ou ratification. </a:t>
            </a:r>
            <a:r>
              <a:rPr lang="fr-BE" sz="1600" dirty="0">
                <a:solidFill>
                  <a:schemeClr val="bg1"/>
                </a:solidFill>
                <a:latin typeface="Arial" panose="020B0604020202020204" pitchFamily="34" charset="0"/>
                <a:cs typeface="Arial" panose="020B0604020202020204" pitchFamily="34" charset="0"/>
              </a:rPr>
              <a:t/>
            </a:r>
            <a:br>
              <a:rPr lang="fr-BE"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L’agent immobilier intermédiaire informera le commettant des doutes raisonnables qu’il aurait relativement à la capacité ou aux pouvoirs d’un amateur.</a:t>
            </a:r>
            <a:endParaRPr lang="fr-BE" sz="1600" dirty="0">
              <a:solidFill>
                <a:schemeClr val="bg1"/>
              </a:solidFill>
              <a:latin typeface="Arial" panose="020B0604020202020204" pitchFamily="34" charset="0"/>
              <a:cs typeface="Arial" panose="020B0604020202020204" pitchFamily="34" charset="0"/>
            </a:endParaRPr>
          </a:p>
        </p:txBody>
      </p:sp>
      <p:sp>
        <p:nvSpPr>
          <p:cNvPr id="10" name="Flèche courbée vers la droite 8">
            <a:extLst>
              <a:ext uri="{FF2B5EF4-FFF2-40B4-BE49-F238E27FC236}">
                <a16:creationId xmlns="" xmlns:a16="http://schemas.microsoft.com/office/drawing/2014/main" id="{EE31B126-53ED-4DCC-997F-F257D2562046}"/>
              </a:ext>
            </a:extLst>
          </p:cNvPr>
          <p:cNvSpPr/>
          <p:nvPr/>
        </p:nvSpPr>
        <p:spPr>
          <a:xfrm>
            <a:off x="1264718" y="1755288"/>
            <a:ext cx="648072" cy="504056"/>
          </a:xfrm>
          <a:prstGeom prst="curved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696572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5">
            <a:extLst>
              <a:ext uri="{FF2B5EF4-FFF2-40B4-BE49-F238E27FC236}">
                <a16:creationId xmlns="" xmlns:a16="http://schemas.microsoft.com/office/drawing/2014/main" id="{F1BAD5D0-364A-4E0E-BCC0-76DC4A7BEEF5}"/>
              </a:ext>
            </a:extLst>
          </p:cNvPr>
          <p:cNvSpPr txBox="1">
            <a:spLocks/>
          </p:cNvSpPr>
          <p:nvPr/>
        </p:nvSpPr>
        <p:spPr>
          <a:xfrm>
            <a:off x="312776" y="1825625"/>
            <a:ext cx="10809493" cy="43907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800" b="1" dirty="0">
                <a:solidFill>
                  <a:schemeClr val="bg1"/>
                </a:solidFill>
                <a:latin typeface="Avenir Next LT Pro" pitchFamily="50" charset="0"/>
              </a:rPr>
              <a:t>		</a:t>
            </a:r>
            <a:r>
              <a:rPr lang="fr-FR" sz="1800" b="1" dirty="0">
                <a:solidFill>
                  <a:schemeClr val="bg1"/>
                </a:solidFill>
                <a:latin typeface="Arial" panose="020B0604020202020204" pitchFamily="34" charset="0"/>
                <a:cs typeface="Arial" panose="020B0604020202020204" pitchFamily="34" charset="0"/>
              </a:rPr>
              <a:t>	L’information sur les biens</a:t>
            </a:r>
          </a:p>
          <a:p>
            <a:pPr algn="l">
              <a:defRPr/>
            </a:pPr>
            <a:endParaRPr lang="fr-FR" sz="1100" b="1" u="sng" dirty="0">
              <a:solidFill>
                <a:schemeClr val="bg1"/>
              </a:solidFill>
              <a:latin typeface="Arial" panose="020B0604020202020204" pitchFamily="34" charset="0"/>
              <a:cs typeface="Arial" panose="020B0604020202020204" pitchFamily="34" charset="0"/>
            </a:endParaRPr>
          </a:p>
          <a:p>
            <a:pPr algn="l"/>
            <a:r>
              <a:rPr lang="fr-FR" sz="1600" dirty="0">
                <a:solidFill>
                  <a:schemeClr val="bg1"/>
                </a:solidFill>
                <a:latin typeface="Arial" panose="020B0604020202020204" pitchFamily="34" charset="0"/>
                <a:cs typeface="Arial" panose="020B0604020202020204" pitchFamily="34" charset="0"/>
              </a:rPr>
              <a:t>Art. 54 </a:t>
            </a:r>
          </a:p>
          <a:p>
            <a:pPr algn="l"/>
            <a:r>
              <a:rPr lang="fr-FR" sz="1600" dirty="0">
                <a:solidFill>
                  <a:schemeClr val="bg1"/>
                </a:solidFill>
                <a:latin typeface="Arial" panose="020B0604020202020204" pitchFamily="34" charset="0"/>
                <a:cs typeface="Arial" panose="020B0604020202020204" pitchFamily="34" charset="0"/>
              </a:rPr>
              <a:t>L’agent immobilier intermédiaire veille toujours à ce que les prix des biens qu’il communique correspondent à ceux convenus avec le commettant. </a:t>
            </a:r>
          </a:p>
          <a:p>
            <a:pPr algn="l"/>
            <a:r>
              <a:rPr lang="fr-FR" sz="1600" dirty="0">
                <a:solidFill>
                  <a:schemeClr val="bg1"/>
                </a:solidFill>
                <a:latin typeface="Arial" panose="020B0604020202020204" pitchFamily="34" charset="0"/>
                <a:cs typeface="Arial" panose="020B0604020202020204" pitchFamily="34" charset="0"/>
              </a:rPr>
              <a:t>Art. 55 </a:t>
            </a:r>
          </a:p>
          <a:p>
            <a:pPr algn="l"/>
            <a:r>
              <a:rPr lang="fr-FR" sz="1600" dirty="0">
                <a:solidFill>
                  <a:schemeClr val="bg1"/>
                </a:solidFill>
                <a:latin typeface="Arial" panose="020B0604020202020204" pitchFamily="34" charset="0"/>
                <a:cs typeface="Arial" panose="020B0604020202020204" pitchFamily="34" charset="0"/>
              </a:rPr>
              <a:t>L'agent immobilier intermédiaire ne peut, dans sa publicité́ et ses annonces, induire en erreur les personnes sur la </a:t>
            </a:r>
            <a:r>
              <a:rPr lang="fr-FR" sz="1600" b="1" dirty="0">
                <a:latin typeface="Arial" panose="020B0604020202020204" pitchFamily="34" charset="0"/>
                <a:cs typeface="Arial" panose="020B0604020202020204" pitchFamily="34" charset="0"/>
              </a:rPr>
              <a:t>disponibilité</a:t>
            </a:r>
            <a:r>
              <a:rPr lang="fr-FR" sz="1600" b="1" dirty="0">
                <a:solidFill>
                  <a:schemeClr val="bg1"/>
                </a:solidFill>
                <a:latin typeface="Arial" panose="020B0604020202020204" pitchFamily="34" charset="0"/>
                <a:cs typeface="Arial" panose="020B0604020202020204" pitchFamily="34" charset="0"/>
              </a:rPr>
              <a:t>́</a:t>
            </a:r>
            <a:r>
              <a:rPr lang="fr-FR" sz="1600" dirty="0">
                <a:solidFill>
                  <a:schemeClr val="bg1"/>
                </a:solidFill>
                <a:latin typeface="Arial" panose="020B0604020202020204" pitchFamily="34" charset="0"/>
                <a:cs typeface="Arial" panose="020B0604020202020204" pitchFamily="34" charset="0"/>
              </a:rPr>
              <a:t> et les </a:t>
            </a:r>
            <a:r>
              <a:rPr lang="fr-FR" sz="1600" b="1" dirty="0">
                <a:latin typeface="Arial" panose="020B0604020202020204" pitchFamily="34" charset="0"/>
                <a:cs typeface="Arial" panose="020B0604020202020204" pitchFamily="34" charset="0"/>
              </a:rPr>
              <a:t>caractéristiques</a:t>
            </a:r>
            <a:r>
              <a:rPr lang="fr-FR" sz="1600" dirty="0">
                <a:solidFill>
                  <a:schemeClr val="bg1"/>
                </a:solidFill>
                <a:latin typeface="Arial" panose="020B0604020202020204" pitchFamily="34" charset="0"/>
                <a:cs typeface="Arial" panose="020B0604020202020204" pitchFamily="34" charset="0"/>
              </a:rPr>
              <a:t> essentielles des biens qu'il présente. </a:t>
            </a:r>
          </a:p>
          <a:p>
            <a:pPr algn="l"/>
            <a:r>
              <a:rPr lang="fr-FR" sz="1600" dirty="0">
                <a:solidFill>
                  <a:schemeClr val="bg1"/>
                </a:solidFill>
                <a:latin typeface="Arial" panose="020B0604020202020204" pitchFamily="34" charset="0"/>
                <a:cs typeface="Arial" panose="020B0604020202020204" pitchFamily="34" charset="0"/>
              </a:rPr>
              <a:t>Art. 56 </a:t>
            </a:r>
          </a:p>
          <a:p>
            <a:pPr algn="l"/>
            <a:r>
              <a:rPr lang="fr-FR" sz="1600" dirty="0">
                <a:solidFill>
                  <a:schemeClr val="bg1"/>
                </a:solidFill>
                <a:latin typeface="Arial" panose="020B0604020202020204" pitchFamily="34" charset="0"/>
                <a:cs typeface="Arial" panose="020B0604020202020204" pitchFamily="34" charset="0"/>
              </a:rPr>
              <a:t>L’agent immobilier intermédiaire ne procèdera à un affichage sur le bien qu’avec l’accord de son commettant et se conformera aux dispositions applicables en la matière pour le bien concerné. </a:t>
            </a:r>
          </a:p>
          <a:p>
            <a:pPr algn="l">
              <a:defRPr/>
            </a:pPr>
            <a:endParaRPr lang="fr-BE" sz="1600" dirty="0">
              <a:solidFill>
                <a:schemeClr val="bg1"/>
              </a:solidFill>
              <a:latin typeface="Arial" panose="020B0604020202020204" pitchFamily="34" charset="0"/>
              <a:cs typeface="Arial" panose="020B0604020202020204" pitchFamily="34" charset="0"/>
            </a:endParaRPr>
          </a:p>
          <a:p>
            <a:pPr>
              <a:defRPr/>
            </a:pPr>
            <a:r>
              <a:rPr lang="fr-BE" sz="1600" b="1" dirty="0">
                <a:solidFill>
                  <a:schemeClr val="bg1"/>
                </a:solidFill>
                <a:latin typeface="Arial" panose="020B0604020202020204" pitchFamily="34" charset="0"/>
                <a:cs typeface="Arial" panose="020B0604020202020204" pitchFamily="34" charset="0"/>
              </a:rPr>
              <a:t> </a:t>
            </a:r>
            <a:r>
              <a:rPr lang="fr-BE" sz="1600" b="1" dirty="0">
                <a:latin typeface="Arial" panose="020B0604020202020204" pitchFamily="34" charset="0"/>
                <a:cs typeface="Arial" panose="020B0604020202020204" pitchFamily="34" charset="0"/>
              </a:rPr>
              <a:t>Pour assurer une information fiable il faut impérativement établir un dossier sur l’objet de la mission</a:t>
            </a:r>
          </a:p>
          <a:p>
            <a:pPr>
              <a:defRPr/>
            </a:pPr>
            <a:r>
              <a:rPr lang="fr-BE" sz="1600" b="1" dirty="0">
                <a:latin typeface="Arial" panose="020B0604020202020204" pitchFamily="34" charset="0"/>
                <a:cs typeface="Arial" panose="020B0604020202020204" pitchFamily="34" charset="0"/>
              </a:rPr>
              <a:t>= réclamer les documents et vérifications adéquates</a:t>
            </a:r>
          </a:p>
        </p:txBody>
      </p:sp>
      <p:sp>
        <p:nvSpPr>
          <p:cNvPr id="10" name="Flèche courbée vers la droite 5">
            <a:extLst>
              <a:ext uri="{FF2B5EF4-FFF2-40B4-BE49-F238E27FC236}">
                <a16:creationId xmlns="" xmlns:a16="http://schemas.microsoft.com/office/drawing/2014/main" id="{4B0F2EC6-1E2E-4104-A256-28578E9FA0E9}"/>
              </a:ext>
            </a:extLst>
          </p:cNvPr>
          <p:cNvSpPr/>
          <p:nvPr/>
        </p:nvSpPr>
        <p:spPr>
          <a:xfrm>
            <a:off x="312776" y="5128048"/>
            <a:ext cx="576064" cy="720080"/>
          </a:xfrm>
          <a:prstGeom prst="curved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2" name="Flèche vers la droite 1">
            <a:extLst>
              <a:ext uri="{FF2B5EF4-FFF2-40B4-BE49-F238E27FC236}">
                <a16:creationId xmlns="" xmlns:a16="http://schemas.microsoft.com/office/drawing/2014/main" id="{E44FD199-7B60-479A-9D10-C27028F765A7}"/>
              </a:ext>
            </a:extLst>
          </p:cNvPr>
          <p:cNvSpPr/>
          <p:nvPr/>
        </p:nvSpPr>
        <p:spPr>
          <a:xfrm>
            <a:off x="2039327" y="1825625"/>
            <a:ext cx="864000" cy="432000"/>
          </a:xfrm>
          <a:prstGeom prst="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77891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0A9ACCFD-C616-4223-B388-C62BBDE6B678}"/>
              </a:ext>
            </a:extLst>
          </p:cNvPr>
          <p:cNvSpPr txBox="1">
            <a:spLocks/>
          </p:cNvSpPr>
          <p:nvPr/>
        </p:nvSpPr>
        <p:spPr>
          <a:xfrm>
            <a:off x="337282" y="1825624"/>
            <a:ext cx="10673140" cy="47115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500" b="1" dirty="0">
                <a:solidFill>
                  <a:srgbClr val="EC8D1C"/>
                </a:solidFill>
                <a:latin typeface="Arial" panose="020B0604020202020204" pitchFamily="34" charset="0"/>
                <a:cs typeface="Arial" panose="020B0604020202020204" pitchFamily="34" charset="0"/>
              </a:rPr>
              <a:t>		</a:t>
            </a:r>
            <a:r>
              <a:rPr lang="fr-FR" sz="1800" b="1" u="sng" dirty="0">
                <a:solidFill>
                  <a:srgbClr val="EC8D1C"/>
                </a:solidFill>
                <a:latin typeface="Arial" panose="020B0604020202020204" pitchFamily="34" charset="0"/>
                <a:cs typeface="Arial" panose="020B0604020202020204" pitchFamily="34" charset="0"/>
              </a:rPr>
              <a:t>L’agent immobilier dans ses rapports avec certains tiers</a:t>
            </a:r>
          </a:p>
          <a:p>
            <a:pPr algn="l"/>
            <a:endParaRPr lang="fr-FR" sz="800" dirty="0">
              <a:latin typeface="Arial" panose="020B0604020202020204" pitchFamily="34" charset="0"/>
              <a:cs typeface="Arial" panose="020B0604020202020204" pitchFamily="34" charset="0"/>
            </a:endParaRPr>
          </a:p>
          <a:p>
            <a:pPr algn="l"/>
            <a:r>
              <a:rPr lang="fr-FR" sz="1500" dirty="0">
                <a:latin typeface="Arial" panose="020B0604020202020204" pitchFamily="34" charset="0"/>
                <a:cs typeface="Arial" panose="020B0604020202020204" pitchFamily="34" charset="0"/>
              </a:rPr>
              <a:t>Art. 57 </a:t>
            </a:r>
          </a:p>
          <a:p>
            <a:pPr marL="285750" indent="-285750" algn="l">
              <a:buClr>
                <a:srgbClr val="EC8D1C"/>
              </a:buClr>
              <a:buFont typeface="Arial" panose="020B0604020202020204" pitchFamily="34" charset="0"/>
              <a:buChar char="•"/>
            </a:pPr>
            <a:r>
              <a:rPr lang="fr-FR" sz="1500" dirty="0">
                <a:latin typeface="Arial" panose="020B0604020202020204" pitchFamily="34" charset="0"/>
                <a:cs typeface="Arial" panose="020B0604020202020204" pitchFamily="34" charset="0"/>
              </a:rPr>
              <a:t>Avant qu’un amateur ne matérialise un engagement, l’agent immobilier intermédiaire s’informera quant à la capacité et aux pouvoirs de cet amateur, dans la mesure des moyens dont il dispose pour ce faire. </a:t>
            </a:r>
          </a:p>
          <a:p>
            <a:pPr marL="285750" indent="-285750" algn="l">
              <a:buClr>
                <a:srgbClr val="EC8D1C"/>
              </a:buClr>
              <a:buFont typeface="Arial" panose="020B0604020202020204" pitchFamily="34" charset="0"/>
              <a:buChar char="•"/>
            </a:pPr>
            <a:r>
              <a:rPr lang="fr-FR" sz="1500" dirty="0">
                <a:latin typeface="Arial" panose="020B0604020202020204" pitchFamily="34" charset="0"/>
                <a:cs typeface="Arial" panose="020B0604020202020204" pitchFamily="34" charset="0"/>
              </a:rPr>
              <a:t>Dans les cas où l’engagement de l’amateur requerrait une autorisation ou un mandat, l’agent immobilier intermédiaire s’assurera de leur existence, à moins que l’amateur ne se porte fort d’obtenir une telle autorisation ou ratification. </a:t>
            </a:r>
          </a:p>
          <a:p>
            <a:pPr marL="285750" indent="-285750" algn="l">
              <a:buClr>
                <a:srgbClr val="EC8D1C"/>
              </a:buClr>
              <a:buFont typeface="Arial" panose="020B0604020202020204" pitchFamily="34" charset="0"/>
              <a:buChar char="•"/>
            </a:pPr>
            <a:r>
              <a:rPr lang="fr-FR" sz="1500" dirty="0">
                <a:latin typeface="Arial" panose="020B0604020202020204" pitchFamily="34" charset="0"/>
                <a:cs typeface="Arial" panose="020B0604020202020204" pitchFamily="34" charset="0"/>
              </a:rPr>
              <a:t>L’agent immobilier intermédiaire informera le commettant des doutes raisonnables qu’il aurait relativement à la capacité ou aux pouvoirs d’un amateur. </a:t>
            </a:r>
          </a:p>
          <a:p>
            <a:pPr algn="l">
              <a:defRPr/>
            </a:pPr>
            <a:endParaRPr lang="fr-FR" sz="800" b="1" u="sng" dirty="0">
              <a:solidFill>
                <a:schemeClr val="accent1">
                  <a:lumMod val="50000"/>
                </a:schemeClr>
              </a:solidFill>
              <a:latin typeface="Arial" panose="020B0604020202020204" pitchFamily="34" charset="0"/>
              <a:cs typeface="Arial" panose="020B0604020202020204" pitchFamily="34" charset="0"/>
            </a:endParaRPr>
          </a:p>
          <a:p>
            <a:pPr>
              <a:defRPr/>
            </a:pPr>
            <a:r>
              <a:rPr lang="fr-FR" sz="1500" b="1" dirty="0">
                <a:solidFill>
                  <a:srgbClr val="EC8D1C"/>
                </a:solidFill>
                <a:latin typeface="Arial" panose="020B0604020202020204" pitchFamily="34" charset="0"/>
                <a:cs typeface="Arial" panose="020B0604020202020204" pitchFamily="34" charset="0"/>
              </a:rPr>
              <a:t>Question : Qui est Qui ?</a:t>
            </a:r>
          </a:p>
          <a:p>
            <a:pPr>
              <a:defRPr/>
            </a:pPr>
            <a:endParaRPr lang="fr-FR" sz="800" b="1" dirty="0">
              <a:solidFill>
                <a:srgbClr val="EC8D1C"/>
              </a:solidFill>
              <a:latin typeface="Arial" panose="020B0604020202020204" pitchFamily="34" charset="0"/>
              <a:cs typeface="Arial" panose="020B0604020202020204" pitchFamily="34" charset="0"/>
            </a:endParaRPr>
          </a:p>
          <a:p>
            <a:pPr>
              <a:defRPr/>
            </a:pPr>
            <a:r>
              <a:rPr lang="fr-FR" sz="1500" b="1" dirty="0">
                <a:solidFill>
                  <a:srgbClr val="EC8D1C"/>
                </a:solidFill>
                <a:latin typeface="Arial" panose="020B0604020202020204" pitchFamily="34" charset="0"/>
                <a:cs typeface="Arial" panose="020B0604020202020204" pitchFamily="34" charset="0"/>
              </a:rPr>
              <a:t>Vérification de l’identité, de la capacité et des pouvoirs de l’amateur</a:t>
            </a:r>
          </a:p>
          <a:p>
            <a:pPr algn="l">
              <a:defRPr/>
            </a:pPr>
            <a:endParaRPr lang="fr-FR" sz="800" b="1" dirty="0">
              <a:solidFill>
                <a:srgbClr val="FF0000"/>
              </a:solidFill>
              <a:latin typeface="Arial" panose="020B0604020202020204" pitchFamily="34" charset="0"/>
              <a:cs typeface="Arial" panose="020B0604020202020204" pitchFamily="34" charset="0"/>
            </a:endParaRPr>
          </a:p>
          <a:p>
            <a:pPr algn="l">
              <a:defRPr/>
            </a:pPr>
            <a:r>
              <a:rPr lang="fr-FR" sz="1500" b="1" dirty="0">
                <a:latin typeface="Arial" panose="020B0604020202020204" pitchFamily="34" charset="0"/>
                <a:cs typeface="Arial" panose="020B0604020202020204" pitchFamily="34" charset="0"/>
              </a:rPr>
              <a:t>+ Commentaire sur la rédaction de l’offre d’achat</a:t>
            </a:r>
          </a:p>
        </p:txBody>
      </p:sp>
      <p:sp>
        <p:nvSpPr>
          <p:cNvPr id="10" name="Flèche courbée vers la droite 5">
            <a:extLst>
              <a:ext uri="{FF2B5EF4-FFF2-40B4-BE49-F238E27FC236}">
                <a16:creationId xmlns="" xmlns:a16="http://schemas.microsoft.com/office/drawing/2014/main" id="{E7914BBD-3031-4204-9209-BB434F7DC748}"/>
              </a:ext>
            </a:extLst>
          </p:cNvPr>
          <p:cNvSpPr/>
          <p:nvPr/>
        </p:nvSpPr>
        <p:spPr>
          <a:xfrm>
            <a:off x="1189892" y="4969523"/>
            <a:ext cx="1224136" cy="720080"/>
          </a:xfrm>
          <a:prstGeom prst="curvedRightArrow">
            <a:avLst>
              <a:gd name="adj1" fmla="val 25000"/>
              <a:gd name="adj2" fmla="val 42926"/>
              <a:gd name="adj3" fmla="val 25000"/>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1" name="Flèche vers la droite 6">
            <a:extLst>
              <a:ext uri="{FF2B5EF4-FFF2-40B4-BE49-F238E27FC236}">
                <a16:creationId xmlns="" xmlns:a16="http://schemas.microsoft.com/office/drawing/2014/main" id="{1A011E41-95D2-4B29-8BEC-D72B3AA9F2FD}"/>
              </a:ext>
            </a:extLst>
          </p:cNvPr>
          <p:cNvSpPr/>
          <p:nvPr/>
        </p:nvSpPr>
        <p:spPr>
          <a:xfrm>
            <a:off x="937960" y="1715560"/>
            <a:ext cx="864000" cy="432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184738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8619" y="365125"/>
            <a:ext cx="10815181" cy="1588935"/>
          </a:xfrm>
        </p:spPr>
        <p:txBody>
          <a:bodyPr>
            <a:normAutofit fontScale="90000"/>
          </a:bodyPr>
          <a:lstStyle/>
          <a:p>
            <a:r>
              <a:rPr lang="fr-FR" dirty="0">
                <a:solidFill>
                  <a:schemeClr val="tx1">
                    <a:lumMod val="95000"/>
                    <a:lumOff val="5000"/>
                  </a:schemeClr>
                </a:solidFill>
                <a:latin typeface="Avenir Next LT Pro" panose="020B0504020202020204" pitchFamily="34" charset="0"/>
              </a:rPr>
              <a:t>OBLIGATIONS SPÉCIFIQUES DE L’AGENT IMMOBILIER « INTERMÉDIAIRE »</a:t>
            </a:r>
            <a:r>
              <a:rPr lang="fr-BE" dirty="0">
                <a:solidFill>
                  <a:schemeClr val="tx1">
                    <a:lumMod val="95000"/>
                    <a:lumOff val="5000"/>
                  </a:schemeClr>
                </a:solidFill>
                <a:latin typeface="Avenir Next LT Pro" panose="020B0504020202020204" pitchFamily="34" charset="0"/>
              </a:rPr>
              <a:t/>
            </a:r>
            <a:br>
              <a:rPr lang="fr-BE" dirty="0">
                <a:solidFill>
                  <a:schemeClr val="tx1">
                    <a:lumMod val="95000"/>
                    <a:lumOff val="5000"/>
                  </a:schemeClr>
                </a:solidFill>
                <a:latin typeface="Avenir Next LT Pro" panose="020B0504020202020204" pitchFamily="34" charset="0"/>
              </a:rPr>
            </a:br>
            <a:endParaRPr lang="en-GB" dirty="0"/>
          </a:p>
        </p:txBody>
      </p:sp>
      <p:sp>
        <p:nvSpPr>
          <p:cNvPr id="3" name="Espace réservé du contenu 2"/>
          <p:cNvSpPr>
            <a:spLocks noGrp="1"/>
          </p:cNvSpPr>
          <p:nvPr>
            <p:ph idx="1"/>
          </p:nvPr>
        </p:nvSpPr>
        <p:spPr>
          <a:xfrm>
            <a:off x="438411" y="1866377"/>
            <a:ext cx="10915389" cy="4809996"/>
          </a:xfrm>
        </p:spPr>
        <p:txBody>
          <a:bodyPr>
            <a:normAutofit/>
          </a:bodyPr>
          <a:lstStyle/>
          <a:p>
            <a:pPr marL="0" indent="0">
              <a:buNone/>
            </a:pPr>
            <a:endParaRPr lang="fr-BE" sz="1900" dirty="0" smtClean="0">
              <a:latin typeface="Arial" panose="020B0604020202020204" pitchFamily="34" charset="0"/>
              <a:cs typeface="Arial" panose="020B0604020202020204" pitchFamily="34" charset="0"/>
            </a:endParaRPr>
          </a:p>
          <a:p>
            <a:pPr marL="0" indent="0">
              <a:buNone/>
            </a:pPr>
            <a:r>
              <a:rPr lang="fr-FR" sz="1800" b="1" dirty="0">
                <a:solidFill>
                  <a:srgbClr val="EC8D1C"/>
                </a:solidFill>
                <a:latin typeface="Avenir Next LT Pro" pitchFamily="50" charset="0"/>
              </a:rPr>
              <a:t>		</a:t>
            </a:r>
            <a:r>
              <a:rPr lang="fr-FR" sz="2000" b="1" u="sng" dirty="0">
                <a:solidFill>
                  <a:srgbClr val="EC8D1C"/>
                </a:solidFill>
                <a:latin typeface="Avenir Next LT Pro" pitchFamily="50" charset="0"/>
              </a:rPr>
              <a:t>L’agent immobilier dans ses rapports avec certains </a:t>
            </a:r>
            <a:r>
              <a:rPr lang="fr-FR" sz="2000" b="1" u="sng" dirty="0" smtClean="0">
                <a:solidFill>
                  <a:srgbClr val="EC8D1C"/>
                </a:solidFill>
                <a:latin typeface="Avenir Next LT Pro" pitchFamily="50" charset="0"/>
              </a:rPr>
              <a:t>tiers</a:t>
            </a:r>
            <a:endParaRPr lang="fr-BE" sz="1900" dirty="0" smtClean="0">
              <a:latin typeface="Arial" panose="020B0604020202020204" pitchFamily="34" charset="0"/>
              <a:cs typeface="Arial" panose="020B0604020202020204" pitchFamily="34" charset="0"/>
            </a:endParaRPr>
          </a:p>
          <a:p>
            <a:pPr marL="0" indent="0">
              <a:buNone/>
            </a:pPr>
            <a:r>
              <a:rPr lang="fr-BE" sz="1800" dirty="0" smtClean="0">
                <a:latin typeface="Arial" panose="020B0604020202020204" pitchFamily="34" charset="0"/>
                <a:cs typeface="Arial" panose="020B0604020202020204" pitchFamily="34" charset="0"/>
              </a:rPr>
              <a:t>Suite:</a:t>
            </a:r>
          </a:p>
          <a:p>
            <a:pPr marL="0" indent="0">
              <a:buNone/>
            </a:pPr>
            <a:r>
              <a:rPr lang="fr-BE" sz="1800" dirty="0" smtClean="0">
                <a:latin typeface="Arial" panose="020B0604020202020204" pitchFamily="34" charset="0"/>
                <a:cs typeface="Arial" panose="020B0604020202020204" pitchFamily="34" charset="0"/>
              </a:rPr>
              <a:t>Art</a:t>
            </a:r>
            <a:r>
              <a:rPr lang="fr-BE" sz="1800" dirty="0">
                <a:latin typeface="Arial" panose="020B0604020202020204" pitchFamily="34" charset="0"/>
                <a:cs typeface="Arial" panose="020B0604020202020204" pitchFamily="34" charset="0"/>
              </a:rPr>
              <a:t>. 58 </a:t>
            </a:r>
            <a:r>
              <a:rPr lang="fr-BE" sz="1800" dirty="0" smtClean="0">
                <a:latin typeface="Arial" panose="020B0604020202020204" pitchFamily="34" charset="0"/>
                <a:cs typeface="Arial" panose="020B0604020202020204" pitchFamily="34" charset="0"/>
              </a:rPr>
              <a:t>: </a:t>
            </a:r>
            <a:r>
              <a:rPr lang="fr-BE" sz="1800" dirty="0" smtClean="0">
                <a:solidFill>
                  <a:srgbClr val="0070C0"/>
                </a:solidFill>
                <a:latin typeface="Arial" panose="020B0604020202020204" pitchFamily="34" charset="0"/>
                <a:cs typeface="Arial" panose="020B0604020202020204" pitchFamily="34" charset="0"/>
              </a:rPr>
              <a:t>devoir de conseil renforcé face à un mécanisme de cession</a:t>
            </a:r>
            <a:r>
              <a:rPr lang="fr-BE" sz="1800" dirty="0">
                <a:solidFill>
                  <a:srgbClr val="0070C0"/>
                </a:solidFill>
                <a:latin typeface="Arial" panose="020B0604020202020204" pitchFamily="34" charset="0"/>
                <a:cs typeface="Arial" panose="020B0604020202020204" pitchFamily="34" charset="0"/>
              </a:rPr>
              <a:t>  </a:t>
            </a:r>
            <a:r>
              <a:rPr lang="fr-BE" sz="1800" dirty="0">
                <a:latin typeface="Arial" panose="020B0604020202020204" pitchFamily="34" charset="0"/>
                <a:cs typeface="Arial" panose="020B0604020202020204" pitchFamily="34" charset="0"/>
              </a:rPr>
              <a:t>   </a:t>
            </a:r>
          </a:p>
          <a:p>
            <a:pPr marL="0" indent="0">
              <a:buNone/>
            </a:pPr>
            <a:r>
              <a:rPr lang="fr-BE" sz="1800" dirty="0">
                <a:latin typeface="Arial" panose="020B0604020202020204" pitchFamily="34" charset="0"/>
                <a:cs typeface="Arial" panose="020B0604020202020204" pitchFamily="34" charset="0"/>
              </a:rPr>
              <a:t>Si un amateur lui fait part de ses intentions de céder ses droits ou d’élire command, l’agent immobilier intermédiaire informera son commettant des risques liés à l’ignorance de l’identité ou de la capacité du cocontractant final.</a:t>
            </a:r>
          </a:p>
          <a:p>
            <a:endParaRPr lang="fr-BE" sz="1800" dirty="0">
              <a:latin typeface="Arial" panose="020B0604020202020204" pitchFamily="34" charset="0"/>
              <a:cs typeface="Arial" panose="020B0604020202020204" pitchFamily="34" charset="0"/>
            </a:endParaRPr>
          </a:p>
          <a:p>
            <a:pPr marL="0" indent="0">
              <a:buNone/>
            </a:pPr>
            <a:r>
              <a:rPr lang="fr-BE" sz="1800" dirty="0">
                <a:latin typeface="Arial" panose="020B0604020202020204" pitchFamily="34" charset="0"/>
                <a:cs typeface="Arial" panose="020B0604020202020204" pitchFamily="34" charset="0"/>
              </a:rPr>
              <a:t>Art. 59 </a:t>
            </a:r>
            <a:r>
              <a:rPr lang="fr-BE" sz="1800" dirty="0" smtClean="0">
                <a:latin typeface="Arial" panose="020B0604020202020204" pitchFamily="34" charset="0"/>
                <a:cs typeface="Arial" panose="020B0604020202020204" pitchFamily="34" charset="0"/>
              </a:rPr>
              <a:t>: </a:t>
            </a:r>
            <a:r>
              <a:rPr lang="fr-BE" sz="1800" dirty="0" smtClean="0">
                <a:solidFill>
                  <a:srgbClr val="0070C0"/>
                </a:solidFill>
                <a:latin typeface="Arial" panose="020B0604020202020204" pitchFamily="34" charset="0"/>
                <a:cs typeface="Arial" panose="020B0604020202020204" pitchFamily="34" charset="0"/>
              </a:rPr>
              <a:t>devoir d’information renforcé avant paiement d’une garantie</a:t>
            </a:r>
            <a:r>
              <a:rPr lang="fr-BE" sz="1800" dirty="0">
                <a:solidFill>
                  <a:srgbClr val="0070C0"/>
                </a:solidFill>
                <a:latin typeface="Arial" panose="020B0604020202020204" pitchFamily="34" charset="0"/>
                <a:cs typeface="Arial" panose="020B0604020202020204" pitchFamily="34" charset="0"/>
              </a:rPr>
              <a:t>  </a:t>
            </a:r>
          </a:p>
          <a:p>
            <a:pPr marL="0" indent="0">
              <a:buNone/>
            </a:pPr>
            <a:r>
              <a:rPr lang="fr-BE" sz="1800" dirty="0">
                <a:latin typeface="Arial" panose="020B0604020202020204" pitchFamily="34" charset="0"/>
                <a:cs typeface="Arial" panose="020B0604020202020204" pitchFamily="34" charset="0"/>
              </a:rPr>
              <a:t>Avant de réclamer ou d’accepter des fonds en garantie de la part d’amateurs ayant émis un engagement unilatéral relativement à un bien, l’agent immobilier courtier doit, si tel est le cas, les informer que sa mission n’est pas réalisée à titre exclusif.</a:t>
            </a:r>
          </a:p>
          <a:p>
            <a:endParaRPr lang="en-GB" dirty="0"/>
          </a:p>
        </p:txBody>
      </p:sp>
      <p:sp>
        <p:nvSpPr>
          <p:cNvPr id="5" name="Flèche vers la droite 5">
            <a:extLst>
              <a:ext uri="{FF2B5EF4-FFF2-40B4-BE49-F238E27FC236}">
                <a16:creationId xmlns="" xmlns:a16="http://schemas.microsoft.com/office/drawing/2014/main" id="{87CE16B2-92AF-45EE-A982-A6EA0DB78B9E}"/>
              </a:ext>
            </a:extLst>
          </p:cNvPr>
          <p:cNvSpPr/>
          <p:nvPr/>
        </p:nvSpPr>
        <p:spPr>
          <a:xfrm>
            <a:off x="538619" y="2136827"/>
            <a:ext cx="864000" cy="432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 xmlns:a16="http://schemas.microsoft.com/office/drawing/2014/main" id="{A4DE12DD-BA6E-4BE9-8092-E363D0ADD08B}"/>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13189724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79073ED9-B155-4CE2-BE5A-6FFBCF255C7D}"/>
              </a:ext>
            </a:extLst>
          </p:cNvPr>
          <p:cNvSpPr txBox="1">
            <a:spLocks/>
          </p:cNvSpPr>
          <p:nvPr/>
        </p:nvSpPr>
        <p:spPr>
          <a:xfrm>
            <a:off x="337282" y="1825625"/>
            <a:ext cx="10673140" cy="43315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800" b="1" dirty="0">
                <a:latin typeface="Avenir Next LT Pro" pitchFamily="50" charset="0"/>
              </a:rPr>
              <a:t>	</a:t>
            </a:r>
            <a:r>
              <a:rPr lang="fr-FR" sz="1800" b="1" dirty="0">
                <a:latin typeface="Arial" panose="020B0604020202020204" pitchFamily="34" charset="0"/>
                <a:cs typeface="Arial" panose="020B0604020202020204" pitchFamily="34" charset="0"/>
              </a:rPr>
              <a:t>	</a:t>
            </a:r>
            <a:r>
              <a:rPr lang="fr-FR" sz="1800" b="1" u="sng" dirty="0">
                <a:latin typeface="Arial" panose="020B0604020202020204" pitchFamily="34" charset="0"/>
                <a:cs typeface="Arial" panose="020B0604020202020204" pitchFamily="34" charset="0"/>
              </a:rPr>
              <a:t>L’agent immobilier dans ses rapports avec certains tiers</a:t>
            </a:r>
          </a:p>
          <a:p>
            <a:pPr algn="l"/>
            <a:endParaRPr lang="fr-FR" sz="1800" dirty="0">
              <a:latin typeface="Arial" panose="020B0604020202020204" pitchFamily="34" charset="0"/>
              <a:cs typeface="Arial" panose="020B0604020202020204" pitchFamily="34" charset="0"/>
            </a:endParaRPr>
          </a:p>
          <a:p>
            <a:pPr algn="l"/>
            <a:r>
              <a:rPr lang="fr-FR" sz="1800" b="1" dirty="0">
                <a:latin typeface="Arial" panose="020B0604020202020204" pitchFamily="34" charset="0"/>
                <a:cs typeface="Arial" panose="020B0604020202020204" pitchFamily="34" charset="0"/>
              </a:rPr>
              <a:t>		Obligations complémentaires liées au « mandat »</a:t>
            </a:r>
          </a:p>
          <a:p>
            <a:pPr algn="l"/>
            <a:endParaRPr lang="fr-FR" sz="1800" dirty="0">
              <a:latin typeface="Arial" panose="020B0604020202020204" pitchFamily="34" charset="0"/>
              <a:cs typeface="Arial" panose="020B0604020202020204" pitchFamily="34" charset="0"/>
            </a:endParaRPr>
          </a:p>
          <a:p>
            <a:pPr algn="l"/>
            <a:r>
              <a:rPr lang="fr-FR" sz="1800" dirty="0">
                <a:solidFill>
                  <a:schemeClr val="bg1"/>
                </a:solidFill>
                <a:latin typeface="Arial" panose="020B0604020202020204" pitchFamily="34" charset="0"/>
                <a:cs typeface="Arial" panose="020B0604020202020204" pitchFamily="34" charset="0"/>
              </a:rPr>
              <a:t>Art. 60</a:t>
            </a:r>
          </a:p>
          <a:p>
            <a:pPr algn="l"/>
            <a:r>
              <a:rPr lang="fr-FR" sz="1800" dirty="0">
                <a:solidFill>
                  <a:schemeClr val="bg1"/>
                </a:solidFill>
                <a:latin typeface="Arial" panose="020B0604020202020204" pitchFamily="34" charset="0"/>
                <a:cs typeface="Arial" panose="020B0604020202020204" pitchFamily="34" charset="0"/>
              </a:rPr>
              <a:t>L’agent immobilier intermédiaire ne peut engager son commettant que </a:t>
            </a:r>
            <a:r>
              <a:rPr lang="fr-FR" sz="1800" u="sng" dirty="0">
                <a:solidFill>
                  <a:schemeClr val="bg1"/>
                </a:solidFill>
                <a:latin typeface="Arial" panose="020B0604020202020204" pitchFamily="34" charset="0"/>
                <a:cs typeface="Arial" panose="020B0604020202020204" pitchFamily="34" charset="0"/>
              </a:rPr>
              <a:t>conformément</a:t>
            </a:r>
            <a:r>
              <a:rPr lang="fr-FR" sz="1800" dirty="0">
                <a:solidFill>
                  <a:schemeClr val="bg1"/>
                </a:solidFill>
                <a:latin typeface="Arial" panose="020B0604020202020204" pitchFamily="34" charset="0"/>
                <a:cs typeface="Arial" panose="020B0604020202020204" pitchFamily="34" charset="0"/>
              </a:rPr>
              <a:t> aux termes de son mandat. </a:t>
            </a:r>
          </a:p>
          <a:p>
            <a:pPr algn="l"/>
            <a:r>
              <a:rPr lang="fr-FR" sz="1800" dirty="0">
                <a:solidFill>
                  <a:schemeClr val="bg1"/>
                </a:solidFill>
                <a:latin typeface="Arial" panose="020B0604020202020204" pitchFamily="34" charset="0"/>
                <a:cs typeface="Arial" panose="020B0604020202020204" pitchFamily="34" charset="0"/>
              </a:rPr>
              <a:t>Art. 63 </a:t>
            </a:r>
          </a:p>
          <a:p>
            <a:pPr algn="l"/>
            <a:r>
              <a:rPr lang="fr-FR" sz="1800" dirty="0">
                <a:solidFill>
                  <a:schemeClr val="bg1"/>
                </a:solidFill>
                <a:latin typeface="Arial" panose="020B0604020202020204" pitchFamily="34" charset="0"/>
                <a:cs typeface="Arial" panose="020B0604020202020204" pitchFamily="34" charset="0"/>
              </a:rPr>
              <a:t>A moins qu’il détienne un mandat de son commettant ou qu’il se porte personnellement fort, l’agent immobilier intermédiaire ne peut contracter avec un amateur relativement à un bien qu’il commercialise. </a:t>
            </a:r>
          </a:p>
          <a:p>
            <a:endParaRPr lang="fr-FR" dirty="0"/>
          </a:p>
        </p:txBody>
      </p:sp>
      <p:sp>
        <p:nvSpPr>
          <p:cNvPr id="10" name="Flèche vers la droite 5">
            <a:extLst>
              <a:ext uri="{FF2B5EF4-FFF2-40B4-BE49-F238E27FC236}">
                <a16:creationId xmlns="" xmlns:a16="http://schemas.microsoft.com/office/drawing/2014/main" id="{2947F408-2ECF-400E-B075-D41ACD03EE41}"/>
              </a:ext>
            </a:extLst>
          </p:cNvPr>
          <p:cNvSpPr/>
          <p:nvPr/>
        </p:nvSpPr>
        <p:spPr>
          <a:xfrm>
            <a:off x="861584" y="1825625"/>
            <a:ext cx="864000" cy="432000"/>
          </a:xfrm>
          <a:prstGeom prst="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959910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3566A57E-98C0-4319-B147-29550F568C02}"/>
              </a:ext>
            </a:extLst>
          </p:cNvPr>
          <p:cNvSpPr txBox="1">
            <a:spLocks/>
          </p:cNvSpPr>
          <p:nvPr/>
        </p:nvSpPr>
        <p:spPr>
          <a:xfrm>
            <a:off x="337282" y="2036639"/>
            <a:ext cx="10673140" cy="40696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2000" b="1" dirty="0">
                <a:solidFill>
                  <a:srgbClr val="EC8D1C"/>
                </a:solidFill>
                <a:latin typeface="Arial" panose="020B0604020202020204" pitchFamily="34" charset="0"/>
                <a:cs typeface="Arial" panose="020B0604020202020204" pitchFamily="34" charset="0"/>
              </a:rPr>
              <a:t>		</a:t>
            </a:r>
            <a:r>
              <a:rPr lang="fr-FR" sz="2000" b="1" u="sng" dirty="0">
                <a:solidFill>
                  <a:srgbClr val="EC8D1C"/>
                </a:solidFill>
                <a:latin typeface="Arial" panose="020B0604020202020204" pitchFamily="34" charset="0"/>
                <a:cs typeface="Arial" panose="020B0604020202020204" pitchFamily="34" charset="0"/>
              </a:rPr>
              <a:t>L’agent immobilier dans ses rapports avec certains tiers (suite)</a:t>
            </a:r>
          </a:p>
          <a:p>
            <a:pPr algn="l"/>
            <a:endParaRPr lang="fr-FR" sz="1800" dirty="0">
              <a:latin typeface="Arial" panose="020B0604020202020204" pitchFamily="34" charset="0"/>
              <a:cs typeface="Arial" panose="020B0604020202020204" pitchFamily="34" charset="0"/>
            </a:endParaRPr>
          </a:p>
          <a:p>
            <a:pPr algn="l"/>
            <a:r>
              <a:rPr lang="fr-FR" sz="1800" dirty="0">
                <a:latin typeface="Arial" panose="020B0604020202020204" pitchFamily="34" charset="0"/>
                <a:cs typeface="Arial" panose="020B0604020202020204" pitchFamily="34" charset="0"/>
              </a:rPr>
              <a:t>Art. </a:t>
            </a:r>
            <a:r>
              <a:rPr lang="fr-FR" sz="1800" dirty="0" smtClean="0">
                <a:latin typeface="Arial" panose="020B0604020202020204" pitchFamily="34" charset="0"/>
                <a:cs typeface="Arial" panose="020B0604020202020204" pitchFamily="34" charset="0"/>
              </a:rPr>
              <a:t>61 : </a:t>
            </a:r>
            <a:r>
              <a:rPr lang="fr-FR" sz="1800" dirty="0" smtClean="0">
                <a:solidFill>
                  <a:srgbClr val="0070C0"/>
                </a:solidFill>
                <a:latin typeface="Arial" panose="020B0604020202020204" pitchFamily="34" charset="0"/>
                <a:cs typeface="Arial" panose="020B0604020202020204" pitchFamily="34" charset="0"/>
              </a:rPr>
              <a:t>copie réservée à l’amateur de ses engagements</a:t>
            </a:r>
            <a:endParaRPr lang="fr-FR" sz="1800" dirty="0">
              <a:solidFill>
                <a:srgbClr val="0070C0"/>
              </a:solidFill>
              <a:latin typeface="Arial" panose="020B0604020202020204" pitchFamily="34" charset="0"/>
              <a:cs typeface="Arial" panose="020B0604020202020204" pitchFamily="34" charset="0"/>
            </a:endParaRPr>
          </a:p>
          <a:p>
            <a:pPr marL="285750" indent="-285750" algn="l">
              <a:buClr>
                <a:srgbClr val="EC8D1C"/>
              </a:buClr>
              <a:buFont typeface="Arial" panose="020B0604020202020204" pitchFamily="34" charset="0"/>
              <a:buChar char="•"/>
            </a:pPr>
            <a:r>
              <a:rPr lang="fr-FR" sz="1800" dirty="0">
                <a:latin typeface="Arial" panose="020B0604020202020204" pitchFamily="34" charset="0"/>
                <a:cs typeface="Arial" panose="020B0604020202020204" pitchFamily="34" charset="0"/>
              </a:rPr>
              <a:t>Lorsqu’un amateur lui remet en mains propres un exemplaire unique d’un document par lequel celui-ci s’engage, l’agent immobilier intermédiaire lui en fournira copie. </a:t>
            </a:r>
          </a:p>
          <a:p>
            <a:pPr algn="l"/>
            <a:endParaRPr lang="fr-FR" sz="1800" dirty="0">
              <a:latin typeface="Arial" panose="020B0604020202020204" pitchFamily="34" charset="0"/>
              <a:cs typeface="Arial" panose="020B0604020202020204" pitchFamily="34" charset="0"/>
            </a:endParaRPr>
          </a:p>
          <a:p>
            <a:pPr algn="l"/>
            <a:r>
              <a:rPr lang="fr-FR" sz="1800" dirty="0">
                <a:latin typeface="Arial" panose="020B0604020202020204" pitchFamily="34" charset="0"/>
                <a:cs typeface="Arial" panose="020B0604020202020204" pitchFamily="34" charset="0"/>
              </a:rPr>
              <a:t>Art. 62 </a:t>
            </a:r>
            <a:r>
              <a:rPr lang="fr-FR" sz="1800" dirty="0" smtClean="0">
                <a:latin typeface="Arial" panose="020B0604020202020204" pitchFamily="34" charset="0"/>
                <a:cs typeface="Arial" panose="020B0604020202020204" pitchFamily="34" charset="0"/>
              </a:rPr>
              <a:t> : </a:t>
            </a:r>
            <a:r>
              <a:rPr lang="fr-FR" sz="1800" dirty="0" smtClean="0">
                <a:solidFill>
                  <a:srgbClr val="0070C0"/>
                </a:solidFill>
                <a:latin typeface="Arial" panose="020B0604020202020204" pitchFamily="34" charset="0"/>
                <a:cs typeface="Arial" panose="020B0604020202020204" pitchFamily="34" charset="0"/>
              </a:rPr>
              <a:t>transmission à l’amateur de la décision du commettant</a:t>
            </a:r>
            <a:endParaRPr lang="fr-FR" sz="1800" dirty="0">
              <a:solidFill>
                <a:srgbClr val="0070C0"/>
              </a:solidFill>
              <a:latin typeface="Arial" panose="020B0604020202020204" pitchFamily="34" charset="0"/>
              <a:cs typeface="Arial" panose="020B0604020202020204" pitchFamily="34" charset="0"/>
            </a:endParaRPr>
          </a:p>
          <a:p>
            <a:pPr marL="285750" indent="-285750" algn="l">
              <a:buClr>
                <a:srgbClr val="EC8D1C"/>
              </a:buClr>
              <a:buFont typeface="Arial" panose="020B0604020202020204" pitchFamily="34" charset="0"/>
              <a:buChar char="•"/>
            </a:pPr>
            <a:r>
              <a:rPr lang="fr-FR" sz="1800" dirty="0">
                <a:latin typeface="Arial" panose="020B0604020202020204" pitchFamily="34" charset="0"/>
                <a:cs typeface="Arial" panose="020B0604020202020204" pitchFamily="34" charset="0"/>
              </a:rPr>
              <a:t>L’agent immobilier intermédiaire veille à faire parvenir sans retard à un amateur la suite qui serait définitivement réservée par son commettant à un engagement souscrit et transmis par l’amateur. </a:t>
            </a:r>
          </a:p>
          <a:p>
            <a:endParaRPr lang="fr-FR" dirty="0"/>
          </a:p>
          <a:p>
            <a:endParaRPr lang="fr-FR" dirty="0"/>
          </a:p>
        </p:txBody>
      </p:sp>
      <p:sp>
        <p:nvSpPr>
          <p:cNvPr id="10" name="Flèche vers la droite 5">
            <a:extLst>
              <a:ext uri="{FF2B5EF4-FFF2-40B4-BE49-F238E27FC236}">
                <a16:creationId xmlns="" xmlns:a16="http://schemas.microsoft.com/office/drawing/2014/main" id="{908CC90E-312F-4AEB-9C40-ABE68F0A5A38}"/>
              </a:ext>
            </a:extLst>
          </p:cNvPr>
          <p:cNvSpPr/>
          <p:nvPr/>
        </p:nvSpPr>
        <p:spPr>
          <a:xfrm>
            <a:off x="1224331" y="1926575"/>
            <a:ext cx="864000" cy="432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4109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LES INSTRUMENTS DE LA DÉONTOLOGIE</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5DCECA52-D985-4BF0-BD9F-85ABC52546F4}"/>
              </a:ext>
            </a:extLst>
          </p:cNvPr>
          <p:cNvSpPr txBox="1"/>
          <p:nvPr/>
        </p:nvSpPr>
        <p:spPr>
          <a:xfrm>
            <a:off x="1134208" y="1670541"/>
            <a:ext cx="9876213" cy="30931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fr-FR" sz="1400" b="1" dirty="0" smtClean="0">
                <a:solidFill>
                  <a:schemeClr val="bg1"/>
                </a:solidFill>
                <a:latin typeface="Avenir Next LT Pro" pitchFamily="50" charset="0"/>
              </a:rPr>
              <a:t>	</a:t>
            </a:r>
            <a:r>
              <a:rPr lang="fr-FR" b="1" dirty="0" smtClean="0">
                <a:solidFill>
                  <a:schemeClr val="bg2">
                    <a:lumMod val="25000"/>
                  </a:schemeClr>
                </a:solidFill>
                <a:latin typeface="Avenir Next LT Pro" pitchFamily="50" charset="0"/>
              </a:rPr>
              <a:t>L’OBJECTIF DE LA DEONTOLOGIE IPI </a:t>
            </a:r>
            <a:endParaRPr lang="fr-FR" b="1" dirty="0">
              <a:solidFill>
                <a:schemeClr val="bg2">
                  <a:lumMod val="25000"/>
                </a:schemeClr>
              </a:solidFill>
              <a:latin typeface="Avenir Next LT Pro" pitchFamily="50" charset="0"/>
            </a:endParaRPr>
          </a:p>
          <a:p>
            <a:endParaRPr lang="fr-FR" sz="1700" b="1" dirty="0">
              <a:solidFill>
                <a:schemeClr val="bg1"/>
              </a:solidFill>
              <a:latin typeface="Avenir Next LT Pro" pitchFamily="50" charset="0"/>
            </a:endParaRPr>
          </a:p>
          <a:p>
            <a:pPr algn="ctr"/>
            <a:endParaRPr lang="fr-BE" b="1" dirty="0" smtClean="0"/>
          </a:p>
          <a:p>
            <a:pPr algn="ctr"/>
            <a:r>
              <a:rPr lang="fr-BE" b="1" dirty="0" smtClean="0"/>
              <a:t>L’EXERCICE DIGNE ET INTÈGRE DE LA PROFESSION</a:t>
            </a:r>
          </a:p>
          <a:p>
            <a:pPr marL="285750" indent="-285750">
              <a:buFont typeface="Arial" panose="020B0604020202020204" pitchFamily="34" charset="0"/>
              <a:buChar char="•"/>
            </a:pPr>
            <a:endParaRPr lang="fr-BE" b="1" dirty="0"/>
          </a:p>
          <a:p>
            <a:pPr marL="285750" indent="-285750">
              <a:buFont typeface="Arial" panose="020B0604020202020204" pitchFamily="34" charset="0"/>
              <a:buChar char="•"/>
            </a:pPr>
            <a:endParaRPr lang="fr-BE" b="1" dirty="0" smtClean="0"/>
          </a:p>
          <a:p>
            <a:pPr marL="285750" indent="-285750">
              <a:buFont typeface="Arial" panose="020B0604020202020204" pitchFamily="34" charset="0"/>
              <a:buChar char="•"/>
            </a:pPr>
            <a:endParaRPr lang="fr-BE" b="1" dirty="0"/>
          </a:p>
          <a:p>
            <a:pPr marL="285750" indent="-285750">
              <a:buFont typeface="Arial" panose="020B0604020202020204" pitchFamily="34" charset="0"/>
              <a:buChar char="•"/>
            </a:pPr>
            <a:r>
              <a:rPr lang="fr-BE" b="1" dirty="0" smtClean="0"/>
              <a:t>Art.1</a:t>
            </a:r>
            <a:r>
              <a:rPr lang="fr-BE" dirty="0"/>
              <a:t>	Le présent code est constitué de règles tendant à garantir un </a:t>
            </a:r>
            <a:r>
              <a:rPr lang="fr-BE" b="1" dirty="0">
                <a:solidFill>
                  <a:srgbClr val="0070C0"/>
                </a:solidFill>
              </a:rPr>
              <a:t>exercice digne et intègre </a:t>
            </a:r>
            <a:r>
              <a:rPr lang="fr-BE" dirty="0"/>
              <a:t>de la profession d’agent immobilier ainsi que des fonctions exercées au sein de l’Institut.</a:t>
            </a:r>
            <a:endParaRPr lang="en-GB" dirty="0"/>
          </a:p>
          <a:p>
            <a:pPr marL="285750" indent="-285750">
              <a:buFont typeface="Arial" panose="020B0604020202020204" pitchFamily="34" charset="0"/>
              <a:buChar char="•"/>
            </a:pPr>
            <a:endParaRPr lang="fr-FR" sz="1700" dirty="0">
              <a:solidFill>
                <a:schemeClr val="bg1"/>
              </a:solidFill>
              <a:latin typeface="Avenir Next LT Pro" pitchFamily="50" charset="0"/>
            </a:endParaRPr>
          </a:p>
          <a:p>
            <a:endParaRPr lang="fr-FR" sz="1700" b="1" dirty="0" smtClean="0">
              <a:solidFill>
                <a:schemeClr val="bg1"/>
              </a:solidFill>
              <a:latin typeface="Avenir Next LT Pro" pitchFamily="50" charset="0"/>
            </a:endParaRPr>
          </a:p>
        </p:txBody>
      </p:sp>
      <p:sp>
        <p:nvSpPr>
          <p:cNvPr id="2" name="Flèche droite 1"/>
          <p:cNvSpPr/>
          <p:nvPr/>
        </p:nvSpPr>
        <p:spPr>
          <a:xfrm>
            <a:off x="1228165" y="1670541"/>
            <a:ext cx="681317" cy="400306"/>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lèche vers le bas 3"/>
          <p:cNvSpPr/>
          <p:nvPr/>
        </p:nvSpPr>
        <p:spPr>
          <a:xfrm>
            <a:off x="5522258" y="1999129"/>
            <a:ext cx="1147483" cy="4392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517385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71718"/>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3566A57E-98C0-4319-B147-29550F568C02}"/>
              </a:ext>
            </a:extLst>
          </p:cNvPr>
          <p:cNvSpPr txBox="1">
            <a:spLocks/>
          </p:cNvSpPr>
          <p:nvPr/>
        </p:nvSpPr>
        <p:spPr>
          <a:xfrm>
            <a:off x="337282" y="2036639"/>
            <a:ext cx="10673140" cy="40696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2000" b="1" dirty="0">
                <a:solidFill>
                  <a:srgbClr val="EC8D1C"/>
                </a:solidFill>
                <a:latin typeface="Arial" panose="020B0604020202020204" pitchFamily="34" charset="0"/>
                <a:cs typeface="Arial" panose="020B0604020202020204" pitchFamily="34" charset="0"/>
              </a:rPr>
              <a:t>		</a:t>
            </a:r>
            <a:r>
              <a:rPr lang="fr-FR" sz="2000" b="1" u="sng" dirty="0">
                <a:solidFill>
                  <a:srgbClr val="EC8D1C"/>
                </a:solidFill>
                <a:latin typeface="Arial" panose="020B0604020202020204" pitchFamily="34" charset="0"/>
                <a:cs typeface="Arial" panose="020B0604020202020204" pitchFamily="34" charset="0"/>
              </a:rPr>
              <a:t>L’agent immobilier dans ses rapports avec certains tiers (suite)</a:t>
            </a:r>
          </a:p>
          <a:p>
            <a:pPr algn="l"/>
            <a:endParaRPr lang="fr-FR" sz="1800" dirty="0">
              <a:latin typeface="Arial" panose="020B0604020202020204" pitchFamily="34" charset="0"/>
              <a:cs typeface="Arial" panose="020B0604020202020204" pitchFamily="34" charset="0"/>
            </a:endParaRPr>
          </a:p>
          <a:p>
            <a:pPr algn="l"/>
            <a:endParaRPr lang="fr-BE" sz="1800" b="1" dirty="0" smtClean="0">
              <a:latin typeface="Verdana-Bold-Identity-H"/>
            </a:endParaRPr>
          </a:p>
          <a:p>
            <a:pPr algn="l"/>
            <a:r>
              <a:rPr lang="fr-BE" sz="1800" b="1" dirty="0" smtClean="0">
                <a:latin typeface="Verdana-Bold-Identity-H"/>
              </a:rPr>
              <a:t>Art</a:t>
            </a:r>
            <a:r>
              <a:rPr lang="fr-BE" sz="1800" b="1" dirty="0">
                <a:latin typeface="Verdana-Bold-Identity-H"/>
              </a:rPr>
              <a:t>. 64 </a:t>
            </a:r>
            <a:r>
              <a:rPr lang="fr-BE" sz="1800" b="1" dirty="0" smtClean="0">
                <a:latin typeface="Verdana-Bold-Identity-H"/>
              </a:rPr>
              <a:t>: </a:t>
            </a:r>
            <a:r>
              <a:rPr lang="fr-BE" sz="1800" b="1" dirty="0" smtClean="0">
                <a:solidFill>
                  <a:srgbClr val="0070C0"/>
                </a:solidFill>
                <a:latin typeface="Verdana-Bold-Identity-H"/>
              </a:rPr>
              <a:t>respect du contrat du confrère</a:t>
            </a:r>
          </a:p>
          <a:p>
            <a:pPr algn="l"/>
            <a:r>
              <a:rPr lang="fr-BE" sz="1800" dirty="0" smtClean="0">
                <a:latin typeface="Verdana-Identity-H"/>
              </a:rPr>
              <a:t>L’agent </a:t>
            </a:r>
            <a:r>
              <a:rPr lang="fr-BE" sz="1800" dirty="0">
                <a:latin typeface="Verdana-Identity-H"/>
              </a:rPr>
              <a:t>immobilier intermédiaire ne peut sciemment entamer </a:t>
            </a:r>
            <a:r>
              <a:rPr lang="fr-BE" sz="1800" dirty="0" smtClean="0">
                <a:latin typeface="Verdana-Identity-H"/>
              </a:rPr>
              <a:t>la commercialisation </a:t>
            </a:r>
            <a:r>
              <a:rPr lang="fr-BE" sz="1800" dirty="0">
                <a:latin typeface="Verdana-Identity-H"/>
              </a:rPr>
              <a:t>d’un bien faisant l’objet d’une mission réalisée à </a:t>
            </a:r>
            <a:r>
              <a:rPr lang="fr-BE" sz="1800" dirty="0" smtClean="0">
                <a:latin typeface="Verdana-Identity-H"/>
              </a:rPr>
              <a:t>titre exclusif </a:t>
            </a:r>
            <a:r>
              <a:rPr lang="fr-BE" sz="1800" dirty="0">
                <a:latin typeface="Verdana-Identity-H"/>
              </a:rPr>
              <a:t>par un confrère, et encore en cours.</a:t>
            </a:r>
          </a:p>
          <a:p>
            <a:pPr algn="l"/>
            <a:r>
              <a:rPr lang="fr-BE" sz="1800" dirty="0">
                <a:latin typeface="Verdana-Identity-H"/>
              </a:rPr>
              <a:t>Il ne peut non plus sciemment entamer, à titre exclusif, </a:t>
            </a:r>
            <a:r>
              <a:rPr lang="fr-BE" sz="1800" dirty="0" smtClean="0">
                <a:latin typeface="Verdana-Identity-H"/>
              </a:rPr>
              <a:t>la commercialisation </a:t>
            </a:r>
            <a:r>
              <a:rPr lang="fr-BE" sz="1800" dirty="0">
                <a:latin typeface="Verdana-Identity-H"/>
              </a:rPr>
              <a:t>d’un bien lorsqu’un confrère dispose d’une mission </a:t>
            </a:r>
            <a:r>
              <a:rPr lang="fr-BE" sz="1800" dirty="0" smtClean="0">
                <a:latin typeface="Verdana-Identity-H"/>
              </a:rPr>
              <a:t>non exclusive y </a:t>
            </a:r>
            <a:r>
              <a:rPr lang="fr-BE" sz="1800" dirty="0">
                <a:latin typeface="Verdana-Identity-H"/>
              </a:rPr>
              <a:t>afférente, et encore en cours.</a:t>
            </a:r>
            <a:r>
              <a:rPr lang="fr-FR" sz="1800" dirty="0" smtClean="0">
                <a:latin typeface="Arial" panose="020B0604020202020204" pitchFamily="34" charset="0"/>
                <a:cs typeface="Arial" panose="020B0604020202020204" pitchFamily="34" charset="0"/>
              </a:rPr>
              <a:t>. </a:t>
            </a:r>
            <a:endParaRPr lang="fr-FR" sz="1800" dirty="0">
              <a:latin typeface="Arial" panose="020B0604020202020204" pitchFamily="34" charset="0"/>
              <a:cs typeface="Arial" panose="020B0604020202020204" pitchFamily="34" charset="0"/>
            </a:endParaRPr>
          </a:p>
          <a:p>
            <a:endParaRPr lang="fr-FR" dirty="0"/>
          </a:p>
          <a:p>
            <a:endParaRPr lang="fr-FR" dirty="0"/>
          </a:p>
        </p:txBody>
      </p:sp>
      <p:sp>
        <p:nvSpPr>
          <p:cNvPr id="10" name="Flèche vers la droite 5">
            <a:extLst>
              <a:ext uri="{FF2B5EF4-FFF2-40B4-BE49-F238E27FC236}">
                <a16:creationId xmlns="" xmlns:a16="http://schemas.microsoft.com/office/drawing/2014/main" id="{908CC90E-312F-4AEB-9C40-ABE68F0A5A38}"/>
              </a:ext>
            </a:extLst>
          </p:cNvPr>
          <p:cNvSpPr/>
          <p:nvPr/>
        </p:nvSpPr>
        <p:spPr>
          <a:xfrm>
            <a:off x="1224331" y="1926575"/>
            <a:ext cx="864000" cy="432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276820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 INTERMÉDIAIRE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6E35F421-7C25-486B-9AE9-8791BA86A2AA}"/>
              </a:ext>
            </a:extLst>
          </p:cNvPr>
          <p:cNvSpPr txBox="1">
            <a:spLocks/>
          </p:cNvSpPr>
          <p:nvPr/>
        </p:nvSpPr>
        <p:spPr>
          <a:xfrm>
            <a:off x="337282" y="1825625"/>
            <a:ext cx="10673140" cy="43315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BE" sz="2100" dirty="0">
              <a:latin typeface="Avenir Next LT Pro" pitchFamily="50" charset="0"/>
            </a:endParaRPr>
          </a:p>
          <a:p>
            <a:r>
              <a:rPr lang="fr-BE" sz="2100" b="1" dirty="0">
                <a:solidFill>
                  <a:srgbClr val="EC8D1C"/>
                </a:solidFill>
                <a:latin typeface="Arial" panose="020B0604020202020204" pitchFamily="34" charset="0"/>
                <a:cs typeface="Arial" panose="020B0604020202020204" pitchFamily="34" charset="0"/>
              </a:rPr>
              <a:t>LES « HONORAIRES »</a:t>
            </a:r>
            <a:r>
              <a:rPr lang="is-IS" sz="2100" b="1" dirty="0">
                <a:solidFill>
                  <a:srgbClr val="EC8D1C"/>
                </a:solidFill>
                <a:latin typeface="Arial" panose="020B0604020202020204" pitchFamily="34" charset="0"/>
                <a:cs typeface="Arial" panose="020B0604020202020204" pitchFamily="34" charset="0"/>
              </a:rPr>
              <a:t>…</a:t>
            </a:r>
            <a:endParaRPr lang="fr-BE" sz="2100" b="1" dirty="0">
              <a:solidFill>
                <a:srgbClr val="EC8D1C"/>
              </a:solidFill>
              <a:latin typeface="Arial" panose="020B0604020202020204" pitchFamily="34" charset="0"/>
              <a:cs typeface="Arial" panose="020B0604020202020204" pitchFamily="34" charset="0"/>
            </a:endParaRPr>
          </a:p>
          <a:p>
            <a:r>
              <a:rPr lang="fr-BE" sz="2100" b="1" dirty="0">
                <a:solidFill>
                  <a:srgbClr val="EC8D1C"/>
                </a:solidFill>
                <a:latin typeface="Arial" panose="020B0604020202020204" pitchFamily="34" charset="0"/>
                <a:cs typeface="Arial" panose="020B0604020202020204" pitchFamily="34" charset="0"/>
              </a:rPr>
              <a:t>	(en complément des articles 26 à 28)</a:t>
            </a:r>
          </a:p>
          <a:p>
            <a:pPr algn="l"/>
            <a:endParaRPr lang="fr-BE" sz="2100" dirty="0">
              <a:latin typeface="Arial" panose="020B0604020202020204" pitchFamily="34" charset="0"/>
              <a:cs typeface="Arial" panose="020B0604020202020204" pitchFamily="34" charset="0"/>
            </a:endParaRPr>
          </a:p>
          <a:p>
            <a:pPr algn="l"/>
            <a:r>
              <a:rPr lang="fr-BE" sz="2100" dirty="0">
                <a:latin typeface="Arial" panose="020B0604020202020204" pitchFamily="34" charset="0"/>
                <a:cs typeface="Arial" panose="020B0604020202020204" pitchFamily="34" charset="0"/>
              </a:rPr>
              <a:t>Art.65</a:t>
            </a:r>
            <a:r>
              <a:rPr lang="fr-BE" sz="2100" b="1" dirty="0">
                <a:latin typeface="Arial" panose="020B0604020202020204" pitchFamily="34" charset="0"/>
                <a:cs typeface="Arial" panose="020B0604020202020204" pitchFamily="34" charset="0"/>
              </a:rPr>
              <a:t> </a:t>
            </a:r>
            <a:r>
              <a:rPr lang="fr-BE" sz="2100" b="1" dirty="0" smtClean="0">
                <a:latin typeface="Arial" panose="020B0604020202020204" pitchFamily="34" charset="0"/>
                <a:cs typeface="Arial" panose="020B0604020202020204" pitchFamily="34" charset="0"/>
              </a:rPr>
              <a:t>: </a:t>
            </a:r>
            <a:r>
              <a:rPr lang="fr-BE" sz="2100" b="1" dirty="0" smtClean="0">
                <a:solidFill>
                  <a:srgbClr val="0070C0"/>
                </a:solidFill>
                <a:latin typeface="Arial" panose="020B0604020202020204" pitchFamily="34" charset="0"/>
                <a:cs typeface="Arial" panose="020B0604020202020204" pitchFamily="34" charset="0"/>
              </a:rPr>
              <a:t>Interdiction du conflit d’intérêts</a:t>
            </a:r>
          </a:p>
          <a:p>
            <a:pPr algn="l"/>
            <a:r>
              <a:rPr lang="fr-BE" sz="2100" dirty="0" smtClean="0">
                <a:latin typeface="Arial" panose="020B0604020202020204" pitchFamily="34" charset="0"/>
                <a:cs typeface="Arial" panose="020B0604020202020204" pitchFamily="34" charset="0"/>
              </a:rPr>
              <a:t>L’agent </a:t>
            </a:r>
            <a:r>
              <a:rPr lang="fr-BE" sz="2100" dirty="0">
                <a:latin typeface="Arial" panose="020B0604020202020204" pitchFamily="34" charset="0"/>
                <a:cs typeface="Arial" panose="020B0604020202020204" pitchFamily="34" charset="0"/>
              </a:rPr>
              <a:t>immobilier intermédiaire ne peut stipuler de mode de détermination de ses honoraires qui crée une situation de conflit entre ses intérêts et ceux de son commettant, notamment en stipulant des honoraires correspondant au surplus entre le montant initialement convenu avec son commettant et celui effectivement obtenu de la transaction faisant l’objet de sa mission. </a:t>
            </a:r>
            <a:endParaRPr lang="fr-FR" sz="2100" dirty="0">
              <a:latin typeface="Arial" panose="020B0604020202020204" pitchFamily="34" charset="0"/>
              <a:cs typeface="Arial" panose="020B0604020202020204" pitchFamily="34" charset="0"/>
            </a:endParaRPr>
          </a:p>
        </p:txBody>
      </p:sp>
      <p:sp>
        <p:nvSpPr>
          <p:cNvPr id="10" name="Flèche vers la droite 5">
            <a:extLst>
              <a:ext uri="{FF2B5EF4-FFF2-40B4-BE49-F238E27FC236}">
                <a16:creationId xmlns="" xmlns:a16="http://schemas.microsoft.com/office/drawing/2014/main" id="{87CE16B2-92AF-45EE-A982-A6EA0DB78B9E}"/>
              </a:ext>
            </a:extLst>
          </p:cNvPr>
          <p:cNvSpPr/>
          <p:nvPr/>
        </p:nvSpPr>
        <p:spPr>
          <a:xfrm>
            <a:off x="2922047" y="2186931"/>
            <a:ext cx="864000" cy="432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19869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C000"/>
          </a:solidFill>
        </p:spPr>
        <p:txBody>
          <a:bodyPr>
            <a:normAutofit/>
          </a:bodyPr>
          <a:lstStyle/>
          <a:p>
            <a:r>
              <a:rPr lang="fr-BE" sz="3600" b="1" u="sng" dirty="0" smtClean="0">
                <a:solidFill>
                  <a:srgbClr val="0070C0"/>
                </a:solidFill>
                <a:latin typeface="Avenir Next LT Pro" panose="020B0504020202020204"/>
              </a:rPr>
              <a:t>C. </a:t>
            </a:r>
            <a:r>
              <a:rPr lang="fr-BE" sz="3600" b="1" u="sng" dirty="0">
                <a:solidFill>
                  <a:srgbClr val="0070C0"/>
                </a:solidFill>
                <a:latin typeface="Avenir Next LT Pro" panose="020B0504020202020204"/>
              </a:rPr>
              <a:t>L’AGENT IMMOBILIER </a:t>
            </a:r>
            <a:r>
              <a:rPr lang="fr-BE" sz="3600" b="1" u="sng" dirty="0" smtClean="0">
                <a:solidFill>
                  <a:srgbClr val="0070C0"/>
                </a:solidFill>
                <a:latin typeface="Avenir Next LT Pro" panose="020B0504020202020204"/>
              </a:rPr>
              <a:t>ADMINISTRATEUR DE BIENS</a:t>
            </a:r>
            <a:endParaRPr lang="en-GB" sz="3600" dirty="0">
              <a:latin typeface="Avenir Next LT Pro" panose="020B0504020202020204"/>
            </a:endParaRPr>
          </a:p>
        </p:txBody>
      </p:sp>
      <p:sp>
        <p:nvSpPr>
          <p:cNvPr id="3" name="Espace réservé du contenu 2"/>
          <p:cNvSpPr>
            <a:spLocks noGrp="1"/>
          </p:cNvSpPr>
          <p:nvPr>
            <p:ph idx="1"/>
          </p:nvPr>
        </p:nvSpPr>
        <p:spPr>
          <a:xfrm>
            <a:off x="838200" y="1825625"/>
            <a:ext cx="10515600" cy="4813170"/>
          </a:xfrm>
          <a:solidFill>
            <a:srgbClr val="FFC000"/>
          </a:solidFill>
        </p:spPr>
        <p:txBody>
          <a:bodyPr>
            <a:normAutofit/>
          </a:bodyPr>
          <a:lstStyle/>
          <a:p>
            <a:endParaRPr lang="fr-BE" dirty="0" smtClean="0">
              <a:latin typeface="Arial" panose="020B0604020202020204" pitchFamily="34" charset="0"/>
              <a:cs typeface="Arial" panose="020B0604020202020204" pitchFamily="34" charset="0"/>
            </a:endParaRPr>
          </a:p>
          <a:p>
            <a:endParaRPr lang="fr-BE" dirty="0">
              <a:latin typeface="Arial" panose="020B0604020202020204" pitchFamily="34" charset="0"/>
              <a:cs typeface="Arial" panose="020B0604020202020204" pitchFamily="34" charset="0"/>
            </a:endParaRPr>
          </a:p>
          <a:p>
            <a:r>
              <a:rPr lang="fr-BE" sz="1800" dirty="0" smtClean="0">
                <a:latin typeface="Arial" panose="020B0604020202020204" pitchFamily="34" charset="0"/>
                <a:cs typeface="Arial" panose="020B0604020202020204" pitchFamily="34" charset="0"/>
              </a:rPr>
              <a:t>OBLIGATIONS DÉONTOLOGIQUES SPECIFIQUES DE L’AGENT IMMOBILIER ADMINISTRATEUR DE BIENS</a:t>
            </a:r>
          </a:p>
          <a:p>
            <a:pPr marL="0" indent="0">
              <a:buNone/>
            </a:pPr>
            <a:r>
              <a:rPr lang="fr-BE" sz="1800" dirty="0" smtClean="0">
                <a:latin typeface="Arial" panose="020B0604020202020204" pitchFamily="34" charset="0"/>
                <a:cs typeface="Arial" panose="020B0604020202020204" pitchFamily="34" charset="0"/>
              </a:rPr>
              <a:t>		Dispositions communes</a:t>
            </a:r>
          </a:p>
          <a:p>
            <a:pPr marL="0" indent="0">
              <a:buNone/>
            </a:pPr>
            <a:endParaRPr lang="fr-BE" sz="1800" dirty="0">
              <a:latin typeface="Arial" panose="020B0604020202020204" pitchFamily="34" charset="0"/>
              <a:cs typeface="Arial" panose="020B0604020202020204" pitchFamily="34" charset="0"/>
            </a:endParaRPr>
          </a:p>
          <a:p>
            <a:pPr marL="0" indent="0">
              <a:buNone/>
            </a:pPr>
            <a:endParaRPr lang="fr-BE" sz="1800" dirty="0" smtClean="0">
              <a:latin typeface="Arial" panose="020B0604020202020204" pitchFamily="34" charset="0"/>
              <a:cs typeface="Arial" panose="020B0604020202020204" pitchFamily="34" charset="0"/>
            </a:endParaRPr>
          </a:p>
          <a:p>
            <a:pPr lvl="1"/>
            <a:r>
              <a:rPr lang="fr-BE" sz="1400" dirty="0" smtClean="0">
                <a:latin typeface="Arial" panose="020B0604020202020204" pitchFamily="34" charset="0"/>
                <a:cs typeface="Arial" panose="020B0604020202020204" pitchFamily="34" charset="0"/>
              </a:rPr>
              <a:t>OBLIGATIONS SPECIFIQUES DE L’AGENT IMMOBILIER SYNDIC</a:t>
            </a:r>
          </a:p>
          <a:p>
            <a:pPr lvl="1"/>
            <a:r>
              <a:rPr lang="fr-BE" sz="1400" dirty="0" smtClean="0">
                <a:latin typeface="Arial" panose="020B0604020202020204" pitchFamily="34" charset="0"/>
                <a:cs typeface="Arial" panose="020B0604020202020204" pitchFamily="34" charset="0"/>
              </a:rPr>
              <a:t>OBLIGATIONS SPECIFIQUES DE L’AGENT IMMOBILIER REGISSEUR </a:t>
            </a:r>
          </a:p>
          <a:p>
            <a:pPr marL="0" indent="0">
              <a:buNone/>
            </a:pPr>
            <a:r>
              <a:rPr lang="fr-FR" b="1" dirty="0">
                <a:solidFill>
                  <a:srgbClr val="EC8D1C"/>
                </a:solidFill>
                <a:latin typeface="Avenir Next LT Pro" pitchFamily="50" charset="0"/>
              </a:rPr>
              <a:t/>
            </a:r>
            <a:br>
              <a:rPr lang="fr-FR" b="1" dirty="0">
                <a:solidFill>
                  <a:srgbClr val="EC8D1C"/>
                </a:solidFill>
                <a:latin typeface="Avenir Next LT Pro" pitchFamily="50" charset="0"/>
              </a:rPr>
            </a:br>
            <a:endParaRPr lang="fr-FR" b="1" dirty="0">
              <a:solidFill>
                <a:srgbClr val="EC8D1C"/>
              </a:solidFill>
              <a:latin typeface="Avenir Next LT Pro" pitchFamily="50" charset="0"/>
            </a:endParaRPr>
          </a:p>
          <a:p>
            <a:pPr marL="0" indent="0">
              <a:buNone/>
            </a:pPr>
            <a:endParaRPr lang="fr-BE" dirty="0" smtClean="0">
              <a:latin typeface="Arial" panose="020B0604020202020204" pitchFamily="34" charset="0"/>
              <a:cs typeface="Arial" panose="020B0604020202020204" pitchFamily="34" charset="0"/>
            </a:endParaRPr>
          </a:p>
          <a:p>
            <a:pPr marL="0" indent="0">
              <a:buNone/>
            </a:pPr>
            <a:endParaRPr lang="fr-BE" dirty="0" smtClean="0">
              <a:latin typeface="Arial" panose="020B060402020202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A4DE12DD-BA6E-4BE9-8092-E363D0ADD08B}"/>
              </a:ext>
            </a:extLst>
          </p:cNvPr>
          <p:cNvSpPr txBox="1"/>
          <p:nvPr/>
        </p:nvSpPr>
        <p:spPr>
          <a:xfrm>
            <a:off x="10095978" y="6225437"/>
            <a:ext cx="1027135" cy="430887"/>
          </a:xfrm>
          <a:prstGeom prst="rect">
            <a:avLst/>
          </a:prstGeom>
          <a:noFill/>
        </p:spPr>
        <p:txBody>
          <a:bodyPr wrap="squar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Flèche vers la droite 5">
            <a:extLst>
              <a:ext uri="{FF2B5EF4-FFF2-40B4-BE49-F238E27FC236}">
                <a16:creationId xmlns="" xmlns:a16="http://schemas.microsoft.com/office/drawing/2014/main" id="{87CE16B2-92AF-45EE-A982-A6EA0DB78B9E}"/>
              </a:ext>
            </a:extLst>
          </p:cNvPr>
          <p:cNvSpPr/>
          <p:nvPr/>
        </p:nvSpPr>
        <p:spPr>
          <a:xfrm>
            <a:off x="2122179" y="3461638"/>
            <a:ext cx="551146" cy="330801"/>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Flèche courbée vers la droite 3"/>
          <p:cNvSpPr/>
          <p:nvPr/>
        </p:nvSpPr>
        <p:spPr>
          <a:xfrm>
            <a:off x="331695" y="2931459"/>
            <a:ext cx="797858" cy="18646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1184988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ADMINISTRATEUR DE BIENS</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E04EF8DC-3BC5-4CBF-A2BD-994706C3DA2F}"/>
              </a:ext>
            </a:extLst>
          </p:cNvPr>
          <p:cNvSpPr txBox="1"/>
          <p:nvPr/>
        </p:nvSpPr>
        <p:spPr>
          <a:xfrm>
            <a:off x="337281" y="1740878"/>
            <a:ext cx="10590833" cy="4001095"/>
          </a:xfrm>
          <a:prstGeom prst="rect">
            <a:avLst/>
          </a:prstGeom>
          <a:noFill/>
        </p:spPr>
        <p:txBody>
          <a:bodyPr wrap="square" rtlCol="0">
            <a:spAutoFit/>
          </a:bodyPr>
          <a:lstStyle/>
          <a:p>
            <a:r>
              <a:rPr lang="fr-FR" sz="1400" b="1" u="sng" dirty="0">
                <a:latin typeface="Arial" panose="020B0604020202020204" pitchFamily="34" charset="0"/>
                <a:cs typeface="Arial" panose="020B0604020202020204" pitchFamily="34" charset="0"/>
              </a:rPr>
              <a:t>Survol des dispositions communes à tous les agents immobiliers administrateurs de biens</a:t>
            </a: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		</a:t>
            </a:r>
            <a:r>
              <a:rPr lang="fr-FR" sz="1600" b="1" dirty="0">
                <a:solidFill>
                  <a:srgbClr val="EC8D1C"/>
                </a:solidFill>
                <a:latin typeface="Arial" panose="020B0604020202020204" pitchFamily="34" charset="0"/>
                <a:cs typeface="Arial" panose="020B0604020202020204" pitchFamily="34" charset="0"/>
              </a:rPr>
              <a:t>Gestion financière</a:t>
            </a:r>
          </a:p>
          <a:p>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b="1" dirty="0">
                <a:latin typeface="Arial" panose="020B0604020202020204" pitchFamily="34" charset="0"/>
                <a:cs typeface="Arial" panose="020B0604020202020204" pitchFamily="34" charset="0"/>
              </a:rPr>
              <a:t>Art. 68. </a:t>
            </a:r>
            <a:r>
              <a:rPr lang="fr-FR" sz="1400" dirty="0">
                <a:solidFill>
                  <a:srgbClr val="EC8D1C"/>
                </a:solidFill>
                <a:latin typeface="Arial" panose="020B0604020202020204" pitchFamily="34" charset="0"/>
                <a:cs typeface="Arial" panose="020B0604020202020204" pitchFamily="34" charset="0"/>
              </a:rPr>
              <a:t>Sans préjudice d’un accord de son commettant</a:t>
            </a:r>
            <a:r>
              <a:rPr lang="fr-FR" sz="1400" dirty="0">
                <a:latin typeface="Arial" panose="020B0604020202020204" pitchFamily="34" charset="0"/>
                <a:cs typeface="Arial" panose="020B0604020202020204" pitchFamily="34" charset="0"/>
              </a:rPr>
              <a:t>, l’agent immobilier administrateur de biens ne peut opérer d’opérations financières à partir des comptes dont il a la gestion, que par voie de transfert ou via chèque bancaire, et uniquement sur base des conventions, instructions, autorisations, décisions ou documents qui les justifient.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L’alinéa qui précède ne concerne pas les menus frais et débours habituellement réclamés sous forme de liquidités.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Il ne peut détenir de carte de crédit relatif à un tel compte.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b="1" dirty="0">
                <a:latin typeface="Arial" panose="020B0604020202020204" pitchFamily="34" charset="0"/>
                <a:cs typeface="Arial" panose="020B0604020202020204" pitchFamily="34" charset="0"/>
              </a:rPr>
              <a:t>Art. 69. </a:t>
            </a:r>
            <a:r>
              <a:rPr lang="fr-FR" sz="1400" dirty="0">
                <a:solidFill>
                  <a:srgbClr val="EC8D1C"/>
                </a:solidFill>
                <a:latin typeface="Arial" panose="020B0604020202020204" pitchFamily="34" charset="0"/>
                <a:cs typeface="Arial" panose="020B0604020202020204" pitchFamily="34" charset="0"/>
              </a:rPr>
              <a:t>Sans préjudice de dispositions légales ou réglementaires particulières</a:t>
            </a:r>
            <a:r>
              <a:rPr lang="fr-FR" sz="1400" dirty="0">
                <a:latin typeface="Arial" panose="020B0604020202020204" pitchFamily="34" charset="0"/>
                <a:cs typeface="Arial" panose="020B0604020202020204" pitchFamily="34" charset="0"/>
              </a:rPr>
              <a:t>, les comptes, relevés et états patrimoniaux réalisés par l’agent immobilier administrateur de biens doivent être clairs, détaillés par catégories et types de frais, dépenses et recettes.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Les relevés et états patrimoniaux doivent être réalisés selon la fréquence conventionnellement ou statutairement prévue, et au minimum une fois l’an.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b="1" dirty="0">
                <a:latin typeface="Arial" panose="020B0604020202020204" pitchFamily="34" charset="0"/>
                <a:cs typeface="Arial" panose="020B0604020202020204" pitchFamily="34" charset="0"/>
              </a:rPr>
              <a:t>Art. 70. </a:t>
            </a:r>
            <a:r>
              <a:rPr lang="fr-FR" sz="1400" dirty="0">
                <a:latin typeface="Arial" panose="020B0604020202020204" pitchFamily="34" charset="0"/>
                <a:cs typeface="Arial" panose="020B0604020202020204" pitchFamily="34" charset="0"/>
              </a:rPr>
              <a:t>L’agent immobilier administrateur de biens doit veiller à ce que les personnes disposant d’un droit d’accès aux pièces justificatives des dépenses qui leur sont réclamées relativement au bien dont il a la gestion, puissent exercer leur droit, moyennant l’éventuelle rémunération convenue, sauf dans les cas où la gratuité d’un tel accès découle d’une loi ou d’un règlement.</a:t>
            </a:r>
          </a:p>
        </p:txBody>
      </p:sp>
      <p:sp>
        <p:nvSpPr>
          <p:cNvPr id="10" name="Flèche vers la droite 5">
            <a:extLst>
              <a:ext uri="{FF2B5EF4-FFF2-40B4-BE49-F238E27FC236}">
                <a16:creationId xmlns="" xmlns:a16="http://schemas.microsoft.com/office/drawing/2014/main" id="{983BCD66-28E9-49FC-B00F-E8C66855BD41}"/>
              </a:ext>
            </a:extLst>
          </p:cNvPr>
          <p:cNvSpPr/>
          <p:nvPr/>
        </p:nvSpPr>
        <p:spPr>
          <a:xfrm>
            <a:off x="1154760" y="2162962"/>
            <a:ext cx="1008000" cy="360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91349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ADMINISTRATEUR DE BIENS</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E539BC35-04B6-4BB4-ADEC-AE11065651CD}"/>
              </a:ext>
            </a:extLst>
          </p:cNvPr>
          <p:cNvSpPr txBox="1"/>
          <p:nvPr/>
        </p:nvSpPr>
        <p:spPr>
          <a:xfrm>
            <a:off x="337281" y="1951888"/>
            <a:ext cx="10673140" cy="3158731"/>
          </a:xfrm>
          <a:prstGeom prst="rect">
            <a:avLst/>
          </a:prstGeom>
          <a:noFill/>
        </p:spPr>
        <p:txBody>
          <a:bodyPr wrap="square" rtlCol="0">
            <a:spAutoFit/>
          </a:bodyPr>
          <a:lstStyle/>
          <a:p>
            <a:r>
              <a:rPr lang="fr-FR" b="1" dirty="0">
                <a:solidFill>
                  <a:schemeClr val="bg1"/>
                </a:solidFill>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Devoir de conseil</a:t>
            </a:r>
          </a:p>
          <a:p>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b="1" dirty="0">
                <a:solidFill>
                  <a:schemeClr val="bg1"/>
                </a:solidFill>
                <a:latin typeface="Arial" panose="020B0604020202020204" pitchFamily="34" charset="0"/>
                <a:cs typeface="Arial" panose="020B0604020202020204" pitchFamily="34" charset="0"/>
              </a:rPr>
              <a:t>Art.71. </a:t>
            </a:r>
            <a:r>
              <a:rPr lang="fr-FR" dirty="0">
                <a:solidFill>
                  <a:schemeClr val="bg1"/>
                </a:solidFill>
                <a:latin typeface="Arial" panose="020B0604020202020204" pitchFamily="34" charset="0"/>
                <a:cs typeface="Arial" panose="020B0604020202020204" pitchFamily="34" charset="0"/>
              </a:rPr>
              <a:t>Dans le cadre de sa </a:t>
            </a:r>
            <a:r>
              <a:rPr lang="fr-FR" dirty="0">
                <a:latin typeface="Arial" panose="020B0604020202020204" pitchFamily="34" charset="0"/>
                <a:cs typeface="Arial" panose="020B0604020202020204" pitchFamily="34" charset="0"/>
              </a:rPr>
              <a:t>mission d’information</a:t>
            </a:r>
            <a:r>
              <a:rPr lang="fr-FR" dirty="0">
                <a:solidFill>
                  <a:schemeClr val="bg1"/>
                </a:solidFill>
                <a:latin typeface="Arial" panose="020B0604020202020204" pitchFamily="34" charset="0"/>
                <a:cs typeface="Arial" panose="020B0604020202020204" pitchFamily="34" charset="0"/>
              </a:rPr>
              <a:t>, l’agent immobilier administrateur de biens formule en temps utile tous les conseils et recommandations à son commettant.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Il informe en temps utile le commettant des </a:t>
            </a:r>
            <a:r>
              <a:rPr lang="fr-FR" dirty="0">
                <a:latin typeface="Arial" panose="020B0604020202020204" pitchFamily="34" charset="0"/>
                <a:cs typeface="Arial" panose="020B0604020202020204" pitchFamily="34" charset="0"/>
              </a:rPr>
              <a:t>prescriptions légales </a:t>
            </a:r>
            <a:r>
              <a:rPr lang="fr-FR" dirty="0">
                <a:solidFill>
                  <a:schemeClr val="bg1"/>
                </a:solidFill>
                <a:latin typeface="Arial" panose="020B0604020202020204" pitchFamily="34" charset="0"/>
                <a:cs typeface="Arial" panose="020B0604020202020204" pitchFamily="34" charset="0"/>
              </a:rPr>
              <a:t>et </a:t>
            </a:r>
            <a:r>
              <a:rPr lang="fr-FR" dirty="0">
                <a:latin typeface="Arial" panose="020B0604020202020204" pitchFamily="34" charset="0"/>
                <a:cs typeface="Arial" panose="020B0604020202020204" pitchFamily="34" charset="0"/>
              </a:rPr>
              <a:t>réglementaires</a:t>
            </a:r>
            <a:r>
              <a:rPr lang="fr-FR" dirty="0">
                <a:solidFill>
                  <a:schemeClr val="bg1"/>
                </a:solidFill>
                <a:latin typeface="Arial" panose="020B0604020202020204" pitchFamily="34" charset="0"/>
                <a:cs typeface="Arial" panose="020B0604020202020204" pitchFamily="34" charset="0"/>
              </a:rPr>
              <a:t> relatives au bien et attire, le cas échéant, l’attention de ce dernier sur les mesures, droits et obligations qui en découlent, ainsi que sur les risques qu’il encourt à défaut de respecter ces prescriptions.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b="1" dirty="0">
                <a:solidFill>
                  <a:schemeClr val="bg1"/>
                </a:solidFill>
                <a:latin typeface="Arial" panose="020B0604020202020204" pitchFamily="34" charset="0"/>
                <a:cs typeface="Arial" panose="020B0604020202020204" pitchFamily="34" charset="0"/>
              </a:rPr>
              <a:t>Art. 72. </a:t>
            </a:r>
            <a:r>
              <a:rPr lang="fr-FR" dirty="0">
                <a:solidFill>
                  <a:schemeClr val="bg1"/>
                </a:solidFill>
                <a:latin typeface="Arial" panose="020B0604020202020204" pitchFamily="34" charset="0"/>
                <a:cs typeface="Arial" panose="020B0604020202020204" pitchFamily="34" charset="0"/>
              </a:rPr>
              <a:t>Le cas échéant, l’agent immobilier administrateur de biens recommande avec objectivité au commettant de prendre les </a:t>
            </a:r>
            <a:r>
              <a:rPr lang="fr-FR" dirty="0">
                <a:latin typeface="Arial" panose="020B0604020202020204" pitchFamily="34" charset="0"/>
                <a:cs typeface="Arial" panose="020B0604020202020204" pitchFamily="34" charset="0"/>
              </a:rPr>
              <a:t>assurances</a:t>
            </a:r>
            <a:r>
              <a:rPr lang="fr-FR" dirty="0">
                <a:solidFill>
                  <a:schemeClr val="bg1"/>
                </a:solidFill>
                <a:latin typeface="Arial" panose="020B0604020202020204" pitchFamily="34" charset="0"/>
                <a:cs typeface="Arial" panose="020B0604020202020204" pitchFamily="34" charset="0"/>
              </a:rPr>
              <a:t> qui doivent être souscrites relativement au bien concerné et ses composants.</a:t>
            </a:r>
          </a:p>
        </p:txBody>
      </p:sp>
      <p:sp>
        <p:nvSpPr>
          <p:cNvPr id="10" name="Flèche vers la droite 5">
            <a:extLst>
              <a:ext uri="{FF2B5EF4-FFF2-40B4-BE49-F238E27FC236}">
                <a16:creationId xmlns="" xmlns:a16="http://schemas.microsoft.com/office/drawing/2014/main" id="{025C5DBF-D8D6-41D9-8B81-AF23CA7BE02A}"/>
              </a:ext>
            </a:extLst>
          </p:cNvPr>
          <p:cNvSpPr/>
          <p:nvPr/>
        </p:nvSpPr>
        <p:spPr>
          <a:xfrm>
            <a:off x="832575" y="1985070"/>
            <a:ext cx="1008000" cy="360000"/>
          </a:xfrm>
          <a:prstGeom prst="rightArrow">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806939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L’AGENT IMMOBILIER ADMINISTRATEUR DE BIENS</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A8F359FE-DB0E-4836-9232-26A45EE3F026}"/>
              </a:ext>
            </a:extLst>
          </p:cNvPr>
          <p:cNvSpPr txBox="1"/>
          <p:nvPr/>
        </p:nvSpPr>
        <p:spPr>
          <a:xfrm>
            <a:off x="337281" y="2031019"/>
            <a:ext cx="10590833" cy="3447098"/>
          </a:xfrm>
          <a:prstGeom prst="rect">
            <a:avLst/>
          </a:prstGeom>
          <a:noFill/>
        </p:spPr>
        <p:txBody>
          <a:bodyPr wrap="square" rtlCol="0">
            <a:spAutoFit/>
          </a:bodyPr>
          <a:lstStyle/>
          <a:p>
            <a:r>
              <a:rPr lang="fr-FR" b="1" dirty="0">
                <a:solidFill>
                  <a:srgbClr val="EC8D1C"/>
                </a:solidFill>
                <a:latin typeface="Avenir Next LT Pro" pitchFamily="50" charset="0"/>
              </a:rPr>
              <a:t>		</a:t>
            </a:r>
            <a:r>
              <a:rPr lang="fr-FR" sz="2000" b="1" dirty="0">
                <a:solidFill>
                  <a:srgbClr val="EC8D1C"/>
                </a:solidFill>
                <a:latin typeface="Arial" panose="020B0604020202020204" pitchFamily="34" charset="0"/>
                <a:cs typeface="Arial" panose="020B0604020202020204" pitchFamily="34" charset="0"/>
              </a:rPr>
              <a:t>Bonnes pratiques lors de la passation de marché</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(Art. 73.) </a:t>
            </a:r>
            <a:r>
              <a:rPr lang="fr-FR" dirty="0">
                <a:latin typeface="Arial" panose="020B0604020202020204" pitchFamily="34" charset="0"/>
                <a:cs typeface="Arial" panose="020B0604020202020204" pitchFamily="34" charset="0"/>
              </a:rPr>
              <a:t>L’agent immobilier administrateur de biens passe commande, d’ordre et pour compte de son commettant, uniquement aux fournisseurs de travaux et services qui possèdent les agréations éventuellement requises en vertu de la loi ou de la réglementation.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(Art. 74.) </a:t>
            </a:r>
            <a:r>
              <a:rPr lang="fr-FR" dirty="0">
                <a:latin typeface="Arial" panose="020B0604020202020204" pitchFamily="34" charset="0"/>
                <a:cs typeface="Arial" panose="020B0604020202020204" pitchFamily="34" charset="0"/>
              </a:rPr>
              <a:t>En vue de passer commande de travaux ou services, ou, le cas échéant, de les poursuivre, l’agent immobilier administrateur de biens réclame à son commettant une provision suffisante.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(Art. 75.) </a:t>
            </a:r>
            <a:r>
              <a:rPr lang="fr-FR" dirty="0">
                <a:latin typeface="Arial" panose="020B0604020202020204" pitchFamily="34" charset="0"/>
                <a:cs typeface="Arial" panose="020B0604020202020204" pitchFamily="34" charset="0"/>
              </a:rPr>
              <a:t>L’agent immobilier administrateur de biens ne peut passer commande de fournitures ou de services avec des personnes avec lesquelles il a un lien familial ou juridique, sauf autorisation ou ratification du commettant dûment informé de ce lien.</a:t>
            </a:r>
          </a:p>
        </p:txBody>
      </p:sp>
      <p:sp>
        <p:nvSpPr>
          <p:cNvPr id="10" name="Flèche vers la droite 5">
            <a:extLst>
              <a:ext uri="{FF2B5EF4-FFF2-40B4-BE49-F238E27FC236}">
                <a16:creationId xmlns="" xmlns:a16="http://schemas.microsoft.com/office/drawing/2014/main" id="{F3793192-D43A-4281-809E-10326B10C44A}"/>
              </a:ext>
            </a:extLst>
          </p:cNvPr>
          <p:cNvSpPr/>
          <p:nvPr/>
        </p:nvSpPr>
        <p:spPr>
          <a:xfrm>
            <a:off x="969004" y="2031019"/>
            <a:ext cx="1152000" cy="360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598214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6"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a:t>
            </a:r>
            <a:br>
              <a:rPr lang="fr-FR" sz="3600" dirty="0">
                <a:solidFill>
                  <a:schemeClr val="tx1">
                    <a:lumMod val="95000"/>
                    <a:lumOff val="5000"/>
                  </a:schemeClr>
                </a:solidFill>
                <a:latin typeface="Avenir Next LT Pro" panose="020B0504020202020204" pitchFamily="34" charset="0"/>
              </a:rPr>
            </a:br>
            <a:r>
              <a:rPr lang="fr-FR" sz="3600" dirty="0">
                <a:solidFill>
                  <a:schemeClr val="tx1">
                    <a:lumMod val="95000"/>
                    <a:lumOff val="5000"/>
                  </a:schemeClr>
                </a:solidFill>
                <a:latin typeface="Avenir Next LT Pro" panose="020B0504020202020204" pitchFamily="34" charset="0"/>
              </a:rPr>
              <a:t>L’AGENT IMMOBILIER SYNDIC</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06D60FC2-683E-4C60-89E3-970F9B9B5EF9}"/>
              </a:ext>
            </a:extLst>
          </p:cNvPr>
          <p:cNvSpPr txBox="1"/>
          <p:nvPr/>
        </p:nvSpPr>
        <p:spPr>
          <a:xfrm>
            <a:off x="297246" y="1830966"/>
            <a:ext cx="10673139" cy="3196067"/>
          </a:xfrm>
          <a:prstGeom prst="rect">
            <a:avLst/>
          </a:prstGeom>
          <a:noFill/>
        </p:spPr>
        <p:txBody>
          <a:bodyPr wrap="square" rtlCol="0">
            <a:spAutoFit/>
          </a:bodyPr>
          <a:lstStyle/>
          <a:p>
            <a:r>
              <a:rPr lang="fr-FR" sz="2000" i="1" dirty="0">
                <a:solidFill>
                  <a:schemeClr val="bg1"/>
                </a:solidFill>
                <a:latin typeface="Arial" panose="020B0604020202020204" pitchFamily="34" charset="0"/>
                <a:cs typeface="Arial" panose="020B0604020202020204" pitchFamily="34" charset="0"/>
              </a:rPr>
              <a:t>Survol des dispositions déontologiques (suite) </a:t>
            </a:r>
          </a:p>
          <a:p>
            <a:endParaRPr lang="fr-FR" sz="2000" dirty="0">
              <a:solidFill>
                <a:schemeClr val="bg1"/>
              </a:solidFill>
              <a:latin typeface="Arial" panose="020B0604020202020204" pitchFamily="34" charset="0"/>
              <a:cs typeface="Arial" panose="020B0604020202020204" pitchFamily="34" charset="0"/>
            </a:endParaRPr>
          </a:p>
          <a:p>
            <a:r>
              <a:rPr lang="fr-FR" sz="2000" dirty="0">
                <a:solidFill>
                  <a:schemeClr val="bg1"/>
                </a:solidFill>
                <a:latin typeface="Arial" panose="020B0604020202020204" pitchFamily="34" charset="0"/>
                <a:cs typeface="Arial" panose="020B0604020202020204" pitchFamily="34" charset="0"/>
              </a:rPr>
              <a:t>Et plus spécifiquement pour le syndic :</a:t>
            </a:r>
          </a:p>
          <a:p>
            <a:endParaRPr lang="fr-FR" sz="20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fr-FR" sz="2000" dirty="0">
                <a:solidFill>
                  <a:schemeClr val="bg1"/>
                </a:solidFill>
                <a:latin typeface="Arial" panose="020B0604020202020204" pitchFamily="34" charset="0"/>
                <a:cs typeface="Arial" panose="020B0604020202020204" pitchFamily="34" charset="0"/>
              </a:rPr>
              <a:t>L’obligation d’un contrat écrit de syndic (Art.76)</a:t>
            </a:r>
          </a:p>
          <a:p>
            <a:pPr marL="342900" indent="-342900">
              <a:buFont typeface="+mj-lt"/>
              <a:buAutoNum type="arabicPeriod"/>
            </a:pPr>
            <a:r>
              <a:rPr lang="fr-FR" sz="2000" dirty="0">
                <a:solidFill>
                  <a:schemeClr val="bg1"/>
                </a:solidFill>
                <a:latin typeface="Arial" panose="020B0604020202020204" pitchFamily="34" charset="0"/>
                <a:cs typeface="Arial" panose="020B0604020202020204" pitchFamily="34" charset="0"/>
              </a:rPr>
              <a:t>Les comptes financiers de l’ACP : gestion/responsabilité (Art.77)</a:t>
            </a:r>
          </a:p>
          <a:p>
            <a:pPr marL="342900" indent="-342900">
              <a:buFont typeface="+mj-lt"/>
              <a:buAutoNum type="arabicPeriod"/>
            </a:pPr>
            <a:r>
              <a:rPr lang="fr-FR" sz="2000" dirty="0">
                <a:solidFill>
                  <a:schemeClr val="bg1"/>
                </a:solidFill>
                <a:latin typeface="Arial" panose="020B0604020202020204" pitchFamily="34" charset="0"/>
                <a:cs typeface="Arial" panose="020B0604020202020204" pitchFamily="34" charset="0"/>
              </a:rPr>
              <a:t>La prohibition des commissionnements occultes (Art.79)</a:t>
            </a:r>
          </a:p>
          <a:p>
            <a:pPr marL="342900" indent="-342900">
              <a:buFont typeface="+mj-lt"/>
              <a:buAutoNum type="arabicPeriod"/>
            </a:pPr>
            <a:r>
              <a:rPr lang="fr-FR" sz="2000" dirty="0">
                <a:solidFill>
                  <a:schemeClr val="bg1"/>
                </a:solidFill>
                <a:latin typeface="Arial" panose="020B0604020202020204" pitchFamily="34" charset="0"/>
                <a:cs typeface="Arial" panose="020B0604020202020204" pitchFamily="34" charset="0"/>
              </a:rPr>
              <a:t>Le respect de la « loi » (Art.78)</a:t>
            </a:r>
          </a:p>
          <a:p>
            <a:pPr marL="342900" indent="-342900">
              <a:buFont typeface="+mj-lt"/>
              <a:buAutoNum type="arabicPeriod"/>
            </a:pPr>
            <a:r>
              <a:rPr lang="fr-FR" sz="2000" dirty="0">
                <a:solidFill>
                  <a:schemeClr val="bg1"/>
                </a:solidFill>
                <a:latin typeface="Arial" panose="020B0604020202020204" pitchFamily="34" charset="0"/>
                <a:cs typeface="Arial" panose="020B0604020202020204" pitchFamily="34" charset="0"/>
              </a:rPr>
              <a:t>Le devoir de neutralité (Art.80)</a:t>
            </a:r>
          </a:p>
          <a:p>
            <a:pPr marL="342900" indent="-342900">
              <a:buFont typeface="+mj-lt"/>
              <a:buAutoNum type="arabicPeriod"/>
            </a:pPr>
            <a:r>
              <a:rPr lang="fr-FR" sz="2000" dirty="0">
                <a:solidFill>
                  <a:schemeClr val="bg1"/>
                </a:solidFill>
                <a:latin typeface="Arial" panose="020B0604020202020204" pitchFamily="34" charset="0"/>
                <a:cs typeface="Arial" panose="020B0604020202020204" pitchFamily="34" charset="0"/>
              </a:rPr>
              <a:t>L’obligation de collaboration avec les différents intervenants (Art.81-85)</a:t>
            </a:r>
          </a:p>
        </p:txBody>
      </p:sp>
    </p:spTree>
    <p:extLst>
      <p:ext uri="{BB962C8B-B14F-4D97-AF65-F5344CB8AC3E}">
        <p14:creationId xmlns:p14="http://schemas.microsoft.com/office/powerpoint/2010/main" val="36818103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DC3C0F34-BF5A-4868-AFB8-71F94BB07F62}"/>
              </a:ext>
            </a:extLst>
          </p:cNvPr>
          <p:cNvSpPr txBox="1"/>
          <p:nvPr/>
        </p:nvSpPr>
        <p:spPr>
          <a:xfrm>
            <a:off x="337281" y="1067410"/>
            <a:ext cx="10811365" cy="5186035"/>
          </a:xfrm>
          <a:prstGeom prst="rect">
            <a:avLst/>
          </a:prstGeom>
          <a:noFill/>
        </p:spPr>
        <p:txBody>
          <a:bodyPr wrap="square" rtlCol="0">
            <a:spAutoFit/>
          </a:bodyPr>
          <a:lstStyle/>
          <a:p>
            <a:pPr algn="ctr"/>
            <a:r>
              <a:rPr lang="fr-FR" sz="1600" b="1" u="sng" dirty="0" smtClean="0">
                <a:solidFill>
                  <a:srgbClr val="EC8D1C"/>
                </a:solidFill>
                <a:latin typeface="Arial" panose="020B0604020202020204" pitchFamily="34" charset="0"/>
                <a:cs typeface="Arial" panose="020B0604020202020204" pitchFamily="34" charset="0"/>
              </a:rPr>
              <a:t>L’attitude attendue du syndic au sein de la copropriété</a:t>
            </a:r>
            <a:r>
              <a:rPr lang="fr-FR" sz="1400" b="1" dirty="0" smtClean="0">
                <a:solidFill>
                  <a:srgbClr val="EC8D1C"/>
                </a:solidFill>
                <a:latin typeface="Arial" panose="020B0604020202020204" pitchFamily="34" charset="0"/>
                <a:cs typeface="Arial" panose="020B0604020202020204" pitchFamily="34" charset="0"/>
              </a:rPr>
              <a:t/>
            </a:r>
            <a:br>
              <a:rPr lang="fr-FR" sz="1400" b="1" dirty="0" smtClean="0">
                <a:solidFill>
                  <a:srgbClr val="EC8D1C"/>
                </a:solidFill>
                <a:latin typeface="Arial" panose="020B0604020202020204" pitchFamily="34" charset="0"/>
                <a:cs typeface="Arial" panose="020B0604020202020204" pitchFamily="34" charset="0"/>
              </a:rPr>
            </a:br>
            <a:endParaRPr lang="fr-FR" sz="1400" b="1" dirty="0" smtClean="0">
              <a:solidFill>
                <a:srgbClr val="EC8D1C"/>
              </a:solidFill>
              <a:latin typeface="Arial" panose="020B0604020202020204" pitchFamily="34" charset="0"/>
              <a:cs typeface="Arial" panose="020B0604020202020204" pitchFamily="34" charset="0"/>
            </a:endParaRPr>
          </a:p>
          <a:p>
            <a:pPr algn="ctr"/>
            <a:r>
              <a:rPr lang="fr-FR" sz="1400" b="1" dirty="0" smtClean="0">
                <a:solidFill>
                  <a:srgbClr val="EC8D1C"/>
                </a:solidFill>
                <a:latin typeface="Arial" panose="020B0604020202020204" pitchFamily="34" charset="0"/>
                <a:cs typeface="Arial" panose="020B0604020202020204" pitchFamily="34" charset="0"/>
              </a:rPr>
              <a:t>« LE RESPECT DES REGLES »</a:t>
            </a:r>
          </a:p>
          <a:p>
            <a:r>
              <a:rPr lang="fr-FR" sz="1400" dirty="0" smtClean="0">
                <a:latin typeface="Arial" panose="020B0604020202020204" pitchFamily="34" charset="0"/>
                <a:cs typeface="Arial" panose="020B0604020202020204" pitchFamily="34" charset="0"/>
              </a:rPr>
              <a:t/>
            </a:r>
            <a:br>
              <a:rPr lang="fr-FR" sz="1400" dirty="0" smtClean="0">
                <a:latin typeface="Arial" panose="020B0604020202020204" pitchFamily="34" charset="0"/>
                <a:cs typeface="Arial" panose="020B0604020202020204" pitchFamily="34" charset="0"/>
              </a:rPr>
            </a:br>
            <a:r>
              <a:rPr lang="fr-FR" sz="1300" b="1" u="sng" dirty="0" smtClean="0">
                <a:latin typeface="Arial" panose="020B0604020202020204" pitchFamily="34" charset="0"/>
                <a:cs typeface="Arial" panose="020B0604020202020204" pitchFamily="34" charset="0"/>
              </a:rPr>
              <a:t>Le syndic doit donc être « légaliste »</a:t>
            </a:r>
            <a:r>
              <a:rPr lang="fr-FR" sz="1300" dirty="0" smtClean="0">
                <a:latin typeface="Arial" panose="020B0604020202020204" pitchFamily="34" charset="0"/>
                <a:cs typeface="Arial" panose="020B0604020202020204" pitchFamily="34" charset="0"/>
              </a:rPr>
              <a:t>, il doit agir dans le respect des règles:</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 les </a:t>
            </a:r>
            <a:r>
              <a:rPr lang="fr-FR" sz="1300" dirty="0" smtClean="0">
                <a:solidFill>
                  <a:srgbClr val="EC8D1C"/>
                </a:solidFill>
                <a:latin typeface="Arial" panose="020B0604020202020204" pitchFamily="34" charset="0"/>
                <a:cs typeface="Arial" panose="020B0604020202020204" pitchFamily="34" charset="0"/>
              </a:rPr>
              <a:t>dispositions légales </a:t>
            </a:r>
            <a:r>
              <a:rPr lang="fr-FR" sz="1300" dirty="0" smtClean="0">
                <a:latin typeface="Arial" panose="020B0604020202020204" pitchFamily="34" charset="0"/>
                <a:cs typeface="Arial" panose="020B0604020202020204" pitchFamily="34" charset="0"/>
              </a:rPr>
              <a:t>dont les dispositions impératives régissant la matière de la copropriété forcée.</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 les </a:t>
            </a:r>
            <a:r>
              <a:rPr lang="fr-FR" sz="1300" dirty="0" smtClean="0">
                <a:solidFill>
                  <a:srgbClr val="EC8D1C"/>
                </a:solidFill>
                <a:latin typeface="Arial" panose="020B0604020202020204" pitchFamily="34" charset="0"/>
                <a:cs typeface="Arial" panose="020B0604020202020204" pitchFamily="34" charset="0"/>
              </a:rPr>
              <a:t>dispositions statutaires </a:t>
            </a:r>
            <a:r>
              <a:rPr lang="fr-FR" sz="1300" dirty="0" smtClean="0">
                <a:latin typeface="Arial" panose="020B0604020202020204" pitchFamily="34" charset="0"/>
                <a:cs typeface="Arial" panose="020B0604020202020204" pitchFamily="34" charset="0"/>
              </a:rPr>
              <a:t>: Acte de base - Règlement de copropriété - ROI pour autant qu’ils soient conformes aux dispositions légales dont question ci-avant.</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 son </a:t>
            </a:r>
            <a:r>
              <a:rPr lang="fr-FR" sz="1300" dirty="0" smtClean="0">
                <a:solidFill>
                  <a:srgbClr val="EC8D1C"/>
                </a:solidFill>
                <a:latin typeface="Arial" panose="020B0604020202020204" pitchFamily="34" charset="0"/>
                <a:cs typeface="Arial" panose="020B0604020202020204" pitchFamily="34" charset="0"/>
              </a:rPr>
              <a:t>contrat de syndic. </a:t>
            </a:r>
            <a:r>
              <a:rPr lang="fr-FR" sz="1300" dirty="0" smtClean="0">
                <a:latin typeface="Arial" panose="020B0604020202020204" pitchFamily="34" charset="0"/>
                <a:cs typeface="Arial" panose="020B0604020202020204" pitchFamily="34" charset="0"/>
              </a:rPr>
              <a:t>(Art.76) </a:t>
            </a:r>
            <a:r>
              <a:rPr lang="fr-FR" sz="1300" i="1" dirty="0" smtClean="0">
                <a:latin typeface="Arial" panose="020B0604020202020204" pitchFamily="34" charset="0"/>
                <a:cs typeface="Arial" panose="020B0604020202020204" pitchFamily="34" charset="0"/>
              </a:rPr>
              <a:t>« tenu de conclure un contrat écrit »</a:t>
            </a:r>
          </a:p>
          <a:p>
            <a:endParaRPr lang="fr-FR" sz="1300" dirty="0" smtClean="0">
              <a:latin typeface="Arial" panose="020B0604020202020204" pitchFamily="34" charset="0"/>
              <a:cs typeface="Arial" panose="020B0604020202020204" pitchFamily="34" charset="0"/>
            </a:endParaRPr>
          </a:p>
          <a:p>
            <a:r>
              <a:rPr lang="fr-FR" sz="1300" dirty="0" smtClean="0">
                <a:latin typeface="Arial" panose="020B0604020202020204" pitchFamily="34" charset="0"/>
                <a:cs typeface="Arial" panose="020B0604020202020204" pitchFamily="34" charset="0"/>
              </a:rPr>
              <a:t>- Les </a:t>
            </a:r>
            <a:r>
              <a:rPr lang="fr-FR" sz="1300" b="1" dirty="0" smtClean="0">
                <a:solidFill>
                  <a:srgbClr val="EC8D1C"/>
                </a:solidFill>
                <a:latin typeface="Arial" panose="020B0604020202020204" pitchFamily="34" charset="0"/>
                <a:cs typeface="Arial" panose="020B0604020202020204" pitchFamily="34" charset="0"/>
              </a:rPr>
              <a:t>décisions d’Assemblée générale</a:t>
            </a:r>
          </a:p>
          <a:p>
            <a:endParaRPr lang="fr-FR" sz="1300" b="1" dirty="0" smtClean="0">
              <a:solidFill>
                <a:srgbClr val="EC8D1C"/>
              </a:solidFill>
              <a:latin typeface="Arial" panose="020B0604020202020204" pitchFamily="34" charset="0"/>
              <a:cs typeface="Arial" panose="020B0604020202020204" pitchFamily="34" charset="0"/>
            </a:endParaRPr>
          </a:p>
          <a:p>
            <a:r>
              <a:rPr lang="fr-FR" sz="1300" u="sng" dirty="0" smtClean="0">
                <a:latin typeface="Arial" panose="020B0604020202020204" pitchFamily="34" charset="0"/>
                <a:cs typeface="Arial" panose="020B0604020202020204" pitchFamily="34" charset="0"/>
              </a:rPr>
              <a:t>Mise en œuvre pratique parfois délicate.  </a:t>
            </a:r>
            <a:r>
              <a:rPr lang="fr-FR" sz="1300" dirty="0" smtClean="0">
                <a:latin typeface="Arial" panose="020B0604020202020204" pitchFamily="34" charset="0"/>
                <a:cs typeface="Arial" panose="020B0604020202020204" pitchFamily="34" charset="0"/>
              </a:rPr>
              <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Quelle doit être la réaction d’un syndic professionnel face à une décision d’AG édictant un règlement qui apparait d’évidence comme étant contraire à une disposition légale impérative, tout en sachant que le syndic ne participe pas au vote et que le recours judiciaire en annulation ou réformation d’une décision frauduleuse irrégulière ou abusive ne lui est pas ouvert ?</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Sous l’angle déontologique, le syndic n’a pas le choix. Il ne pourra se départir de sa mission, ne pouvant se faire l’instrument ou le simple exécutant d’une décision qu’il sait être abusive, irrégulière ou frauduleuse.</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Préalablement à cette prise de décision, le syndic aura pris soin de s’expliquer en AG et d’adresser toutes les mises en garde qui s’imposent.</a:t>
            </a:r>
            <a:br>
              <a:rPr lang="fr-FR" sz="1300" dirty="0" smtClean="0">
                <a:latin typeface="Arial" panose="020B0604020202020204" pitchFamily="34" charset="0"/>
                <a:cs typeface="Arial" panose="020B0604020202020204" pitchFamily="34" charset="0"/>
              </a:rPr>
            </a:br>
            <a:r>
              <a:rPr lang="fr-FR" sz="1300" dirty="0" smtClean="0">
                <a:latin typeface="Arial" panose="020B0604020202020204" pitchFamily="34" charset="0"/>
                <a:cs typeface="Arial" panose="020B0604020202020204" pitchFamily="34" charset="0"/>
              </a:rPr>
              <a:t/>
            </a:r>
            <a:br>
              <a:rPr lang="fr-FR" sz="1300" dirty="0" smtClean="0">
                <a:latin typeface="Arial" panose="020B0604020202020204" pitchFamily="34" charset="0"/>
                <a:cs typeface="Arial" panose="020B0604020202020204" pitchFamily="34" charset="0"/>
              </a:rPr>
            </a:br>
            <a:r>
              <a:rPr lang="fr-FR" sz="1300" dirty="0" smtClean="0">
                <a:solidFill>
                  <a:srgbClr val="EC8D1C"/>
                </a:solidFill>
                <a:latin typeface="Arial" panose="020B0604020202020204" pitchFamily="34" charset="0"/>
                <a:cs typeface="Arial" panose="020B0604020202020204" pitchFamily="34" charset="0"/>
              </a:rPr>
              <a:t>Selon l’article 10 du code déontologie</a:t>
            </a:r>
            <a:r>
              <a:rPr lang="fr-FR" sz="1300" dirty="0" smtClean="0">
                <a:latin typeface="Arial" panose="020B0604020202020204" pitchFamily="34" charset="0"/>
                <a:cs typeface="Arial" panose="020B0604020202020204" pitchFamily="34" charset="0"/>
              </a:rPr>
              <a:t>, le syndic ne peut poursuivre une mission dont la nature/objet est contraire aux dispositions du code de déontologie, transgresse des dispositions impératives ou d’ordre public ou met en péril son indépendance. Il ne peut pas d’avantage accepter, rechercher ou poursuivre une mission dont il sait que la nature/objet contrevient à des décisions de justice.</a:t>
            </a:r>
            <a:endParaRPr lang="fr-F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08511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79F393F8-576B-4C0F-8677-C1E344A72ECC}"/>
              </a:ext>
            </a:extLst>
          </p:cNvPr>
          <p:cNvSpPr txBox="1"/>
          <p:nvPr/>
        </p:nvSpPr>
        <p:spPr>
          <a:xfrm>
            <a:off x="337281" y="1395347"/>
            <a:ext cx="11048757" cy="4093428"/>
          </a:xfrm>
          <a:prstGeom prst="rect">
            <a:avLst/>
          </a:prstGeom>
          <a:noFill/>
        </p:spPr>
        <p:txBody>
          <a:bodyPr wrap="square" rtlCol="0">
            <a:spAutoFit/>
          </a:bodyPr>
          <a:lstStyle/>
          <a:p>
            <a:r>
              <a:rPr lang="fr-FR" sz="2000" dirty="0">
                <a:solidFill>
                  <a:schemeClr val="bg1"/>
                </a:solidFill>
                <a:latin typeface="Arial" panose="020B0604020202020204" pitchFamily="34" charset="0"/>
                <a:cs typeface="Arial" panose="020B0604020202020204" pitchFamily="34" charset="0"/>
              </a:rPr>
              <a:t>La situation du syndic sera d’autant plus délicate car il est le seul à devoir répondre à des normes déontologiques et que les instances disciplinaires ne peuvent sanctionner que des manquements commis par le professionnel.</a:t>
            </a:r>
          </a:p>
          <a:p>
            <a:endParaRPr lang="fr-FR" sz="2000" dirty="0">
              <a:solidFill>
                <a:schemeClr val="bg1"/>
              </a:solidFill>
              <a:latin typeface="Arial" panose="020B0604020202020204" pitchFamily="34" charset="0"/>
              <a:cs typeface="Arial" panose="020B0604020202020204" pitchFamily="34" charset="0"/>
            </a:endParaRPr>
          </a:p>
          <a:p>
            <a:r>
              <a:rPr lang="fr-FR" sz="2000" b="1" dirty="0">
                <a:solidFill>
                  <a:schemeClr val="bg1"/>
                </a:solidFill>
                <a:latin typeface="Arial" panose="020B0604020202020204" pitchFamily="34" charset="0"/>
                <a:cs typeface="Arial" panose="020B0604020202020204" pitchFamily="34" charset="0"/>
              </a:rPr>
              <a:t>Le syndic doit avoir des </a:t>
            </a:r>
            <a:r>
              <a:rPr lang="fr-FR" sz="2000" b="1" u="sng" dirty="0">
                <a:solidFill>
                  <a:schemeClr val="bg1"/>
                </a:solidFill>
                <a:latin typeface="Arial" panose="020B0604020202020204" pitchFamily="34" charset="0"/>
                <a:cs typeface="Arial" panose="020B0604020202020204" pitchFamily="34" charset="0"/>
              </a:rPr>
              <a:t>connaissances juridiques </a:t>
            </a:r>
            <a:r>
              <a:rPr lang="fr-FR" sz="2000" dirty="0">
                <a:solidFill>
                  <a:schemeClr val="bg1"/>
                </a:solidFill>
                <a:latin typeface="Arial" panose="020B0604020202020204" pitchFamily="34" charset="0"/>
                <a:cs typeface="Arial" panose="020B0604020202020204" pitchFamily="34" charset="0"/>
              </a:rPr>
              <a:t/>
            </a:r>
            <a:br>
              <a:rPr lang="fr-FR" sz="2000" dirty="0">
                <a:solidFill>
                  <a:schemeClr val="bg1"/>
                </a:solidFill>
                <a:latin typeface="Arial" panose="020B0604020202020204" pitchFamily="34" charset="0"/>
                <a:cs typeface="Arial" panose="020B0604020202020204" pitchFamily="34" charset="0"/>
              </a:rPr>
            </a:br>
            <a:endParaRPr lang="fr-FR" sz="2000" dirty="0">
              <a:solidFill>
                <a:schemeClr val="bg1"/>
              </a:solidFill>
              <a:latin typeface="Arial" panose="020B0604020202020204" pitchFamily="34" charset="0"/>
              <a:cs typeface="Arial" panose="020B0604020202020204" pitchFamily="34" charset="0"/>
            </a:endParaRPr>
          </a:p>
          <a:p>
            <a:r>
              <a:rPr lang="fr-FR" sz="2000" i="1" dirty="0">
                <a:solidFill>
                  <a:schemeClr val="bg1"/>
                </a:solidFill>
                <a:latin typeface="Arial" panose="020B0604020202020204" pitchFamily="34" charset="0"/>
                <a:cs typeface="Arial" panose="020B0604020202020204" pitchFamily="34" charset="0"/>
              </a:rPr>
              <a:t>«  à l’évidence, l’on ne s'improvise pas syndic : les compétences requises pour gérer et administrer correctement une copropriété impliquent une formation appropriée recouvrant des aspects aussi différents que le droit, la comptabilité, la fiscalité, des notions d’entreprise, la finance, la déontologie, la sociologie et surtout la psychologie ». </a:t>
            </a:r>
            <a:r>
              <a:rPr lang="fr-FR" sz="2000" dirty="0">
                <a:solidFill>
                  <a:schemeClr val="bg1"/>
                </a:solidFill>
                <a:latin typeface="Arial" panose="020B0604020202020204" pitchFamily="34" charset="0"/>
                <a:cs typeface="Arial" panose="020B0604020202020204" pitchFamily="34" charset="0"/>
              </a:rPr>
              <a:t>(J. BORGERS, «  le rôle social et humain du syndic de copropriété », in La pratique de la copropriété, Bruylant, 1996, pp. 375.) </a:t>
            </a:r>
          </a:p>
          <a:p>
            <a:endParaRPr lang="fr-FR" sz="2000" dirty="0">
              <a:solidFill>
                <a:schemeClr val="bg1"/>
              </a:solidFill>
              <a:latin typeface="Arial" panose="020B0604020202020204" pitchFamily="34" charset="0"/>
              <a:cs typeface="Arial" panose="020B0604020202020204" pitchFamily="34" charset="0"/>
            </a:endParaRPr>
          </a:p>
          <a:p>
            <a:pPr algn="ctr"/>
            <a:r>
              <a:rPr lang="fr-FR" sz="2000" b="1" dirty="0">
                <a:latin typeface="Arial" panose="020B0604020202020204" pitchFamily="34" charset="0"/>
                <a:cs typeface="Arial" panose="020B0604020202020204" pitchFamily="34" charset="0"/>
              </a:rPr>
              <a:t>Conclusion : respect de la loi, des dispositions statutaires et du contrat</a:t>
            </a:r>
          </a:p>
        </p:txBody>
      </p:sp>
    </p:spTree>
    <p:extLst>
      <p:ext uri="{BB962C8B-B14F-4D97-AF65-F5344CB8AC3E}">
        <p14:creationId xmlns:p14="http://schemas.microsoft.com/office/powerpoint/2010/main" val="4459425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5B8AC407-16E9-416C-9245-CD46DF4C508F}"/>
              </a:ext>
            </a:extLst>
          </p:cNvPr>
          <p:cNvSpPr txBox="1"/>
          <p:nvPr/>
        </p:nvSpPr>
        <p:spPr>
          <a:xfrm>
            <a:off x="337281" y="1489440"/>
            <a:ext cx="10811365" cy="4059590"/>
          </a:xfrm>
          <a:prstGeom prst="rect">
            <a:avLst/>
          </a:prstGeom>
          <a:noFill/>
        </p:spPr>
        <p:txBody>
          <a:bodyPr wrap="square" rtlCol="0">
            <a:spAutoFit/>
          </a:bodyPr>
          <a:lstStyle/>
          <a:p>
            <a:r>
              <a:rPr lang="fr-FR" sz="1600" dirty="0">
                <a:latin typeface="Avenir Next LT Pro" pitchFamily="50" charset="0"/>
              </a:rPr>
              <a:t> 	</a:t>
            </a:r>
            <a:r>
              <a:rPr lang="fr-FR" sz="2000" b="1" dirty="0">
                <a:solidFill>
                  <a:srgbClr val="EC8D1C"/>
                </a:solidFill>
                <a:latin typeface="Arial" panose="020B0604020202020204" pitchFamily="34" charset="0"/>
                <a:cs typeface="Arial" panose="020B0604020202020204" pitchFamily="34" charset="0"/>
              </a:rPr>
              <a:t>Quels sont les manquements habituellement rencontrés ? </a:t>
            </a: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endParaRPr lang="fr-FR" sz="2000" dirty="0">
              <a:latin typeface="Arial" panose="020B0604020202020204" pitchFamily="34" charset="0"/>
              <a:cs typeface="Arial" panose="020B0604020202020204" pitchFamily="34" charset="0"/>
            </a:endParaRPr>
          </a:p>
          <a:p>
            <a:pPr marL="457200" indent="-457200">
              <a:buClr>
                <a:srgbClr val="EC8D1C"/>
              </a:buClr>
              <a:buFont typeface="+mj-lt"/>
              <a:buAutoNum type="arabicPeriod"/>
            </a:pPr>
            <a:r>
              <a:rPr lang="fr-FR" sz="2000" u="sng" dirty="0">
                <a:latin typeface="Arial" panose="020B0604020202020204" pitchFamily="34" charset="0"/>
                <a:cs typeface="Arial" panose="020B0604020202020204" pitchFamily="34" charset="0"/>
              </a:rPr>
              <a:t>Griefs liés à l’assemblée générale</a:t>
            </a:r>
          </a:p>
          <a:p>
            <a:pPr marL="914400" lvl="1" indent="-457200">
              <a:buClr>
                <a:srgbClr val="EC8D1C"/>
              </a:buClr>
              <a:buFont typeface="+mj-lt"/>
              <a:buAutoNum type="alphaLcParenR"/>
            </a:pPr>
            <a:r>
              <a:rPr lang="fr-FR" sz="2000" dirty="0">
                <a:latin typeface="Arial" panose="020B0604020202020204" pitchFamily="34" charset="0"/>
                <a:cs typeface="Arial" panose="020B0604020202020204" pitchFamily="34" charset="0"/>
              </a:rPr>
              <a:t>La convocation et la tenue de l’assemblée générale</a:t>
            </a:r>
          </a:p>
          <a:p>
            <a:pPr marL="914400" lvl="1" indent="-457200">
              <a:buClr>
                <a:srgbClr val="EC8D1C"/>
              </a:buClr>
              <a:buFont typeface="+mj-lt"/>
              <a:buAutoNum type="alphaLcParenR"/>
            </a:pPr>
            <a:r>
              <a:rPr lang="fr-FR" sz="2000" dirty="0">
                <a:latin typeface="Arial" panose="020B0604020202020204" pitchFamily="34" charset="0"/>
                <a:cs typeface="Arial" panose="020B0604020202020204" pitchFamily="34" charset="0"/>
              </a:rPr>
              <a:t>La rédaction du procès-verbal</a:t>
            </a:r>
          </a:p>
          <a:p>
            <a:pPr marL="457200" indent="-457200">
              <a:buClr>
                <a:srgbClr val="EC8D1C"/>
              </a:buClr>
              <a:buFont typeface="+mj-lt"/>
              <a:buAutoNum type="arabicPeriod"/>
            </a:pPr>
            <a:r>
              <a:rPr lang="fr-FR" sz="2000" u="sng" dirty="0">
                <a:latin typeface="Arial" panose="020B0604020202020204" pitchFamily="34" charset="0"/>
                <a:cs typeface="Arial" panose="020B0604020202020204" pitchFamily="34" charset="0"/>
              </a:rPr>
              <a:t>Griefs liés aux erreurs de gestion du syndic</a:t>
            </a:r>
          </a:p>
          <a:p>
            <a:pPr marL="457200" indent="-457200">
              <a:buClr>
                <a:srgbClr val="EC8D1C"/>
              </a:buClr>
              <a:buFont typeface="+mj-lt"/>
              <a:buAutoNum type="arabicPeriod"/>
            </a:pPr>
            <a:r>
              <a:rPr lang="fr-FR" sz="2000" u="sng" dirty="0">
                <a:latin typeface="Arial" panose="020B0604020202020204" pitchFamily="34" charset="0"/>
                <a:cs typeface="Arial" panose="020B0604020202020204" pitchFamily="34" charset="0"/>
              </a:rPr>
              <a:t>Griefs liés au contrat du syndic et ses honoraires</a:t>
            </a:r>
          </a:p>
          <a:p>
            <a:pPr marL="457200" indent="-457200">
              <a:buClr>
                <a:srgbClr val="EC8D1C"/>
              </a:buClr>
              <a:buFont typeface="+mj-lt"/>
              <a:buAutoNum type="arabicPeriod"/>
            </a:pPr>
            <a:r>
              <a:rPr lang="fr-FR" sz="2000" u="sng" dirty="0">
                <a:latin typeface="Arial" panose="020B0604020202020204" pitchFamily="34" charset="0"/>
                <a:cs typeface="Arial" panose="020B0604020202020204" pitchFamily="34" charset="0"/>
              </a:rPr>
              <a:t>Griefs liés au non-respect des instances disciplinaires</a:t>
            </a:r>
          </a:p>
          <a:p>
            <a:pPr marL="457200" indent="-457200">
              <a:buClr>
                <a:srgbClr val="EC8D1C"/>
              </a:buClr>
              <a:buFont typeface="+mj-lt"/>
              <a:buAutoNum type="arabicPeriod"/>
            </a:pPr>
            <a:r>
              <a:rPr lang="fr-FR" sz="2000" u="sng" dirty="0">
                <a:latin typeface="Arial" panose="020B0604020202020204" pitchFamily="34" charset="0"/>
                <a:cs typeface="Arial" panose="020B0604020202020204" pitchFamily="34" charset="0"/>
              </a:rPr>
              <a:t>Griefs liés à l’exercice illégal de la profession</a:t>
            </a: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endParaRPr lang="fr-FR" sz="2000" dirty="0">
              <a:latin typeface="Arial" panose="020B0604020202020204" pitchFamily="34" charset="0"/>
              <a:cs typeface="Arial" panose="020B0604020202020204" pitchFamily="34" charset="0"/>
            </a:endParaRPr>
          </a:p>
          <a:p>
            <a:pPr algn="ct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exemples et commentaires</a:t>
            </a:r>
          </a:p>
        </p:txBody>
      </p:sp>
      <p:sp>
        <p:nvSpPr>
          <p:cNvPr id="10" name="Flèche droite 5">
            <a:extLst>
              <a:ext uri="{FF2B5EF4-FFF2-40B4-BE49-F238E27FC236}">
                <a16:creationId xmlns="" xmlns:a16="http://schemas.microsoft.com/office/drawing/2014/main" id="{3D457600-82EB-445D-BBDD-E2710236025E}"/>
              </a:ext>
            </a:extLst>
          </p:cNvPr>
          <p:cNvSpPr/>
          <p:nvPr/>
        </p:nvSpPr>
        <p:spPr>
          <a:xfrm>
            <a:off x="644968" y="1584706"/>
            <a:ext cx="648072" cy="216024"/>
          </a:xfrm>
          <a:prstGeom prst="rightArrow">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988683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LA STRUCTURE DU CODE DE DÉONTOLOGIE</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7CA1310E-1426-49F1-BF56-9C815B846355}"/>
              </a:ext>
            </a:extLst>
          </p:cNvPr>
          <p:cNvSpPr txBox="1">
            <a:spLocks/>
          </p:cNvSpPr>
          <p:nvPr/>
        </p:nvSpPr>
        <p:spPr>
          <a:xfrm>
            <a:off x="1014046" y="1262915"/>
            <a:ext cx="9996375" cy="52742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600" b="1" u="sng" dirty="0">
                <a:solidFill>
                  <a:srgbClr val="EC8D1C"/>
                </a:solidFill>
                <a:latin typeface="Avenir Next LT Pro" pitchFamily="50" charset="0"/>
              </a:rPr>
              <a:t>LA TABLE DES MATIERES DU CODE  DE DEONTOLOGIE</a:t>
            </a:r>
            <a:endParaRPr lang="fr-BE" sz="1600" b="1" dirty="0">
              <a:solidFill>
                <a:srgbClr val="EC8D1C"/>
              </a:solidFill>
              <a:latin typeface="Avenir Next LT Pro" pitchFamily="50" charset="0"/>
            </a:endParaRPr>
          </a:p>
          <a:p>
            <a:pPr algn="l">
              <a:defRPr/>
            </a:pPr>
            <a:endParaRPr lang="fr-FR" sz="1600" b="1" dirty="0">
              <a:latin typeface="Avenir Next LT Pro" pitchFamily="50" charset="0"/>
            </a:endParaRPr>
          </a:p>
          <a:p>
            <a:pPr algn="l">
              <a:defRPr/>
            </a:pPr>
            <a:r>
              <a:rPr lang="fr-FR" sz="1600" b="1" dirty="0">
                <a:latin typeface="Avenir Next LT Pro" pitchFamily="50" charset="0"/>
              </a:rPr>
              <a:t>TITRE I </a:t>
            </a:r>
            <a:r>
              <a:rPr lang="fr-FR" sz="1600" b="1" u="sng" dirty="0">
                <a:latin typeface="Avenir Next LT Pro" pitchFamily="50" charset="0"/>
              </a:rPr>
              <a:t>DISPOSITIONS COMMUNES</a:t>
            </a:r>
            <a:r>
              <a:rPr lang="fr-FR" sz="1600" b="1" dirty="0">
                <a:latin typeface="Avenir Next LT Pro" pitchFamily="50" charset="0"/>
              </a:rPr>
              <a:t/>
            </a:r>
            <a:br>
              <a:rPr lang="fr-FR" sz="1600" b="1" dirty="0">
                <a:latin typeface="Avenir Next LT Pro" pitchFamily="50" charset="0"/>
              </a:rPr>
            </a:br>
            <a:r>
              <a:rPr lang="fr-FR" sz="1600" b="1" dirty="0">
                <a:latin typeface="Avenir Next LT Pro" pitchFamily="50" charset="0"/>
              </a:rPr>
              <a:t> </a:t>
            </a:r>
            <a:br>
              <a:rPr lang="fr-FR" sz="1600" b="1" dirty="0">
                <a:latin typeface="Avenir Next LT Pro" pitchFamily="50" charset="0"/>
              </a:rPr>
            </a:br>
            <a:r>
              <a:rPr lang="fr-FR" sz="1600" b="1" dirty="0">
                <a:solidFill>
                  <a:srgbClr val="EC8D1C"/>
                </a:solidFill>
                <a:latin typeface="Avenir Next LT Pro" pitchFamily="50" charset="0"/>
              </a:rPr>
              <a:t>CHAPITRE I </a:t>
            </a:r>
            <a:r>
              <a:rPr lang="fr-FR" sz="1600" dirty="0">
                <a:solidFill>
                  <a:srgbClr val="EC8D1C"/>
                </a:solidFill>
                <a:latin typeface="Avenir Next LT Pro" pitchFamily="50" charset="0"/>
              </a:rPr>
              <a:t>DISPOSITION GÉNÉRALE </a:t>
            </a:r>
            <a:r>
              <a:rPr lang="fr-BE" sz="1600" dirty="0">
                <a:solidFill>
                  <a:srgbClr val="EC8D1C"/>
                </a:solidFill>
                <a:latin typeface="Avenir Next LT Pro" pitchFamily="50" charset="0"/>
              </a:rPr>
              <a:t/>
            </a:r>
            <a:br>
              <a:rPr lang="fr-BE" sz="1600" dirty="0">
                <a:solidFill>
                  <a:srgbClr val="EC8D1C"/>
                </a:solidFill>
                <a:latin typeface="Avenir Next LT Pro" pitchFamily="50" charset="0"/>
              </a:rPr>
            </a:br>
            <a:r>
              <a:rPr lang="fr-FR" sz="1600" b="1" dirty="0">
                <a:solidFill>
                  <a:srgbClr val="EC8D1C"/>
                </a:solidFill>
                <a:latin typeface="Avenir Next LT Pro" pitchFamily="50" charset="0"/>
              </a:rPr>
              <a:t>CHAPITRE II </a:t>
            </a:r>
            <a:r>
              <a:rPr lang="fr-FR" sz="1600" dirty="0">
                <a:solidFill>
                  <a:srgbClr val="EC8D1C"/>
                </a:solidFill>
                <a:latin typeface="Avenir Next LT Pro" pitchFamily="50" charset="0"/>
              </a:rPr>
              <a:t>DÉFINITIONS</a:t>
            </a:r>
            <a:r>
              <a:rPr lang="fr-BE" sz="1600" dirty="0">
                <a:solidFill>
                  <a:srgbClr val="FF0000"/>
                </a:solidFill>
                <a:latin typeface="Avenir Next LT Pro" pitchFamily="50" charset="0"/>
              </a:rPr>
              <a:t/>
            </a:r>
            <a:br>
              <a:rPr lang="fr-BE" sz="1600" dirty="0">
                <a:solidFill>
                  <a:srgbClr val="FF0000"/>
                </a:solidFill>
                <a:latin typeface="Avenir Next LT Pro" pitchFamily="50" charset="0"/>
              </a:rPr>
            </a:br>
            <a:r>
              <a:rPr lang="fr-FR" sz="1600" b="1" dirty="0">
                <a:latin typeface="Avenir Next LT Pro" pitchFamily="50" charset="0"/>
              </a:rPr>
              <a:t>CHAPITRE III </a:t>
            </a:r>
            <a:r>
              <a:rPr lang="fr-FR" sz="1600" dirty="0">
                <a:latin typeface="Avenir Next LT Pro" pitchFamily="50" charset="0"/>
              </a:rPr>
              <a:t>L’AGENT IMMOBILIER ET SA RESPONSABILITÉ : PRINCIPES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IV </a:t>
            </a:r>
            <a:r>
              <a:rPr lang="fr-FR" sz="1600" dirty="0">
                <a:latin typeface="Avenir Next LT Pro" pitchFamily="50" charset="0"/>
              </a:rPr>
              <a:t>L’AGENT IMMOBILIER ET LE RESPECT DE LA VIE PRIVÉE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V </a:t>
            </a:r>
            <a:r>
              <a:rPr lang="fr-FR" sz="1600" dirty="0">
                <a:latin typeface="Avenir Next LT Pro" pitchFamily="50" charset="0"/>
              </a:rPr>
              <a:t>L’AGENT IMMOBILIER DANS SES RAPPORTS AVEC LE COMMETTANT.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VI </a:t>
            </a:r>
            <a:r>
              <a:rPr lang="fr-FR" sz="1600" dirty="0">
                <a:latin typeface="Avenir Next LT Pro" pitchFamily="50" charset="0"/>
              </a:rPr>
              <a:t>L’AGENT IMMOBILIER – L’INFORMATION SUR SON AGENCE IMMOBILIERE ET LES BIENS COMMERCIALISES OU ADMINISTRES, DANS LE CADRE DE LA PROMOTION OU DE L’EXERCICE DE SES SERVICES.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VII </a:t>
            </a:r>
            <a:r>
              <a:rPr lang="fr-FR" sz="1600" dirty="0">
                <a:latin typeface="Avenir Next LT Pro" pitchFamily="50" charset="0"/>
              </a:rPr>
              <a:t>L’AGENT IMMOBILIER DANS SES RAPPORTS AVEC SES CONFRERES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VIII </a:t>
            </a:r>
            <a:r>
              <a:rPr lang="fr-FR" sz="1600" dirty="0">
                <a:latin typeface="Avenir Next LT Pro" pitchFamily="50" charset="0"/>
              </a:rPr>
              <a:t>L’AGENT IMMOBILIER, SES HONORAIRES ET INDEMNITES</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IX </a:t>
            </a:r>
            <a:r>
              <a:rPr lang="fr-FR" sz="1600" dirty="0">
                <a:latin typeface="Avenir Next LT Pro" pitchFamily="50" charset="0"/>
              </a:rPr>
              <a:t>L’AGENT IMMOBILIER ET LES MOUVEMENTS FINANCIERS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X </a:t>
            </a:r>
            <a:r>
              <a:rPr lang="fr-FR" sz="1600" dirty="0">
                <a:latin typeface="Avenir Next LT Pro" pitchFamily="50" charset="0"/>
              </a:rPr>
              <a:t>L’AGENT IMMOBILIER ET LE DEVOIR DE DISCRETION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XI </a:t>
            </a:r>
            <a:r>
              <a:rPr lang="fr-FR" sz="1600" dirty="0">
                <a:latin typeface="Avenir Next LT Pro" pitchFamily="50" charset="0"/>
              </a:rPr>
              <a:t>L’AGENT IMMOBILIER ET SON PERFECTIONNEMENT PROFESSIONNEL </a:t>
            </a:r>
            <a:r>
              <a:rPr lang="fr-BE" sz="1600" b="1" dirty="0">
                <a:latin typeface="Avenir Next LT Pro" pitchFamily="50" charset="0"/>
              </a:rPr>
              <a:t/>
            </a:r>
            <a:br>
              <a:rPr lang="fr-BE" sz="1600" b="1" dirty="0">
                <a:latin typeface="Avenir Next LT Pro" pitchFamily="50" charset="0"/>
              </a:rPr>
            </a:br>
            <a:r>
              <a:rPr lang="fr-FR" sz="1600" b="1" dirty="0">
                <a:latin typeface="Avenir Next LT Pro" pitchFamily="50" charset="0"/>
              </a:rPr>
              <a:t>CHAPITRE XII </a:t>
            </a:r>
            <a:r>
              <a:rPr lang="fr-FR" sz="1600" dirty="0">
                <a:latin typeface="Avenir Next LT Pro" pitchFamily="50" charset="0"/>
              </a:rPr>
              <a:t>CONFLITS D’INTERETS – INCOMPATIBILITES - BIENSEANCE </a:t>
            </a:r>
            <a:r>
              <a:rPr lang="fr-BE" sz="1600" dirty="0">
                <a:latin typeface="Avenir Next LT Pro" pitchFamily="50" charset="0"/>
              </a:rPr>
              <a:t/>
            </a:r>
            <a:br>
              <a:rPr lang="fr-BE" sz="1600" dirty="0">
                <a:latin typeface="Avenir Next LT Pro" pitchFamily="50" charset="0"/>
              </a:rPr>
            </a:br>
            <a:r>
              <a:rPr lang="fr-FR" sz="1600" b="1" dirty="0">
                <a:latin typeface="Avenir Next LT Pro" pitchFamily="50" charset="0"/>
              </a:rPr>
              <a:t>CHAPITRE XIII </a:t>
            </a:r>
            <a:r>
              <a:rPr lang="fr-FR" sz="1600" dirty="0">
                <a:latin typeface="Avenir Next LT Pro" pitchFamily="50" charset="0"/>
              </a:rPr>
              <a:t>L’AGENT IMMOBILIER ET L’INSTITUT</a:t>
            </a:r>
            <a:endParaRPr lang="fr-BE" sz="1600" dirty="0">
              <a:solidFill>
                <a:schemeClr val="tx1">
                  <a:lumMod val="75000"/>
                  <a:lumOff val="25000"/>
                </a:schemeClr>
              </a:solidFill>
              <a:latin typeface="Avenir Next LT Pro" pitchFamily="50" charset="0"/>
            </a:endParaRPr>
          </a:p>
        </p:txBody>
      </p:sp>
      <p:sp>
        <p:nvSpPr>
          <p:cNvPr id="10" name="Bulle rectangulaire 5">
            <a:extLst>
              <a:ext uri="{FF2B5EF4-FFF2-40B4-BE49-F238E27FC236}">
                <a16:creationId xmlns="" xmlns:a16="http://schemas.microsoft.com/office/drawing/2014/main" id="{8950422C-7265-480E-8AB3-7028F967090E}"/>
              </a:ext>
            </a:extLst>
          </p:cNvPr>
          <p:cNvSpPr/>
          <p:nvPr/>
        </p:nvSpPr>
        <p:spPr>
          <a:xfrm>
            <a:off x="5641430" y="1967125"/>
            <a:ext cx="1368000" cy="576000"/>
          </a:xfrm>
          <a:prstGeom prst="wedgeRectCallout">
            <a:avLst>
              <a:gd name="adj1" fmla="val -81605"/>
              <a:gd name="adj2" fmla="val 56260"/>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 xmlns:a16="http://schemas.microsoft.com/office/drawing/2014/main" id="{DE26DA9B-BDFD-4873-B2BE-6BF103B22B58}"/>
              </a:ext>
            </a:extLst>
          </p:cNvPr>
          <p:cNvSpPr txBox="1"/>
          <p:nvPr/>
        </p:nvSpPr>
        <p:spPr>
          <a:xfrm>
            <a:off x="5926107" y="2091877"/>
            <a:ext cx="1368000" cy="338554"/>
          </a:xfrm>
          <a:prstGeom prst="rect">
            <a:avLst/>
          </a:prstGeom>
          <a:noFill/>
          <a:ln>
            <a:noFill/>
          </a:ln>
        </p:spPr>
        <p:txBody>
          <a:bodyPr wrap="square" rtlCol="0">
            <a:spAutoFit/>
          </a:bodyPr>
          <a:lstStyle/>
          <a:p>
            <a:r>
              <a:rPr lang="fr-FR" sz="1600" dirty="0">
                <a:solidFill>
                  <a:schemeClr val="bg1"/>
                </a:solidFill>
                <a:latin typeface="Avenir Next LT Pro" pitchFamily="50" charset="0"/>
              </a:rPr>
              <a:t>INTRO</a:t>
            </a:r>
          </a:p>
        </p:txBody>
      </p:sp>
      <p:sp>
        <p:nvSpPr>
          <p:cNvPr id="12" name="Bulle rectangulaire 7">
            <a:extLst>
              <a:ext uri="{FF2B5EF4-FFF2-40B4-BE49-F238E27FC236}">
                <a16:creationId xmlns="" xmlns:a16="http://schemas.microsoft.com/office/drawing/2014/main" id="{58C17D7F-2FC8-4877-9531-2369A724D9FC}"/>
              </a:ext>
            </a:extLst>
          </p:cNvPr>
          <p:cNvSpPr/>
          <p:nvPr/>
        </p:nvSpPr>
        <p:spPr>
          <a:xfrm>
            <a:off x="8935480" y="2206674"/>
            <a:ext cx="2811043" cy="1008000"/>
          </a:xfrm>
          <a:prstGeom prst="wedgeRectCallout">
            <a:avLst>
              <a:gd name="adj1" fmla="val -65722"/>
              <a:gd name="adj2" fmla="val 60123"/>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 xmlns:a16="http://schemas.microsoft.com/office/drawing/2014/main" id="{F7D2BCFD-C303-4700-9E23-026B1171F04F}"/>
              </a:ext>
            </a:extLst>
          </p:cNvPr>
          <p:cNvSpPr txBox="1"/>
          <p:nvPr/>
        </p:nvSpPr>
        <p:spPr>
          <a:xfrm>
            <a:off x="9072351" y="2538635"/>
            <a:ext cx="3040521" cy="338554"/>
          </a:xfrm>
          <a:prstGeom prst="rect">
            <a:avLst/>
          </a:prstGeom>
          <a:noFill/>
        </p:spPr>
        <p:txBody>
          <a:bodyPr wrap="square" rtlCol="0">
            <a:spAutoFit/>
          </a:bodyPr>
          <a:lstStyle/>
          <a:p>
            <a:r>
              <a:rPr lang="fr-FR" sz="1600" dirty="0">
                <a:solidFill>
                  <a:schemeClr val="bg1"/>
                </a:solidFill>
                <a:latin typeface="Avenir Next LT Pro" pitchFamily="50" charset="0"/>
              </a:rPr>
              <a:t>POUR TOUS LES AGENTS</a:t>
            </a:r>
          </a:p>
        </p:txBody>
      </p:sp>
    </p:spTree>
    <p:extLst>
      <p:ext uri="{BB962C8B-B14F-4D97-AF65-F5344CB8AC3E}">
        <p14:creationId xmlns:p14="http://schemas.microsoft.com/office/powerpoint/2010/main" val="208331988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293A96D3-A7B4-48E6-97F8-55B556A481E8}"/>
              </a:ext>
            </a:extLst>
          </p:cNvPr>
          <p:cNvSpPr txBox="1"/>
          <p:nvPr/>
        </p:nvSpPr>
        <p:spPr>
          <a:xfrm>
            <a:off x="337281" y="1395347"/>
            <a:ext cx="11048757" cy="4124206"/>
          </a:xfrm>
          <a:prstGeom prst="rect">
            <a:avLst/>
          </a:prstGeom>
          <a:noFill/>
        </p:spPr>
        <p:txBody>
          <a:bodyPr wrap="square" rtlCol="0">
            <a:spAutoFit/>
          </a:bodyPr>
          <a:lstStyle/>
          <a:p>
            <a:pPr algn="ctr"/>
            <a:r>
              <a:rPr lang="fr-FR" sz="2000" b="1" u="sng" dirty="0">
                <a:latin typeface="Arial" panose="020B0604020202020204" pitchFamily="34" charset="0"/>
                <a:cs typeface="Arial" panose="020B0604020202020204" pitchFamily="34" charset="0"/>
              </a:rPr>
              <a:t>L’attitude attendue du syndic au sein de la copropriété</a:t>
            </a: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r>
              <a:rPr lang="fr-FR" sz="2000" b="1" dirty="0">
                <a:latin typeface="Arial" panose="020B0604020202020204" pitchFamily="34" charset="0"/>
                <a:cs typeface="Arial" panose="020B0604020202020204" pitchFamily="34" charset="0"/>
              </a:rPr>
              <a:t>L’obligation de « neutralité »</a:t>
            </a:r>
          </a:p>
          <a:p>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r>
              <a:rPr lang="fr-FR" sz="2000" dirty="0">
                <a:solidFill>
                  <a:schemeClr val="bg1"/>
                </a:solidFill>
                <a:latin typeface="Arial" panose="020B0604020202020204" pitchFamily="34" charset="0"/>
                <a:cs typeface="Arial" panose="020B0604020202020204" pitchFamily="34" charset="0"/>
              </a:rPr>
              <a:t/>
            </a:r>
            <a:br>
              <a:rPr lang="fr-FR" sz="2000" dirty="0">
                <a:solidFill>
                  <a:schemeClr val="bg1"/>
                </a:solidFill>
                <a:latin typeface="Arial" panose="020B0604020202020204" pitchFamily="34" charset="0"/>
                <a:cs typeface="Arial" panose="020B0604020202020204" pitchFamily="34" charset="0"/>
              </a:rPr>
            </a:br>
            <a:r>
              <a:rPr lang="fr-FR" u="sng" dirty="0">
                <a:solidFill>
                  <a:schemeClr val="bg1"/>
                </a:solidFill>
                <a:latin typeface="Arial" panose="020B0604020202020204" pitchFamily="34" charset="0"/>
                <a:cs typeface="Arial" panose="020B0604020202020204" pitchFamily="34" charset="0"/>
              </a:rPr>
              <a:t>Neutralité</a:t>
            </a:r>
            <a:r>
              <a:rPr lang="fr-FR" dirty="0">
                <a:solidFill>
                  <a:schemeClr val="bg1"/>
                </a:solidFill>
                <a:latin typeface="Arial" panose="020B0604020202020204" pitchFamily="34" charset="0"/>
                <a:cs typeface="Arial" panose="020B0604020202020204" pitchFamily="34" charset="0"/>
              </a:rPr>
              <a:t> dans les conflits qui impliqueraient des copropriétaires/occupants et qui ne concernent pas la gestion de l’association, sans préjudice de ses obligations légales ou conventionnelles, ou du respect à attacher à une décision de justice.</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u="sng" dirty="0">
                <a:solidFill>
                  <a:schemeClr val="bg1"/>
                </a:solidFill>
                <a:latin typeface="Arial" panose="020B0604020202020204" pitchFamily="34" charset="0"/>
                <a:cs typeface="Arial" panose="020B0604020202020204" pitchFamily="34" charset="0"/>
              </a:rPr>
              <a:t>Impartialité</a:t>
            </a:r>
            <a:r>
              <a:rPr lang="fr-FR" dirty="0">
                <a:solidFill>
                  <a:schemeClr val="bg1"/>
                </a:solidFill>
                <a:latin typeface="Arial" panose="020B0604020202020204" pitchFamily="34" charset="0"/>
                <a:cs typeface="Arial" panose="020B0604020202020204" pitchFamily="34" charset="0"/>
              </a:rPr>
              <a:t>, se situer au-dessus de la mêlée dans les conflits, et le cas échéant se présenter en amiable compositeur pour tenter de dégager des solutions transactionnelles.</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Attention si le litige concerne la gestion de la chose commune, le syndic a pour obligation de prendre part effective dans la gestion du litige et se doit de faire respecter les dispositions légales en vigueur ( décisions AG, décisions de justice,…).Il doit voir une attitude légaliste et proactive.</a:t>
            </a:r>
            <a:endParaRPr lang="fr-FR"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2115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499080" y="6453264"/>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OBLIGATIONS SPÉCIFIQUES DE </a:t>
            </a:r>
            <a:br>
              <a:rPr lang="fr-FR" sz="3600" dirty="0">
                <a:solidFill>
                  <a:schemeClr val="tx1">
                    <a:lumMod val="95000"/>
                    <a:lumOff val="5000"/>
                  </a:schemeClr>
                </a:solidFill>
                <a:latin typeface="Avenir Next LT Pro" panose="020B0504020202020204" pitchFamily="34" charset="0"/>
              </a:rPr>
            </a:br>
            <a:r>
              <a:rPr lang="fr-FR" sz="3600" dirty="0">
                <a:solidFill>
                  <a:schemeClr val="tx1">
                    <a:lumMod val="95000"/>
                    <a:lumOff val="5000"/>
                  </a:schemeClr>
                </a:solidFill>
                <a:latin typeface="Avenir Next LT Pro" panose="020B0504020202020204" pitchFamily="34" charset="0"/>
              </a:rPr>
              <a:t>L’AGENT IMMOBILIER SYNDIC</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1E2FCCBA-511A-4487-BD63-8BEC266D0F47}"/>
              </a:ext>
            </a:extLst>
          </p:cNvPr>
          <p:cNvSpPr txBox="1"/>
          <p:nvPr/>
        </p:nvSpPr>
        <p:spPr>
          <a:xfrm>
            <a:off x="337281" y="1665287"/>
            <a:ext cx="10811365" cy="4551068"/>
          </a:xfrm>
          <a:prstGeom prst="rect">
            <a:avLst/>
          </a:prstGeom>
          <a:noFill/>
        </p:spPr>
        <p:txBody>
          <a:bodyPr wrap="square" rtlCol="0">
            <a:spAutoFit/>
          </a:bodyPr>
          <a:lstStyle/>
          <a:p>
            <a:pPr algn="ctr"/>
            <a:r>
              <a:rPr lang="fr-FR" sz="1600" b="1" u="sng" dirty="0">
                <a:solidFill>
                  <a:srgbClr val="EC8D1C"/>
                </a:solidFill>
                <a:latin typeface="Arial" panose="020B0604020202020204" pitchFamily="34" charset="0"/>
                <a:cs typeface="Arial" panose="020B0604020202020204" pitchFamily="34" charset="0"/>
              </a:rPr>
              <a:t>L’attitude attendue du syndic au sein de la copropriété</a:t>
            </a:r>
            <a:r>
              <a:rPr lang="fr-FR" sz="1600" b="1" dirty="0">
                <a:solidFill>
                  <a:srgbClr val="EC8D1C"/>
                </a:solidFill>
                <a:latin typeface="Arial" panose="020B0604020202020204" pitchFamily="34" charset="0"/>
                <a:cs typeface="Arial" panose="020B0604020202020204" pitchFamily="34" charset="0"/>
              </a:rPr>
              <a:t/>
            </a:r>
            <a:br>
              <a:rPr lang="fr-FR" sz="1600" b="1" dirty="0">
                <a:solidFill>
                  <a:srgbClr val="EC8D1C"/>
                </a:solidFill>
                <a:latin typeface="Arial" panose="020B0604020202020204" pitchFamily="34" charset="0"/>
                <a:cs typeface="Arial" panose="020B0604020202020204" pitchFamily="34" charset="0"/>
              </a:rPr>
            </a:br>
            <a:endParaRPr lang="fr-FR" sz="1600" b="1" dirty="0">
              <a:solidFill>
                <a:srgbClr val="EC8D1C"/>
              </a:solidFill>
              <a:latin typeface="Arial" panose="020B0604020202020204" pitchFamily="34" charset="0"/>
              <a:cs typeface="Arial" panose="020B0604020202020204" pitchFamily="34" charset="0"/>
            </a:endParaRPr>
          </a:p>
          <a:p>
            <a:pPr algn="ctr"/>
            <a:r>
              <a:rPr lang="fr-FR" sz="1600" b="1" dirty="0" smtClean="0">
                <a:solidFill>
                  <a:srgbClr val="EC8D1C"/>
                </a:solidFill>
                <a:latin typeface="Arial" panose="020B0604020202020204" pitchFamily="34" charset="0"/>
                <a:cs typeface="Arial" panose="020B0604020202020204" pitchFamily="34" charset="0"/>
              </a:rPr>
              <a:t>Le </a:t>
            </a:r>
            <a:r>
              <a:rPr lang="fr-FR" sz="1600" b="1" dirty="0">
                <a:solidFill>
                  <a:srgbClr val="EC8D1C"/>
                </a:solidFill>
                <a:latin typeface="Arial" panose="020B0604020202020204" pitchFamily="34" charset="0"/>
                <a:cs typeface="Arial" panose="020B0604020202020204" pitchFamily="34" charset="0"/>
              </a:rPr>
              <a:t>devoir de collaboration</a:t>
            </a: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endParaRPr lang="fr-FR" sz="1600" dirty="0">
              <a:latin typeface="Arial" panose="020B0604020202020204" pitchFamily="34" charset="0"/>
              <a:cs typeface="Arial" panose="020B0604020202020204" pitchFamily="34" charset="0"/>
            </a:endParaRPr>
          </a:p>
          <a:p>
            <a:r>
              <a:rPr lang="fr-FR" sz="1600" b="1" dirty="0">
                <a:latin typeface="Arial" panose="020B0604020202020204" pitchFamily="34" charset="0"/>
                <a:cs typeface="Arial" panose="020B0604020202020204" pitchFamily="34" charset="0"/>
              </a:rPr>
              <a:t>Art. 81. </a:t>
            </a:r>
            <a:r>
              <a:rPr lang="fr-FR" sz="1600" dirty="0">
                <a:latin typeface="Arial" panose="020B0604020202020204" pitchFamily="34" charset="0"/>
                <a:cs typeface="Arial" panose="020B0604020202020204" pitchFamily="34" charset="0"/>
              </a:rPr>
              <a:t>L’agent immobilier syndic doit tout mettre en œuvre afin de permettre à l’éventuel </a:t>
            </a:r>
            <a:r>
              <a:rPr lang="fr-FR" sz="1600" dirty="0">
                <a:solidFill>
                  <a:srgbClr val="EC8D1C"/>
                </a:solidFill>
                <a:latin typeface="Arial" panose="020B0604020202020204" pitchFamily="34" charset="0"/>
                <a:cs typeface="Arial" panose="020B0604020202020204" pitchFamily="34" charset="0"/>
              </a:rPr>
              <a:t>conseil de copropriété </a:t>
            </a:r>
            <a:r>
              <a:rPr lang="fr-FR" sz="1600" dirty="0">
                <a:latin typeface="Arial" panose="020B0604020202020204" pitchFamily="34" charset="0"/>
                <a:cs typeface="Arial" panose="020B0604020202020204" pitchFamily="34" charset="0"/>
              </a:rPr>
              <a:t>et au commissaire aux comptes de remplir leurs missions, sans que cette obligation ne l’autorise à donner suite à des initiatives du conseil de copropriété ou du </a:t>
            </a:r>
            <a:r>
              <a:rPr lang="fr-FR" sz="1600" dirty="0">
                <a:solidFill>
                  <a:srgbClr val="EC8D1C"/>
                </a:solidFill>
                <a:latin typeface="Arial" panose="020B0604020202020204" pitchFamily="34" charset="0"/>
                <a:cs typeface="Arial" panose="020B0604020202020204" pitchFamily="34" charset="0"/>
              </a:rPr>
              <a:t>commissaire aux comptes </a:t>
            </a:r>
            <a:r>
              <a:rPr lang="fr-FR" sz="1600" dirty="0">
                <a:latin typeface="Arial" panose="020B0604020202020204" pitchFamily="34" charset="0"/>
                <a:cs typeface="Arial" panose="020B0604020202020204" pitchFamily="34" charset="0"/>
              </a:rPr>
              <a:t>non légalement ou conventionnellement autorisées.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b="1" dirty="0">
                <a:latin typeface="Arial" panose="020B0604020202020204" pitchFamily="34" charset="0"/>
                <a:cs typeface="Arial" panose="020B0604020202020204" pitchFamily="34" charset="0"/>
              </a:rPr>
              <a:t>Art. 82. </a:t>
            </a:r>
            <a:r>
              <a:rPr lang="fr-FR" sz="1600" dirty="0">
                <a:latin typeface="Arial" panose="020B0604020202020204" pitchFamily="34" charset="0"/>
                <a:cs typeface="Arial" panose="020B0604020202020204" pitchFamily="34" charset="0"/>
              </a:rPr>
              <a:t>L’agent immobilier syndic et celui qui lui est adjoint provisoirement doivent instaurer entre eux une collaboration optimale et adaptée à l’étendue de leur mission.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b="1" dirty="0">
                <a:latin typeface="Arial" panose="020B0604020202020204" pitchFamily="34" charset="0"/>
                <a:cs typeface="Arial" panose="020B0604020202020204" pitchFamily="34" charset="0"/>
              </a:rPr>
              <a:t>Art. 83. </a:t>
            </a:r>
            <a:r>
              <a:rPr lang="fr-FR" sz="1600" dirty="0">
                <a:latin typeface="Arial" panose="020B0604020202020204" pitchFamily="34" charset="0"/>
                <a:cs typeface="Arial" panose="020B0604020202020204" pitchFamily="34" charset="0"/>
              </a:rPr>
              <a:t>L’agent immobilier syndic désigné par voie de justice est tenu aux mêmes obligations que celles auxquelles est soumis un syndic ordinaire, sous réserve et dans les limites des décisions judiciaires qui lui seraient applicables.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b="1" dirty="0">
                <a:latin typeface="Arial" panose="020B0604020202020204" pitchFamily="34" charset="0"/>
                <a:cs typeface="Arial" panose="020B0604020202020204" pitchFamily="34" charset="0"/>
              </a:rPr>
              <a:t>Art. 84. </a:t>
            </a:r>
            <a:r>
              <a:rPr lang="fr-FR" sz="1600" dirty="0">
                <a:latin typeface="Arial" panose="020B0604020202020204" pitchFamily="34" charset="0"/>
                <a:cs typeface="Arial" panose="020B0604020202020204" pitchFamily="34" charset="0"/>
              </a:rPr>
              <a:t>L’agent immobilier syndic tient les pièces justificatives relatives aux décomptes, ainsi qu’un état détaillé du patrimoine, à la disposition en ses bureaux. Sans préjudice de l’article 577-8, § 4, 9°, du Code civil, il conserve ces pièces pendant cinq ans à dater de sa décharge.</a:t>
            </a:r>
          </a:p>
        </p:txBody>
      </p:sp>
    </p:spTree>
    <p:extLst>
      <p:ext uri="{BB962C8B-B14F-4D97-AF65-F5344CB8AC3E}">
        <p14:creationId xmlns:p14="http://schemas.microsoft.com/office/powerpoint/2010/main" val="42508079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261E7DC1-FE88-4369-96FD-F1D5DDC276AE}"/>
              </a:ext>
            </a:extLst>
          </p:cNvPr>
          <p:cNvSpPr txBox="1"/>
          <p:nvPr/>
        </p:nvSpPr>
        <p:spPr>
          <a:xfrm>
            <a:off x="337281" y="1157956"/>
            <a:ext cx="11048757" cy="4892116"/>
          </a:xfrm>
          <a:prstGeom prst="rect">
            <a:avLst/>
          </a:prstGeom>
          <a:noFill/>
        </p:spPr>
        <p:txBody>
          <a:bodyPr wrap="square" rtlCol="0">
            <a:spAutoFit/>
          </a:bodyPr>
          <a:lstStyle/>
          <a:p>
            <a:r>
              <a:rPr lang="fr-FR" sz="1600" b="1" dirty="0">
                <a:latin typeface="Arial" panose="020B0604020202020204" pitchFamily="34" charset="0"/>
                <a:cs typeface="Arial" panose="020B0604020202020204" pitchFamily="34" charset="0"/>
              </a:rPr>
              <a:t>* Collaboration avec le conseil de copropriété (CDC)</a:t>
            </a:r>
            <a:r>
              <a:rPr lang="fr-FR" sz="1600" dirty="0">
                <a:solidFill>
                  <a:schemeClr val="bg1"/>
                </a:solidFill>
                <a:latin typeface="Arial" panose="020B0604020202020204" pitchFamily="34" charset="0"/>
                <a:cs typeface="Arial" panose="020B0604020202020204" pitchFamily="34" charset="0"/>
              </a:rPr>
              <a:t/>
            </a:r>
            <a:br>
              <a:rPr lang="fr-FR"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
            </a:r>
            <a:br>
              <a:rPr lang="fr-FR" sz="1600" dirty="0">
                <a:solidFill>
                  <a:schemeClr val="bg1"/>
                </a:solidFill>
                <a:latin typeface="Arial" panose="020B0604020202020204" pitchFamily="34" charset="0"/>
                <a:cs typeface="Arial" panose="020B0604020202020204" pitchFamily="34" charset="0"/>
              </a:rPr>
            </a:br>
            <a:r>
              <a:rPr lang="fr-FR" sz="1500" u="sng" dirty="0">
                <a:solidFill>
                  <a:schemeClr val="bg1"/>
                </a:solidFill>
                <a:latin typeface="Arial" panose="020B0604020202020204" pitchFamily="34" charset="0"/>
                <a:cs typeface="Arial" panose="020B0604020202020204" pitchFamily="34" charset="0"/>
              </a:rPr>
              <a:t>Depuis la nouvelle loi sur la copropriété</a:t>
            </a:r>
            <a:r>
              <a:rPr lang="fr-FR" sz="1500" dirty="0">
                <a:solidFill>
                  <a:schemeClr val="bg1"/>
                </a:solidFill>
                <a:latin typeface="Arial" panose="020B0604020202020204" pitchFamily="34" charset="0"/>
                <a:cs typeface="Arial" panose="020B0604020202020204" pitchFamily="34" charset="0"/>
              </a:rPr>
              <a:t> (6 mai 2010) : dans des immeubles de plus de 20 lots (caves, garages et parkings non inclus), la création d’un Conseil de copropriété est obligatoire, dans les immeubles plus petits, le CDC est optionnel.</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Le syndic doit tout mettre en œuvre afin de permettre à l’éventuel Conseil de copropriété d’exercer son contrôle sur la gestion et de l’assister dans sa gestion, sans que cette obligation ne l’autorise à donner suite à des initiatives du conseil de copropriété non légalement ou conventionnellement autorisées.</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
            </a:r>
            <a:br>
              <a:rPr lang="fr-FR" sz="1500" dirty="0">
                <a:solidFill>
                  <a:schemeClr val="bg1"/>
                </a:solidFill>
                <a:latin typeface="Arial" panose="020B0604020202020204" pitchFamily="34" charset="0"/>
                <a:cs typeface="Arial" panose="020B0604020202020204" pitchFamily="34" charset="0"/>
              </a:rPr>
            </a:br>
            <a:r>
              <a:rPr lang="fr-FR" sz="1500" u="sng" dirty="0">
                <a:solidFill>
                  <a:schemeClr val="bg1"/>
                </a:solidFill>
                <a:latin typeface="Arial" panose="020B0604020202020204" pitchFamily="34" charset="0"/>
                <a:cs typeface="Arial" panose="020B0604020202020204" pitchFamily="34" charset="0"/>
              </a:rPr>
              <a:t>Danger</a:t>
            </a:r>
            <a:r>
              <a:rPr lang="fr-FR" sz="1500" dirty="0">
                <a:solidFill>
                  <a:schemeClr val="bg1"/>
                </a:solidFill>
                <a:latin typeface="Arial" panose="020B0604020202020204" pitchFamily="34" charset="0"/>
                <a:cs typeface="Arial" panose="020B0604020202020204" pitchFamily="34" charset="0"/>
              </a:rPr>
              <a:t> que le conseil de copropriété s’immisce trop dans la gestion et ne donner finalement au syndic un simple rôle d’exécutant de leurs propres décisions.</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
            </a:r>
            <a:br>
              <a:rPr lang="fr-FR" sz="1500" dirty="0">
                <a:solidFill>
                  <a:schemeClr val="bg1"/>
                </a:solidFill>
                <a:latin typeface="Arial" panose="020B0604020202020204" pitchFamily="34" charset="0"/>
                <a:cs typeface="Arial" panose="020B0604020202020204" pitchFamily="34" charset="0"/>
              </a:rPr>
            </a:br>
            <a:r>
              <a:rPr lang="fr-FR" sz="1500" u="sng" dirty="0">
                <a:solidFill>
                  <a:schemeClr val="bg1"/>
                </a:solidFill>
                <a:latin typeface="Arial" panose="020B0604020202020204" pitchFamily="34" charset="0"/>
                <a:cs typeface="Arial" panose="020B0604020202020204" pitchFamily="34" charset="0"/>
              </a:rPr>
              <a:t>Exemple: « la clause de double signature »</a:t>
            </a:r>
            <a:r>
              <a:rPr lang="fr-FR" sz="1500" dirty="0">
                <a:solidFill>
                  <a:schemeClr val="bg1"/>
                </a:solidFill>
                <a:latin typeface="Arial" panose="020B0604020202020204" pitchFamily="34" charset="0"/>
                <a:cs typeface="Arial" panose="020B0604020202020204" pitchFamily="34" charset="0"/>
              </a:rPr>
              <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Rappel: selon le code civil (577-8§4 5°), le syndic a le pouvoir d’administrer les fonds de l’association</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D’ailleurs, le code de déontologie confirme cette attribution en disposant que </a:t>
            </a:r>
            <a:r>
              <a:rPr lang="fr-FR" sz="1500" i="1" dirty="0">
                <a:solidFill>
                  <a:schemeClr val="bg1"/>
                </a:solidFill>
                <a:latin typeface="Arial" panose="020B0604020202020204" pitchFamily="34" charset="0"/>
                <a:cs typeface="Arial" panose="020B0604020202020204" pitchFamily="34" charset="0"/>
              </a:rPr>
              <a:t>«  l’agent immobilier syndic doit disposer d’un compte bancaire distinct dont il est le seul responsable, ouvert au nom de chaque association de copropriétaires dont il est syndic. »</a:t>
            </a:r>
            <a:br>
              <a:rPr lang="fr-FR" sz="1500" i="1" dirty="0">
                <a:solidFill>
                  <a:schemeClr val="bg1"/>
                </a:solidFill>
                <a:latin typeface="Arial" panose="020B0604020202020204" pitchFamily="34" charset="0"/>
                <a:cs typeface="Arial" panose="020B0604020202020204" pitchFamily="34" charset="0"/>
              </a:rPr>
            </a:br>
            <a:r>
              <a:rPr lang="fr-FR" sz="1500" i="1" dirty="0">
                <a:solidFill>
                  <a:schemeClr val="bg1"/>
                </a:solidFill>
                <a:latin typeface="Arial" panose="020B0604020202020204" pitchFamily="34" charset="0"/>
                <a:cs typeface="Arial" panose="020B0604020202020204" pitchFamily="34" charset="0"/>
              </a:rPr>
              <a:t>Se pose alors la question de la validité de cette clause de double signature que l’on retrouve dans le règlement de copropriété et/ou dans le contrat de syndic.</a:t>
            </a:r>
            <a:br>
              <a:rPr lang="fr-FR" sz="1500" i="1" dirty="0">
                <a:solidFill>
                  <a:schemeClr val="bg1"/>
                </a:solidFill>
                <a:latin typeface="Arial" panose="020B0604020202020204" pitchFamily="34" charset="0"/>
                <a:cs typeface="Arial" panose="020B0604020202020204" pitchFamily="34" charset="0"/>
              </a:rPr>
            </a:br>
            <a:r>
              <a:rPr lang="fr-FR" sz="1500" i="1" dirty="0">
                <a:solidFill>
                  <a:schemeClr val="bg1"/>
                </a:solidFill>
                <a:latin typeface="Arial" panose="020B0604020202020204" pitchFamily="34" charset="0"/>
                <a:cs typeface="Arial" panose="020B0604020202020204" pitchFamily="34" charset="0"/>
              </a:rPr>
              <a:t>Cette clause impose au syndic pour la gestion des fonds de l’association, par exemple pour effectuer un paiement, la signature d’une autre personne qui est d’ailleurs très fréquemment le Conseil de copropriété ou un de ses membres.</a:t>
            </a:r>
          </a:p>
        </p:txBody>
      </p:sp>
    </p:spTree>
    <p:extLst>
      <p:ext uri="{BB962C8B-B14F-4D97-AF65-F5344CB8AC3E}">
        <p14:creationId xmlns:p14="http://schemas.microsoft.com/office/powerpoint/2010/main" val="30902620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90A4EC15-C030-40DE-B2F1-78693F2547ED}"/>
              </a:ext>
            </a:extLst>
          </p:cNvPr>
          <p:cNvSpPr txBox="1"/>
          <p:nvPr/>
        </p:nvSpPr>
        <p:spPr>
          <a:xfrm>
            <a:off x="337281" y="1260840"/>
            <a:ext cx="10811365" cy="4524315"/>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Le conseil  de copropriété a deux casquettes, il devient « le contrôlé » et « le contrôleur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La clause au contrat doit être déclarée comme nulle  et la décision d’AG sera elle aussi entachée de nullité: l’AG ayant pris une décision contraire aux dispositions légales impératives et qu'excède clairement ses pouvoirs.</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Une telle disposition est contraire aux dispositions légales et doit donc être considérée comme nulle. De plus, lorsque cette double signature est confiée au conseil de copropriété, l’assemblée attribue en fait à cet organe des compétences qui excèdent manifestement celles qui lui dont réservées par la loi et qui recouvrent habituellement une mission d’assistance et de contrôle du syndic.</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Ce que relève l’IPI dans ses commentaires, c’est que le conseil de copropriété assume ce faisant la double casquette de « contrôleur » et de « contrôlé ». En effet, il n’est pas acceptable que le conseil de gérance puisse se substituer aux autres organes de l’association et interférer ainsi dans les compétences dévolues impérativement tant au syndic qu’à l’AG.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Si cette clause est insérée soit dans le contrat ou soit dans le règlement de copropriété sur décision de l’AG, la situation risque d’être encore plus délicate. En effet, si la clause doit être considérée comme nulle, la décision de l’AG sera elle aussi entachée de nullité : l’AG ayant pris une décision contraire aux dispositions légales impératives et qui excède ses pouvoirs.</a:t>
            </a:r>
          </a:p>
        </p:txBody>
      </p:sp>
    </p:spTree>
    <p:extLst>
      <p:ext uri="{BB962C8B-B14F-4D97-AF65-F5344CB8AC3E}">
        <p14:creationId xmlns:p14="http://schemas.microsoft.com/office/powerpoint/2010/main" val="19011888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E5C02408-D08B-441C-8409-902EABF8516B}"/>
              </a:ext>
            </a:extLst>
          </p:cNvPr>
          <p:cNvSpPr txBox="1"/>
          <p:nvPr/>
        </p:nvSpPr>
        <p:spPr>
          <a:xfrm>
            <a:off x="337281" y="1404138"/>
            <a:ext cx="11048757" cy="3785652"/>
          </a:xfrm>
          <a:prstGeom prst="rect">
            <a:avLst/>
          </a:prstGeom>
          <a:noFill/>
        </p:spPr>
        <p:txBody>
          <a:bodyPr wrap="square" rtlCol="0">
            <a:spAutoFit/>
          </a:bodyPr>
          <a:lstStyle/>
          <a:p>
            <a:r>
              <a:rPr lang="fr-FR" sz="2000" dirty="0">
                <a:solidFill>
                  <a:schemeClr val="bg1"/>
                </a:solidFill>
                <a:latin typeface="Arial" panose="020B0604020202020204" pitchFamily="34" charset="0"/>
                <a:cs typeface="Arial" panose="020B0604020202020204" pitchFamily="34" charset="0"/>
              </a:rPr>
              <a:t>Il a été ainsi décidé : </a:t>
            </a:r>
            <a:r>
              <a:rPr lang="fr-FR" sz="2000" i="1" dirty="0">
                <a:solidFill>
                  <a:schemeClr val="bg1"/>
                </a:solidFill>
                <a:latin typeface="Arial" panose="020B0604020202020204" pitchFamily="34" charset="0"/>
                <a:cs typeface="Arial" panose="020B0604020202020204" pitchFamily="34" charset="0"/>
              </a:rPr>
              <a:t>« qu’une décision de l’assemblée générale qui confiait, semble-t-il de manière générale et permanente, le pouvoir de signature sur les comptes de l’association aux membres du Conseil de gérance, était manifestement contraire à l’article 577-8§4 du Code civil qui confiait au syndic l’administration des fonds de l’association et la représentation dans la gestion des affaires communes ».</a:t>
            </a:r>
            <a:r>
              <a:rPr lang="fr-FR" sz="2000" dirty="0">
                <a:solidFill>
                  <a:schemeClr val="bg1"/>
                </a:solidFill>
                <a:latin typeface="Arial" panose="020B0604020202020204" pitchFamily="34" charset="0"/>
                <a:cs typeface="Arial" panose="020B0604020202020204" pitchFamily="34" charset="0"/>
              </a:rPr>
              <a:t> Cette décision de l’Ag a ainsi été annulé par le tribunal. ( JP. Woluwe-Saint-Pierre 31 décembre 1997, J.J.P.2002, p.189.)</a:t>
            </a:r>
            <a:br>
              <a:rPr lang="fr-FR" sz="2000" dirty="0">
                <a:solidFill>
                  <a:schemeClr val="bg1"/>
                </a:solidFill>
                <a:latin typeface="Arial" panose="020B0604020202020204" pitchFamily="34" charset="0"/>
                <a:cs typeface="Arial" panose="020B0604020202020204" pitchFamily="34" charset="0"/>
              </a:rPr>
            </a:br>
            <a:r>
              <a:rPr lang="fr-FR" sz="2000" dirty="0">
                <a:solidFill>
                  <a:schemeClr val="bg1"/>
                </a:solidFill>
                <a:latin typeface="Arial" panose="020B0604020202020204" pitchFamily="34" charset="0"/>
                <a:cs typeface="Arial" panose="020B0604020202020204" pitchFamily="34" charset="0"/>
              </a:rPr>
              <a:t/>
            </a:r>
            <a:br>
              <a:rPr lang="fr-FR" sz="2000" dirty="0">
                <a:solidFill>
                  <a:schemeClr val="bg1"/>
                </a:solidFill>
                <a:latin typeface="Arial" panose="020B0604020202020204" pitchFamily="34" charset="0"/>
                <a:cs typeface="Arial" panose="020B0604020202020204" pitchFamily="34" charset="0"/>
              </a:rPr>
            </a:br>
            <a:r>
              <a:rPr lang="fr-FR" sz="2000" dirty="0">
                <a:solidFill>
                  <a:schemeClr val="bg1"/>
                </a:solidFill>
                <a:latin typeface="Arial" panose="020B0604020202020204" pitchFamily="34" charset="0"/>
                <a:cs typeface="Arial" panose="020B0604020202020204" pitchFamily="34" charset="0"/>
              </a:rPr>
              <a:t>Attention, l’obligation pour les copropriétaires de soulever la nullité de la décision irrégulière, frauduleuse ou abusive dans le délai des quatre mois à dater de la prise de décision de l’AG et ce à peine de forclusion du recours en annulation/ réformation.</a:t>
            </a:r>
            <a:br>
              <a:rPr lang="fr-FR" sz="2000" dirty="0">
                <a:solidFill>
                  <a:schemeClr val="bg1"/>
                </a:solidFill>
                <a:latin typeface="Arial" panose="020B0604020202020204" pitchFamily="34" charset="0"/>
                <a:cs typeface="Arial" panose="020B0604020202020204" pitchFamily="34" charset="0"/>
              </a:rPr>
            </a:br>
            <a:r>
              <a:rPr lang="fr-FR" sz="2000" dirty="0">
                <a:solidFill>
                  <a:schemeClr val="bg1"/>
                </a:solidFill>
                <a:latin typeface="Arial" panose="020B0604020202020204" pitchFamily="34" charset="0"/>
                <a:cs typeface="Arial" panose="020B0604020202020204" pitchFamily="34" charset="0"/>
              </a:rPr>
              <a:t/>
            </a:r>
            <a:br>
              <a:rPr lang="fr-FR" sz="2000" dirty="0">
                <a:solidFill>
                  <a:schemeClr val="bg1"/>
                </a:solidFill>
                <a:latin typeface="Arial" panose="020B0604020202020204" pitchFamily="34" charset="0"/>
                <a:cs typeface="Arial" panose="020B0604020202020204" pitchFamily="34" charset="0"/>
              </a:rPr>
            </a:br>
            <a:r>
              <a:rPr lang="fr-FR" sz="2000" dirty="0">
                <a:solidFill>
                  <a:schemeClr val="bg1"/>
                </a:solidFill>
                <a:latin typeface="Arial" panose="020B0604020202020204" pitchFamily="34" charset="0"/>
                <a:cs typeface="Arial" panose="020B0604020202020204" pitchFamily="34" charset="0"/>
              </a:rPr>
              <a:t>Rappelons aussi que ce délai est préfix et donc ne peut être interrompu ou suspendu</a:t>
            </a:r>
            <a:r>
              <a:rPr lang="fr-FR" sz="2000" dirty="0">
                <a:solidFill>
                  <a:schemeClr val="bg1"/>
                </a:solidFill>
                <a:latin typeface="Avenir Next LT Pro" pitchFamily="50" charset="0"/>
              </a:rPr>
              <a:t>.</a:t>
            </a:r>
          </a:p>
        </p:txBody>
      </p:sp>
    </p:spTree>
    <p:extLst>
      <p:ext uri="{BB962C8B-B14F-4D97-AF65-F5344CB8AC3E}">
        <p14:creationId xmlns:p14="http://schemas.microsoft.com/office/powerpoint/2010/main" val="39667913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CC1A6975-DC47-46C5-BBBA-7392A69E5C24}"/>
              </a:ext>
            </a:extLst>
          </p:cNvPr>
          <p:cNvSpPr txBox="1"/>
          <p:nvPr/>
        </p:nvSpPr>
        <p:spPr>
          <a:xfrm>
            <a:off x="337281" y="1383936"/>
            <a:ext cx="10811365" cy="4278094"/>
          </a:xfrm>
          <a:prstGeom prst="rect">
            <a:avLst/>
          </a:prstGeom>
          <a:noFill/>
        </p:spPr>
        <p:txBody>
          <a:bodyPr wrap="square" rtlCol="0">
            <a:spAutoFit/>
          </a:bodyPr>
          <a:lstStyle/>
          <a:p>
            <a:r>
              <a:rPr lang="fr-FR" sz="1600" b="1" dirty="0">
                <a:solidFill>
                  <a:srgbClr val="EC8D1C"/>
                </a:solidFill>
                <a:latin typeface="Arial" panose="020B0604020202020204" pitchFamily="34" charset="0"/>
                <a:cs typeface="Arial" panose="020B0604020202020204" pitchFamily="34" charset="0"/>
              </a:rPr>
              <a:t>* Collaboration avec l’éventuel syndic provisoire</a:t>
            </a: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Quand peut-on avoir un syndic provisoire?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 soit l’AG peut toujours révoque le syndic ou lui adjoindre un syndic provisoire pour une durée ou à des fins déterminées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-soit à la requête d’un copropriétaire, le juge en cas d’empêchement ou de carence peut désigner un syndic provisoire pour la durée qu’il détermine.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Ex: lorsqu’il existe une discussion entre la validité de la rupture du contrat de syndic, le juge de paix peut, en attendant d’autres éclaircissements au fond, de désigner un syndic provisoire en vert de l’article 19 alinéa 2 du CJ.</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La désignation d’un syndic provisoire par la voie judiciaire se justifie fréquemment:</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lorsque les intérêts du syndic  en place sont en conflits avec ceux de l’ACP</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lorsque plusieurs copropriétaires sont tant soit peu dépendants du syndic, par exemple parce qu’il est leur courtier d’assurances ou s’occupe de la location de leur appartement</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lorsque les copropriétaires ont été informés manifestement de manière erronée par le syndic en place.</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selon la déontologie, le syndic agent immobilier et celui qui lui est adjoint provisoirement doivent instaurer entre eux une </a:t>
            </a:r>
            <a:r>
              <a:rPr lang="fr-FR" sz="1600" dirty="0">
                <a:solidFill>
                  <a:srgbClr val="EC8D1C"/>
                </a:solidFill>
                <a:latin typeface="Arial" panose="020B0604020202020204" pitchFamily="34" charset="0"/>
                <a:cs typeface="Arial" panose="020B0604020202020204" pitchFamily="34" charset="0"/>
              </a:rPr>
              <a:t>collaboration</a:t>
            </a:r>
            <a:r>
              <a:rPr lang="fr-FR" sz="1600" dirty="0">
                <a:latin typeface="Arial" panose="020B0604020202020204" pitchFamily="34" charset="0"/>
                <a:cs typeface="Arial" panose="020B0604020202020204" pitchFamily="34" charset="0"/>
              </a:rPr>
              <a:t> optimale et adapté à l’étendue de leur mission.</a:t>
            </a:r>
          </a:p>
        </p:txBody>
      </p:sp>
    </p:spTree>
    <p:extLst>
      <p:ext uri="{BB962C8B-B14F-4D97-AF65-F5344CB8AC3E}">
        <p14:creationId xmlns:p14="http://schemas.microsoft.com/office/powerpoint/2010/main" val="38558277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194170" y="6406372"/>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D3DEE8DD-0BC6-4697-8C48-4B4149DC147D}"/>
              </a:ext>
            </a:extLst>
          </p:cNvPr>
          <p:cNvSpPr txBox="1"/>
          <p:nvPr/>
        </p:nvSpPr>
        <p:spPr>
          <a:xfrm>
            <a:off x="237995" y="1333799"/>
            <a:ext cx="11148043" cy="4247317"/>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 Collaboration avec le nouveau syndic qui succède </a:t>
            </a:r>
            <a:br>
              <a:rPr lang="fr-FR" b="1" dirty="0">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sont ainsi des manquements à la déontologie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la non-transmission des documents sociaux et comptables</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art. 577/8§4-9° CC : obligation de </a:t>
            </a:r>
            <a:r>
              <a:rPr lang="fr-FR" b="1" i="1" dirty="0">
                <a:solidFill>
                  <a:schemeClr val="bg1"/>
                </a:solidFill>
                <a:latin typeface="Arial" panose="020B0604020202020204" pitchFamily="34" charset="0"/>
                <a:cs typeface="Arial" panose="020B0604020202020204" pitchFamily="34" charset="0"/>
              </a:rPr>
              <a:t>« transmettre, si son mandat a pris fin de quelque manière que ce soit, dans un délai de trente jours suivant la fin de son mandat, l'ensemble du dossier de la gestion de l'immeuble à son successeur ou, en l'absence de ce dernier, au président de la dernière assemblée générale, y compris la comptabilité et les actifs dont il avait la gestion, tout sinistre, un historique du compte sur lequel les sinistres ont été réglés, ainsi que les documents prouvant l'affectation qui a été donnée à toute somme qui ne se retrouve pas sur les comptes financiers de la copropriété »</a:t>
            </a: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la transmission à une personne qui n’est pas en droit de les recevoir</a:t>
            </a:r>
          </a:p>
        </p:txBody>
      </p:sp>
    </p:spTree>
    <p:extLst>
      <p:ext uri="{BB962C8B-B14F-4D97-AF65-F5344CB8AC3E}">
        <p14:creationId xmlns:p14="http://schemas.microsoft.com/office/powerpoint/2010/main" val="29687633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NOUVELLE DISPOSITION</a:t>
            </a:r>
          </a:p>
        </p:txBody>
      </p:sp>
      <p:sp>
        <p:nvSpPr>
          <p:cNvPr id="9" name="ZoneTexte 8">
            <a:extLst>
              <a:ext uri="{FF2B5EF4-FFF2-40B4-BE49-F238E27FC236}">
                <a16:creationId xmlns="" xmlns:a16="http://schemas.microsoft.com/office/drawing/2014/main" id="{3B2E3792-CFBD-4324-B742-5315A67E9D32}"/>
              </a:ext>
            </a:extLst>
          </p:cNvPr>
          <p:cNvSpPr txBox="1"/>
          <p:nvPr/>
        </p:nvSpPr>
        <p:spPr>
          <a:xfrm>
            <a:off x="337281" y="1999396"/>
            <a:ext cx="10811365" cy="2308324"/>
          </a:xfrm>
          <a:prstGeom prst="rect">
            <a:avLst/>
          </a:prstGeom>
          <a:noFill/>
        </p:spPr>
        <p:txBody>
          <a:bodyPr wrap="square" rtlCol="0">
            <a:spAutoFit/>
          </a:bodyPr>
          <a:lstStyle/>
          <a:p>
            <a:r>
              <a:rPr lang="fr-FR" sz="2000" dirty="0">
                <a:latin typeface="Avenir Next LT Pro" pitchFamily="50" charset="0"/>
              </a:rPr>
              <a:t>	</a:t>
            </a:r>
            <a:r>
              <a:rPr lang="fr-FR" sz="20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Obligation d’établir un inventaire détaillé</a:t>
            </a: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r>
              <a:rPr lang="fr-FR" sz="2400" b="1" dirty="0">
                <a:latin typeface="Arial" panose="020B0604020202020204" pitchFamily="34" charset="0"/>
                <a:cs typeface="Arial" panose="020B0604020202020204" pitchFamily="34" charset="0"/>
              </a:rPr>
              <a:t>Art.85 </a:t>
            </a:r>
            <a:r>
              <a:rPr lang="fr-FR" sz="2400" dirty="0">
                <a:latin typeface="Arial" panose="020B0604020202020204" pitchFamily="34" charset="0"/>
                <a:cs typeface="Arial" panose="020B0604020202020204" pitchFamily="34" charset="0"/>
              </a:rPr>
              <a:t>Dans le cadre de la transmission visée par l’article 577-8, § 4, 9°, du Code civil intervenant entre agents immobiliers syndics, le syndic sortant et celui qui lui succède établissent un </a:t>
            </a:r>
            <a:r>
              <a:rPr lang="fr-FR" sz="2400" dirty="0">
                <a:solidFill>
                  <a:srgbClr val="EC8D1C"/>
                </a:solidFill>
                <a:latin typeface="Arial" panose="020B0604020202020204" pitchFamily="34" charset="0"/>
                <a:cs typeface="Arial" panose="020B0604020202020204" pitchFamily="34" charset="0"/>
              </a:rPr>
              <a:t>inventaire détaillé </a:t>
            </a:r>
            <a:r>
              <a:rPr lang="fr-FR" sz="2400" dirty="0">
                <a:latin typeface="Arial" panose="020B0604020202020204" pitchFamily="34" charset="0"/>
                <a:cs typeface="Arial" panose="020B0604020202020204" pitchFamily="34" charset="0"/>
              </a:rPr>
              <a:t>des pièces transmises</a:t>
            </a:r>
            <a:r>
              <a:rPr lang="fr-FR" sz="2400" dirty="0">
                <a:latin typeface="Avenir Next LT Pro" pitchFamily="50" charset="0"/>
              </a:rPr>
              <a:t>. </a:t>
            </a:r>
          </a:p>
        </p:txBody>
      </p:sp>
      <p:sp>
        <p:nvSpPr>
          <p:cNvPr id="10" name="Flèche vers la droite 5">
            <a:extLst>
              <a:ext uri="{FF2B5EF4-FFF2-40B4-BE49-F238E27FC236}">
                <a16:creationId xmlns="" xmlns:a16="http://schemas.microsoft.com/office/drawing/2014/main" id="{77DC26DA-75BE-41A5-A977-9250E7D59AD9}"/>
              </a:ext>
            </a:extLst>
          </p:cNvPr>
          <p:cNvSpPr/>
          <p:nvPr/>
        </p:nvSpPr>
        <p:spPr>
          <a:xfrm>
            <a:off x="826381" y="1999396"/>
            <a:ext cx="1224000" cy="432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550899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42162368-909D-44E1-A59D-D4298DD09E22}"/>
              </a:ext>
            </a:extLst>
          </p:cNvPr>
          <p:cNvSpPr txBox="1"/>
          <p:nvPr/>
        </p:nvSpPr>
        <p:spPr>
          <a:xfrm>
            <a:off x="337281" y="1272255"/>
            <a:ext cx="11048757" cy="4739759"/>
          </a:xfrm>
          <a:prstGeom prst="rect">
            <a:avLst/>
          </a:prstGeom>
          <a:noFill/>
        </p:spPr>
        <p:txBody>
          <a:bodyPr wrap="square" rtlCol="0">
            <a:spAutoFit/>
          </a:bodyPr>
          <a:lstStyle/>
          <a:p>
            <a:pPr algn="ctr"/>
            <a:r>
              <a:rPr lang="fr-FR" sz="1600" b="1" u="sng" dirty="0">
                <a:latin typeface="Arial" panose="020B0604020202020204" pitchFamily="34" charset="0"/>
                <a:cs typeface="Arial" panose="020B0604020202020204" pitchFamily="34" charset="0"/>
              </a:rPr>
              <a:t>L’attitude attendue du syndic au sein de la copropriété</a:t>
            </a:r>
          </a:p>
          <a:p>
            <a:pPr algn="ctr"/>
            <a:r>
              <a:rPr lang="fr-FR" sz="1600" b="1" u="sng" dirty="0">
                <a:latin typeface="Arial" panose="020B0604020202020204" pitchFamily="34" charset="0"/>
                <a:cs typeface="Arial" panose="020B0604020202020204" pitchFamily="34" charset="0"/>
              </a:rPr>
              <a:t/>
            </a:r>
            <a:br>
              <a:rPr lang="fr-FR" sz="1600" b="1" u="sng" dirty="0">
                <a:latin typeface="Arial" panose="020B0604020202020204" pitchFamily="34" charset="0"/>
                <a:cs typeface="Arial" panose="020B0604020202020204" pitchFamily="34" charset="0"/>
              </a:rPr>
            </a:br>
            <a:r>
              <a:rPr lang="fr-FR" sz="1600" b="1" dirty="0">
                <a:latin typeface="Arial" panose="020B0604020202020204" pitchFamily="34" charset="0"/>
                <a:cs typeface="Arial" panose="020B0604020202020204" pitchFamily="34" charset="0"/>
              </a:rPr>
              <a:t>Le devoir d’information du syndic à l’égard de son commettant</a:t>
            </a:r>
          </a:p>
          <a:p>
            <a:endParaRPr lang="fr-FR" sz="1400" dirty="0">
              <a:latin typeface="Arial" panose="020B0604020202020204" pitchFamily="34" charset="0"/>
              <a:cs typeface="Arial" panose="020B0604020202020204" pitchFamily="34" charset="0"/>
            </a:endParaRPr>
          </a:p>
          <a:p>
            <a:r>
              <a:rPr lang="fr-FR" sz="1500" dirty="0">
                <a:solidFill>
                  <a:schemeClr val="bg1"/>
                </a:solidFill>
                <a:latin typeface="Arial" panose="020B0604020202020204" pitchFamily="34" charset="0"/>
                <a:cs typeface="Arial" panose="020B0604020202020204" pitchFamily="34" charset="0"/>
              </a:rPr>
              <a:t>- Le syndic en sa qualité de spécialiste de l’administration de la copropriété et comme tout prestataire professionnel de services, doit répondre à cette obligation spécifique d’information à l’égard de son commettant, étant l’AG.</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 </a:t>
            </a:r>
            <a:r>
              <a:rPr lang="fr-FR" sz="1500" dirty="0">
                <a:latin typeface="Arial" panose="020B0604020202020204" pitchFamily="34" charset="0"/>
                <a:cs typeface="Arial" panose="020B0604020202020204" pitchFamily="34" charset="0"/>
              </a:rPr>
              <a:t>Donner les conseils/ recommandations </a:t>
            </a:r>
            <a:r>
              <a:rPr lang="fr-FR" sz="1500" dirty="0">
                <a:solidFill>
                  <a:schemeClr val="bg1"/>
                </a:solidFill>
                <a:latin typeface="Arial" panose="020B0604020202020204" pitchFamily="34" charset="0"/>
                <a:cs typeface="Arial" panose="020B0604020202020204" pitchFamily="34" charset="0"/>
              </a:rPr>
              <a:t>par rapport à une situation définie </a:t>
            </a:r>
            <a:r>
              <a:rPr lang="fr-FR" sz="1500" dirty="0">
                <a:latin typeface="Arial" panose="020B0604020202020204" pitchFamily="34" charset="0"/>
                <a:cs typeface="Arial" panose="020B0604020202020204" pitchFamily="34" charset="0"/>
              </a:rPr>
              <a:t>en temps utiles </a:t>
            </a:r>
            <a:r>
              <a:rPr lang="fr-FR" sz="1500" dirty="0">
                <a:solidFill>
                  <a:schemeClr val="bg1"/>
                </a:solidFill>
                <a:latin typeface="Arial" panose="020B0604020202020204" pitchFamily="34" charset="0"/>
                <a:cs typeface="Arial" panose="020B0604020202020204" pitchFamily="34" charset="0"/>
              </a:rPr>
              <a:t>( informer des prescriptions légales et réglementaires relatives au bien, attirer le cas échéant  l’attention de l’AG sur les mesures, droits et obligations qui en découlent, ainsi que sur les risques à prendre, …)</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a:t>
            </a:r>
            <a:r>
              <a:rPr lang="fr-FR" sz="1500" u="sng" dirty="0">
                <a:solidFill>
                  <a:schemeClr val="bg1"/>
                </a:solidFill>
                <a:latin typeface="Arial" panose="020B0604020202020204" pitchFamily="34" charset="0"/>
                <a:cs typeface="Arial" panose="020B0604020202020204" pitchFamily="34" charset="0"/>
              </a:rPr>
              <a:t>Pour ce faire:</a:t>
            </a:r>
            <a:r>
              <a:rPr lang="fr-FR" sz="1500" dirty="0">
                <a:solidFill>
                  <a:schemeClr val="bg1"/>
                </a:solidFill>
                <a:latin typeface="Arial" panose="020B0604020202020204" pitchFamily="34" charset="0"/>
                <a:cs typeface="Arial" panose="020B0604020202020204" pitchFamily="34" charset="0"/>
              </a:rPr>
              <a:t> le syndic doit préalablement s’informer des dispositions particulières des statuts, de l’ensemble des décisions d’AG, se faire remettre l’ensemble des documents intéressant la gestion de la chose commune dont la comptabilité.</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Il pourra ainsi suite à l’examen attentif des documents transmis, se faire une idée précise de l’état de la copropriété et de fait, informer correctement sa mandante et le cas échéant, l’alarmer de situations irrégulières ou périlleuses.</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-La responsabilité encourue pour cette faute doit s’apprécier de </a:t>
            </a:r>
            <a:r>
              <a:rPr lang="fr-FR" sz="1500" u="sng" dirty="0">
                <a:solidFill>
                  <a:schemeClr val="bg1"/>
                </a:solidFill>
                <a:latin typeface="Arial" panose="020B0604020202020204" pitchFamily="34" charset="0"/>
                <a:cs typeface="Arial" panose="020B0604020202020204" pitchFamily="34" charset="0"/>
              </a:rPr>
              <a:t>manière rigoureuse dans le chef du professionnel</a:t>
            </a:r>
            <a:r>
              <a:rPr lang="fr-FR" sz="1500" dirty="0">
                <a:solidFill>
                  <a:schemeClr val="bg1"/>
                </a:solidFill>
                <a:latin typeface="Arial" panose="020B0604020202020204" pitchFamily="34" charset="0"/>
                <a:cs typeface="Arial" panose="020B0604020202020204" pitchFamily="34" charset="0"/>
              </a:rPr>
              <a:t> que ceux-ci sont tenus à l’égard de leur clientèle d’une obligation spécifique de conseil et de renseignement. </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 Le défaut d’information constitue également </a:t>
            </a:r>
            <a:r>
              <a:rPr lang="fr-FR" sz="1500" u="sng" dirty="0">
                <a:solidFill>
                  <a:schemeClr val="bg1"/>
                </a:solidFill>
                <a:latin typeface="Arial" panose="020B0604020202020204" pitchFamily="34" charset="0"/>
                <a:cs typeface="Arial" panose="020B0604020202020204" pitchFamily="34" charset="0"/>
              </a:rPr>
              <a:t>un manquement à une obligation générale de prudence et de précaution</a:t>
            </a:r>
            <a:r>
              <a:rPr lang="fr-FR" sz="1500" dirty="0">
                <a:solidFill>
                  <a:schemeClr val="bg1"/>
                </a:solidFill>
                <a:latin typeface="Arial" panose="020B0604020202020204" pitchFamily="34" charset="0"/>
                <a:cs typeface="Arial" panose="020B0604020202020204" pitchFamily="34" charset="0"/>
              </a:rPr>
              <a:t> de sorte que l’agent immobilier pourrait être tenu pour responsable si une telle faute est commise à indemniser le dommage en découlant. </a:t>
            </a:r>
            <a:br>
              <a:rPr lang="fr-FR" sz="1500" dirty="0">
                <a:solidFill>
                  <a:schemeClr val="bg1"/>
                </a:solidFill>
                <a:latin typeface="Arial" panose="020B0604020202020204" pitchFamily="34" charset="0"/>
                <a:cs typeface="Arial" panose="020B0604020202020204" pitchFamily="34" charset="0"/>
              </a:rPr>
            </a:br>
            <a:r>
              <a:rPr lang="fr-FR" sz="1500" dirty="0">
                <a:solidFill>
                  <a:schemeClr val="bg1"/>
                </a:solidFill>
                <a:latin typeface="Arial" panose="020B0604020202020204" pitchFamily="34" charset="0"/>
                <a:cs typeface="Arial" panose="020B0604020202020204" pitchFamily="34" charset="0"/>
              </a:rPr>
              <a:t>-Plus spécifiquement, le syndic recommandera avec objectivité à l’AG de prendre les assurances qui doivent être souscrites relativement à l’immeuble et ses composants ( articles 72 et 73 du Code déontologie)</a:t>
            </a:r>
          </a:p>
        </p:txBody>
      </p:sp>
    </p:spTree>
    <p:extLst>
      <p:ext uri="{BB962C8B-B14F-4D97-AF65-F5344CB8AC3E}">
        <p14:creationId xmlns:p14="http://schemas.microsoft.com/office/powerpoint/2010/main" val="38510377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0FB8CC6C-CF32-401C-A781-1223BF7F0301}"/>
              </a:ext>
            </a:extLst>
          </p:cNvPr>
          <p:cNvSpPr txBox="1"/>
          <p:nvPr/>
        </p:nvSpPr>
        <p:spPr>
          <a:xfrm>
            <a:off x="225468" y="1216881"/>
            <a:ext cx="10923178" cy="4999474"/>
          </a:xfrm>
          <a:prstGeom prst="rect">
            <a:avLst/>
          </a:prstGeom>
          <a:noFill/>
        </p:spPr>
        <p:txBody>
          <a:bodyPr wrap="square" rtlCol="0">
            <a:spAutoFit/>
          </a:bodyPr>
          <a:lstStyle/>
          <a:p>
            <a:pPr algn="ctr"/>
            <a:r>
              <a:rPr lang="fr-FR" sz="1600" b="1" u="sng" dirty="0">
                <a:solidFill>
                  <a:srgbClr val="EC8D1C"/>
                </a:solidFill>
                <a:latin typeface="Arial" panose="020B0604020202020204" pitchFamily="34" charset="0"/>
                <a:cs typeface="Arial" panose="020B0604020202020204" pitchFamily="34" charset="0"/>
              </a:rPr>
              <a:t>L’attitude attendue du syndic au sein de la copropriété</a:t>
            </a:r>
            <a:r>
              <a:rPr lang="fr-FR" sz="1600" b="1" dirty="0">
                <a:solidFill>
                  <a:srgbClr val="EC8D1C"/>
                </a:solidFill>
                <a:latin typeface="Arial" panose="020B0604020202020204" pitchFamily="34" charset="0"/>
                <a:cs typeface="Arial" panose="020B0604020202020204" pitchFamily="34" charset="0"/>
              </a:rPr>
              <a:t/>
            </a:r>
            <a:br>
              <a:rPr lang="fr-FR" sz="1600" b="1" dirty="0">
                <a:solidFill>
                  <a:srgbClr val="EC8D1C"/>
                </a:solidFill>
                <a:latin typeface="Arial" panose="020B0604020202020204" pitchFamily="34" charset="0"/>
                <a:cs typeface="Arial" panose="020B0604020202020204" pitchFamily="34" charset="0"/>
              </a:rPr>
            </a:br>
            <a:endParaRPr lang="fr-FR" sz="1600" b="1" dirty="0">
              <a:solidFill>
                <a:srgbClr val="EC8D1C"/>
              </a:solidFill>
              <a:latin typeface="Arial" panose="020B0604020202020204" pitchFamily="34" charset="0"/>
              <a:cs typeface="Arial" panose="020B0604020202020204" pitchFamily="34" charset="0"/>
            </a:endParaRPr>
          </a:p>
          <a:p>
            <a:pPr algn="ctr"/>
            <a:r>
              <a:rPr lang="fr-FR" sz="1600" b="1" dirty="0">
                <a:solidFill>
                  <a:srgbClr val="EC8D1C"/>
                </a:solidFill>
                <a:latin typeface="Arial" panose="020B0604020202020204" pitchFamily="34" charset="0"/>
                <a:cs typeface="Arial" panose="020B0604020202020204" pitchFamily="34" charset="0"/>
              </a:rPr>
              <a:t>Les relations du syndic avec les fournisseurs</a:t>
            </a: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endParaRPr lang="fr-FR" sz="1400" dirty="0">
              <a:latin typeface="Arial" panose="020B0604020202020204" pitchFamily="34" charset="0"/>
              <a:cs typeface="Arial" panose="020B0604020202020204" pitchFamily="34" charset="0"/>
            </a:endParaRPr>
          </a:p>
          <a:p>
            <a:r>
              <a:rPr lang="fr-FR" sz="1400" b="1" dirty="0">
                <a:latin typeface="Arial" panose="020B0604020202020204" pitchFamily="34" charset="0"/>
                <a:cs typeface="Arial" panose="020B0604020202020204" pitchFamily="34" charset="0"/>
              </a:rPr>
              <a:t>Les engagements pris au nom et pour le compte de la copropriété</a:t>
            </a: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-Sous réserve d’une décision expresse de l’AG, le syndic ne peut souscrire aucun engagement pour un terme excédant la durée de son mandat.</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-Lorsque le syndic passe commande auprès d’un fournisseur, il doit le faire expressément « d’ordre et pour compte » de la copropriété.  Il convient ainsi d’éviter toute confusion entre un éventuel engagement personnel du syndic et celui pris par le syndic en sa qualité d’organe de la copropriété agissant au nom et pour compte de celle-ci.</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-Il a ainsi été jugé qu’un syndic qui lors de la conclusion d’un contrat de nettoyage, ne mentionne pas qu’il agit pour compte de l’association des copropriétaires est obligé en son propre nom. (JP. Anvers 30 mai 2001, T.APP 2001, liv4, 38)</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b="1" dirty="0">
                <a:latin typeface="Arial" panose="020B0604020202020204" pitchFamily="34" charset="0"/>
                <a:cs typeface="Arial" panose="020B0604020202020204" pitchFamily="34" charset="0"/>
              </a:rPr>
              <a:t>Le choix de fournisseurs agréés en vertu de la loi / réglementation</a:t>
            </a: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-Le syndic qui passe commande, ne peut faire appel qu’à des fournisseurs de travaux et/ou de services qui possèdent des agréations éventuellement requises en vertu de la loi ou de la réglementation.</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b="1" dirty="0">
                <a:latin typeface="Arial" panose="020B0604020202020204" pitchFamily="34" charset="0"/>
                <a:cs typeface="Arial" panose="020B0604020202020204" pitchFamily="34" charset="0"/>
              </a:rPr>
              <a:t>L’obligation de se faire provisionner préalablement</a:t>
            </a:r>
            <a:r>
              <a:rPr lang="fr-FR" sz="1400" dirty="0">
                <a:latin typeface="Arial" panose="020B0604020202020204" pitchFamily="34" charset="0"/>
                <a:cs typeface="Arial" panose="020B0604020202020204" pitchFamily="34" charset="0"/>
              </a:rPr>
              <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 En vue de passer commande de travaux ou services, ou, le cas échéant, de les poursuivrais, le syndic réclame à l’association des copropriétaires une provision suffisante.</a:t>
            </a:r>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Pour ce qui intéresse la gestion de la chose commune, cette disposition a pour conséquence directe qu’à défaut de fonds suffisants ( fonds de réserve suffisants ou appels de fonds spécifiques) pour couvrir la dépense, le syndic ne pourra pas passer le marché.</a:t>
            </a:r>
          </a:p>
        </p:txBody>
      </p:sp>
    </p:spTree>
    <p:extLst>
      <p:ext uri="{BB962C8B-B14F-4D97-AF65-F5344CB8AC3E}">
        <p14:creationId xmlns:p14="http://schemas.microsoft.com/office/powerpoint/2010/main" val="3129828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13063"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pitchFamily="34" charset="0"/>
              </a:rPr>
              <a:t>LA STRUCTURE DU CODE DE DÉONTOLOGIE</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8B6AF170-1E3F-4239-9D59-BCF7550320B5}"/>
              </a:ext>
            </a:extLst>
          </p:cNvPr>
          <p:cNvSpPr txBox="1">
            <a:spLocks/>
          </p:cNvSpPr>
          <p:nvPr/>
        </p:nvSpPr>
        <p:spPr>
          <a:xfrm>
            <a:off x="1037491" y="1254123"/>
            <a:ext cx="10113607" cy="52830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600" b="1" dirty="0">
                <a:solidFill>
                  <a:schemeClr val="bg1"/>
                </a:solidFill>
                <a:latin typeface="Avenir Next LT Pro" pitchFamily="50" charset="0"/>
              </a:rPr>
              <a:t>TITRE II OBLIGATIONS SPECIFIQUES DE </a:t>
            </a:r>
            <a:r>
              <a:rPr lang="fr-FR" sz="1600" b="1" u="sng" dirty="0">
                <a:solidFill>
                  <a:schemeClr val="bg1"/>
                </a:solidFill>
                <a:latin typeface="Avenir Next LT Pro" pitchFamily="50" charset="0"/>
              </a:rPr>
              <a:t>L’AGENT IMMOBILIER INTERMEDIAIRE</a:t>
            </a:r>
            <a:r>
              <a:rPr lang="fr-FR" sz="1600" b="1" dirty="0">
                <a:solidFill>
                  <a:schemeClr val="bg1"/>
                </a:solidFill>
                <a:latin typeface="Avenir Next LT Pro" pitchFamily="50" charset="0"/>
              </a:rPr>
              <a:t/>
            </a:r>
            <a:br>
              <a:rPr lang="fr-FR" sz="1600" b="1" dirty="0">
                <a:solidFill>
                  <a:schemeClr val="bg1"/>
                </a:solidFill>
                <a:latin typeface="Avenir Next LT Pro" pitchFamily="50" charset="0"/>
              </a:rPr>
            </a:b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CHAPITRE I </a:t>
            </a:r>
            <a:r>
              <a:rPr lang="fr-FR" sz="1600" dirty="0">
                <a:solidFill>
                  <a:schemeClr val="bg1"/>
                </a:solidFill>
                <a:latin typeface="Avenir Next LT Pro" pitchFamily="50" charset="0"/>
              </a:rPr>
              <a:t>L’AGENT IMMOBILIER INTERMEDIAIRE DANS SES RAPPORTS AVEC LE COMMETTANT </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CHAPITRE II </a:t>
            </a:r>
            <a:r>
              <a:rPr lang="fr-FR" sz="1600" dirty="0">
                <a:solidFill>
                  <a:schemeClr val="bg1"/>
                </a:solidFill>
                <a:latin typeface="Avenir Next LT Pro" pitchFamily="50" charset="0"/>
              </a:rPr>
              <a:t>L’INFORMATION SUR LES BIENS </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CHAPITRE III </a:t>
            </a:r>
            <a:r>
              <a:rPr lang="fr-FR" sz="1600" dirty="0">
                <a:solidFill>
                  <a:schemeClr val="bg1"/>
                </a:solidFill>
                <a:latin typeface="Avenir Next LT Pro" pitchFamily="50" charset="0"/>
              </a:rPr>
              <a:t>L’AGENT IMMOBILIER INTERMEDIAIRE DANS SES RAPPORTS AVEC CERTAINS TIERS ET SES CONFRERES</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CHAPITRE IV </a:t>
            </a:r>
            <a:r>
              <a:rPr lang="fr-FR" sz="1600" dirty="0">
                <a:solidFill>
                  <a:schemeClr val="bg1"/>
                </a:solidFill>
                <a:latin typeface="Avenir Next LT Pro" pitchFamily="50" charset="0"/>
              </a:rPr>
              <a:t>HONORAIRES</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CHAPITRE V </a:t>
            </a:r>
            <a:r>
              <a:rPr lang="fr-FR" sz="1600" dirty="0">
                <a:solidFill>
                  <a:schemeClr val="bg1"/>
                </a:solidFill>
                <a:latin typeface="Avenir Next LT Pro" pitchFamily="50" charset="0"/>
              </a:rPr>
              <a:t>DISPOSITIONS DIVERSES</a:t>
            </a:r>
            <a:br>
              <a:rPr lang="fr-FR" sz="1600" dirty="0">
                <a:solidFill>
                  <a:schemeClr val="bg1"/>
                </a:solidFill>
                <a:latin typeface="Avenir Next LT Pro" pitchFamily="50" charset="0"/>
              </a:rPr>
            </a:b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TITRE III OBLIGATIONS SPECIFIQUES DE </a:t>
            </a:r>
            <a:r>
              <a:rPr lang="fr-FR" sz="1600" b="1" u="sng" dirty="0">
                <a:solidFill>
                  <a:schemeClr val="bg1"/>
                </a:solidFill>
                <a:latin typeface="Avenir Next LT Pro" pitchFamily="50" charset="0"/>
              </a:rPr>
              <a:t>L’AGENT IMMOBILIER ADMINISTRATEUR DE BIENS</a:t>
            </a:r>
            <a:br>
              <a:rPr lang="fr-FR" sz="1600" b="1" u="sng" dirty="0">
                <a:solidFill>
                  <a:schemeClr val="bg1"/>
                </a:solidFill>
                <a:latin typeface="Avenir Next LT Pro" pitchFamily="50" charset="0"/>
              </a:rPr>
            </a:br>
            <a:r>
              <a:rPr lang="fr-FR" sz="1600" b="1" dirty="0">
                <a:solidFill>
                  <a:schemeClr val="bg1"/>
                </a:solidFill>
                <a:latin typeface="Avenir Next LT Pro" pitchFamily="50" charset="0"/>
              </a:rPr>
              <a:t/>
            </a:r>
            <a:br>
              <a:rPr lang="fr-FR" sz="1600" b="1" dirty="0">
                <a:solidFill>
                  <a:schemeClr val="bg1"/>
                </a:solidFill>
                <a:latin typeface="Avenir Next LT Pro" pitchFamily="50" charset="0"/>
              </a:rPr>
            </a:br>
            <a:r>
              <a:rPr lang="fr-FR" sz="1600" b="1" dirty="0">
                <a:solidFill>
                  <a:schemeClr val="bg1"/>
                </a:solidFill>
                <a:latin typeface="Avenir Next LT Pro" pitchFamily="50" charset="0"/>
              </a:rPr>
              <a:t>CHAPITRE I</a:t>
            </a:r>
            <a:r>
              <a:rPr lang="fr-FR" sz="1600" dirty="0">
                <a:solidFill>
                  <a:schemeClr val="bg1"/>
                </a:solidFill>
                <a:latin typeface="Avenir Next LT Pro" pitchFamily="50" charset="0"/>
              </a:rPr>
              <a:t> DISPOSITIONS COMMUNES A TOUS LES AGENTS IMMOBILIERS ADMINISTRATEURS DE BIENS.</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CHAPITRE II </a:t>
            </a:r>
            <a:r>
              <a:rPr lang="fr-FR" sz="1600" dirty="0">
                <a:solidFill>
                  <a:schemeClr val="bg1"/>
                </a:solidFill>
                <a:latin typeface="Avenir Next LT Pro" pitchFamily="50" charset="0"/>
              </a:rPr>
              <a:t>OBLIGATIONS SPECIFIQUES DE L’AGENT IMMOBILIER </a:t>
            </a:r>
            <a:r>
              <a:rPr lang="fr-FR" sz="1600" b="1" dirty="0">
                <a:solidFill>
                  <a:schemeClr val="accent1">
                    <a:lumMod val="75000"/>
                  </a:schemeClr>
                </a:solidFill>
                <a:latin typeface="Avenir Next LT Pro" pitchFamily="50" charset="0"/>
              </a:rPr>
              <a:t>SYNDIC</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CHAPITRE III </a:t>
            </a:r>
            <a:r>
              <a:rPr lang="fr-FR" sz="1600" dirty="0">
                <a:solidFill>
                  <a:schemeClr val="bg1"/>
                </a:solidFill>
                <a:latin typeface="Avenir Next LT Pro" pitchFamily="50" charset="0"/>
              </a:rPr>
              <a:t>OBLIGATION SPECIFIQUE DE L’AGENT IMMOBILIER </a:t>
            </a:r>
            <a:r>
              <a:rPr lang="fr-FR" sz="1600" b="1" dirty="0">
                <a:solidFill>
                  <a:schemeClr val="accent2">
                    <a:lumMod val="75000"/>
                  </a:schemeClr>
                </a:solidFill>
                <a:latin typeface="Avenir Next LT Pro" pitchFamily="50" charset="0"/>
              </a:rPr>
              <a:t>REGISSEUR</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b="1" dirty="0">
                <a:solidFill>
                  <a:schemeClr val="bg1"/>
                </a:solidFill>
                <a:latin typeface="Avenir Next LT Pro" pitchFamily="50" charset="0"/>
              </a:rPr>
              <a:t>TITRE IV DISPOSITIONS FINALES </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FR" sz="1600" dirty="0">
                <a:solidFill>
                  <a:schemeClr val="bg1"/>
                </a:solidFill>
                <a:latin typeface="Avenir Next LT Pro" pitchFamily="50" charset="0"/>
              </a:rPr>
              <a:t> </a:t>
            </a:r>
            <a:r>
              <a:rPr lang="fr-FR" sz="1600" b="1" dirty="0">
                <a:solidFill>
                  <a:schemeClr val="bg1"/>
                </a:solidFill>
                <a:latin typeface="Avenir Next LT Pro" pitchFamily="50" charset="0"/>
              </a:rPr>
              <a:t/>
            </a:r>
            <a:br>
              <a:rPr lang="fr-FR" sz="1600" b="1" dirty="0">
                <a:solidFill>
                  <a:schemeClr val="bg1"/>
                </a:solidFill>
                <a:latin typeface="Avenir Next LT Pro" pitchFamily="50" charset="0"/>
              </a:rPr>
            </a:br>
            <a:r>
              <a:rPr lang="fr-BE" sz="1600" b="1" u="sng" dirty="0">
                <a:latin typeface="Avenir Next LT Pro" pitchFamily="50" charset="0"/>
              </a:rPr>
              <a:t>DIRECTIVES </a:t>
            </a: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BE" sz="1600" dirty="0">
                <a:solidFill>
                  <a:schemeClr val="bg1"/>
                </a:solidFill>
                <a:latin typeface="Avenir Next LT Pro" pitchFamily="50" charset="0"/>
              </a:rPr>
              <a:t>Directive déontologique relative à l’assurance responsabilité civile professionnelle et cautionnement</a:t>
            </a:r>
            <a:br>
              <a:rPr lang="fr-BE" sz="1600" dirty="0">
                <a:solidFill>
                  <a:schemeClr val="bg1"/>
                </a:solidFill>
                <a:latin typeface="Avenir Next LT Pro" pitchFamily="50" charset="0"/>
              </a:rPr>
            </a:br>
            <a:r>
              <a:rPr lang="fr-BE" sz="1600" dirty="0">
                <a:solidFill>
                  <a:schemeClr val="bg1"/>
                </a:solidFill>
                <a:latin typeface="Avenir Next LT Pro" pitchFamily="50" charset="0"/>
              </a:rPr>
              <a:t>Directive déontologique relative au compte de tiers de l’agent immobilier</a:t>
            </a:r>
          </a:p>
        </p:txBody>
      </p:sp>
      <p:sp>
        <p:nvSpPr>
          <p:cNvPr id="10" name="Bulle rectangulaire 5">
            <a:extLst>
              <a:ext uri="{FF2B5EF4-FFF2-40B4-BE49-F238E27FC236}">
                <a16:creationId xmlns="" xmlns:a16="http://schemas.microsoft.com/office/drawing/2014/main" id="{2E678BBD-4CC6-4AFD-8290-CCFE7503F5BE}"/>
              </a:ext>
            </a:extLst>
          </p:cNvPr>
          <p:cNvSpPr/>
          <p:nvPr/>
        </p:nvSpPr>
        <p:spPr>
          <a:xfrm>
            <a:off x="9741074" y="1236538"/>
            <a:ext cx="2335896" cy="432000"/>
          </a:xfrm>
          <a:prstGeom prst="wedgeRectCallout">
            <a:avLst>
              <a:gd name="adj1" fmla="val -61793"/>
              <a:gd name="adj2" fmla="val 59474"/>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 xmlns:a16="http://schemas.microsoft.com/office/drawing/2014/main" id="{B0D7135B-3245-4D3A-9565-5016105D1E64}"/>
              </a:ext>
            </a:extLst>
          </p:cNvPr>
          <p:cNvSpPr txBox="1"/>
          <p:nvPr/>
        </p:nvSpPr>
        <p:spPr>
          <a:xfrm>
            <a:off x="9741074" y="1289290"/>
            <a:ext cx="2182083" cy="369332"/>
          </a:xfrm>
          <a:prstGeom prst="rect">
            <a:avLst/>
          </a:prstGeom>
          <a:noFill/>
        </p:spPr>
        <p:txBody>
          <a:bodyPr wrap="square" rtlCol="0">
            <a:spAutoFit/>
          </a:bodyPr>
          <a:lstStyle/>
          <a:p>
            <a:r>
              <a:rPr lang="fr-FR" dirty="0">
                <a:latin typeface="Avenir Next LT Pro" pitchFamily="50" charset="0"/>
              </a:rPr>
              <a:t>INTERMEDIAIRES</a:t>
            </a:r>
          </a:p>
        </p:txBody>
      </p:sp>
      <p:sp>
        <p:nvSpPr>
          <p:cNvPr id="13" name="Bulle rectangulaire 6">
            <a:extLst>
              <a:ext uri="{FF2B5EF4-FFF2-40B4-BE49-F238E27FC236}">
                <a16:creationId xmlns="" xmlns:a16="http://schemas.microsoft.com/office/drawing/2014/main" id="{6FD8E41A-97D4-47A5-8E7E-8D37E66D495D}"/>
              </a:ext>
            </a:extLst>
          </p:cNvPr>
          <p:cNvSpPr/>
          <p:nvPr/>
        </p:nvSpPr>
        <p:spPr>
          <a:xfrm rot="10800000">
            <a:off x="9294431" y="3980226"/>
            <a:ext cx="2556003" cy="576000"/>
          </a:xfrm>
          <a:prstGeom prst="wedgeRectCallout">
            <a:avLst>
              <a:gd name="adj1" fmla="val 61575"/>
              <a:gd name="adj2" fmla="val 54895"/>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 xmlns:a16="http://schemas.microsoft.com/office/drawing/2014/main" id="{93692D56-EC0F-4957-A4D6-994A5D435CC2}"/>
              </a:ext>
            </a:extLst>
          </p:cNvPr>
          <p:cNvSpPr txBox="1"/>
          <p:nvPr/>
        </p:nvSpPr>
        <p:spPr>
          <a:xfrm>
            <a:off x="9294431" y="4101144"/>
            <a:ext cx="2451131" cy="369332"/>
          </a:xfrm>
          <a:prstGeom prst="rect">
            <a:avLst/>
          </a:prstGeom>
          <a:noFill/>
        </p:spPr>
        <p:txBody>
          <a:bodyPr wrap="square" rtlCol="0">
            <a:spAutoFit/>
          </a:bodyPr>
          <a:lstStyle/>
          <a:p>
            <a:r>
              <a:rPr lang="fr-FR" dirty="0">
                <a:latin typeface="Avenir Next LT Pro" pitchFamily="50" charset="0"/>
              </a:rPr>
              <a:t>ADMINISTRATEURS</a:t>
            </a:r>
          </a:p>
        </p:txBody>
      </p:sp>
    </p:spTree>
    <p:extLst>
      <p:ext uri="{BB962C8B-B14F-4D97-AF65-F5344CB8AC3E}">
        <p14:creationId xmlns:p14="http://schemas.microsoft.com/office/powerpoint/2010/main" val="3655753923"/>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F658CABE-9AAC-403C-8BEF-897AB8428CD3}"/>
              </a:ext>
            </a:extLst>
          </p:cNvPr>
          <p:cNvSpPr txBox="1"/>
          <p:nvPr/>
        </p:nvSpPr>
        <p:spPr>
          <a:xfrm>
            <a:off x="337281" y="1298631"/>
            <a:ext cx="11048757" cy="4524315"/>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L’interdiction de principe des éventuels intérêts liés. Ex: lien familial ou juridique</a:t>
            </a: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endParaRPr lang="fr-FR" dirty="0">
              <a:solidFill>
                <a:schemeClr val="bg1"/>
              </a:solidFill>
              <a:latin typeface="Arial" panose="020B0604020202020204" pitchFamily="34" charset="0"/>
              <a:cs typeface="Arial" panose="020B0604020202020204" pitchFamily="34" charset="0"/>
            </a:endParaRPr>
          </a:p>
          <a:p>
            <a:r>
              <a:rPr lang="fr-FR" dirty="0">
                <a:solidFill>
                  <a:schemeClr val="bg1"/>
                </a:solidFill>
                <a:latin typeface="Arial" panose="020B0604020202020204" pitchFamily="34" charset="0"/>
                <a:cs typeface="Arial" panose="020B0604020202020204" pitchFamily="34" charset="0"/>
              </a:rPr>
              <a:t>Le syndic ne peut passer commande de fournitures ou de services avec des personnes avec lesquelles, il a un lien familial ou juridique, sauf autorisation ou ratification de l’AG dûment informée de ce lien. ( article 74-76 Code déontologie)</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art. 577/8 §4-15° CC: obligation  </a:t>
            </a:r>
            <a:r>
              <a:rPr lang="fr-FR" b="1" i="1" dirty="0">
                <a:solidFill>
                  <a:schemeClr val="bg1"/>
                </a:solidFill>
                <a:latin typeface="Arial" panose="020B0604020202020204" pitchFamily="34" charset="0"/>
                <a:cs typeface="Arial" panose="020B0604020202020204" pitchFamily="34" charset="0"/>
              </a:rPr>
              <a:t>« de solliciter l'autorisation préalable de l'assemblée générale pour toute convention entre l'association des copropriétaires et le syndic, ses préposés, ses proches, parents ou alliés jusqu'au troisième degré inclus, ou ceux de son conjoint jusqu'au même degré; il en est de même des conventions entre l'association des copropriétaires et une entreprise dont les personnes susvisées sont propriétaires ou dans le capital de laquelle elles détiennent une participation ou dans laquelle elles exercent des fonctions de direction ou de contrôle, ou dont elles sont salariées ou préposées; lorsqu'il est une personne morale, le syndic ne peut, sans y avoir été spécialement autorisé par une décision de l'assemblée générale, contracter pour le compte de l'association des copropriétaires avec une entreprise qui détient, directement ou indirectement, une participation dans son capital »</a:t>
            </a:r>
          </a:p>
        </p:txBody>
      </p:sp>
    </p:spTree>
    <p:extLst>
      <p:ext uri="{BB962C8B-B14F-4D97-AF65-F5344CB8AC3E}">
        <p14:creationId xmlns:p14="http://schemas.microsoft.com/office/powerpoint/2010/main" val="10008122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3090555F-DC7C-4BFD-9BDA-79DEA07FDA87}"/>
              </a:ext>
            </a:extLst>
          </p:cNvPr>
          <p:cNvSpPr txBox="1"/>
          <p:nvPr/>
        </p:nvSpPr>
        <p:spPr>
          <a:xfrm>
            <a:off x="337281" y="1674081"/>
            <a:ext cx="10811365" cy="3000821"/>
          </a:xfrm>
          <a:prstGeom prst="rect">
            <a:avLst/>
          </a:prstGeom>
          <a:noFill/>
        </p:spPr>
        <p:txBody>
          <a:bodyPr wrap="square" rtlCol="0">
            <a:spAutoFit/>
          </a:bodyPr>
          <a:lstStyle/>
          <a:p>
            <a:pPr algn="ctr"/>
            <a:r>
              <a:rPr lang="fr-FR" sz="2100" b="1" u="sng" dirty="0">
                <a:solidFill>
                  <a:srgbClr val="EC8D1C"/>
                </a:solidFill>
                <a:latin typeface="Arial" panose="020B0604020202020204" pitchFamily="34" charset="0"/>
                <a:cs typeface="Arial" panose="020B0604020202020204" pitchFamily="34" charset="0"/>
              </a:rPr>
              <a:t>L’attitude attendue du syndic au sein de la copropriété</a:t>
            </a:r>
            <a:r>
              <a:rPr lang="fr-FR" sz="2100" b="1" dirty="0">
                <a:solidFill>
                  <a:srgbClr val="EC8D1C"/>
                </a:solidFill>
                <a:latin typeface="Arial" panose="020B0604020202020204" pitchFamily="34" charset="0"/>
                <a:cs typeface="Arial" panose="020B0604020202020204" pitchFamily="34" charset="0"/>
              </a:rPr>
              <a:t/>
            </a:r>
            <a:br>
              <a:rPr lang="fr-FR" sz="2100" b="1" dirty="0">
                <a:solidFill>
                  <a:srgbClr val="EC8D1C"/>
                </a:solidFill>
                <a:latin typeface="Arial" panose="020B0604020202020204" pitchFamily="34" charset="0"/>
                <a:cs typeface="Arial" panose="020B0604020202020204" pitchFamily="34" charset="0"/>
              </a:rPr>
            </a:br>
            <a:endParaRPr lang="fr-FR" sz="2100" b="1" dirty="0">
              <a:solidFill>
                <a:srgbClr val="EC8D1C"/>
              </a:solidFill>
              <a:latin typeface="Arial" panose="020B0604020202020204" pitchFamily="34" charset="0"/>
              <a:cs typeface="Arial" panose="020B0604020202020204" pitchFamily="34" charset="0"/>
            </a:endParaRPr>
          </a:p>
          <a:p>
            <a:pPr algn="ctr"/>
            <a:r>
              <a:rPr lang="fr-FR" sz="2100" b="1" dirty="0">
                <a:solidFill>
                  <a:srgbClr val="EC8D1C"/>
                </a:solidFill>
                <a:latin typeface="Arial" panose="020B0604020202020204" pitchFamily="34" charset="0"/>
                <a:cs typeface="Arial" panose="020B0604020202020204" pitchFamily="34" charset="0"/>
              </a:rPr>
              <a:t>Les obligations comptables et d’administration des fonds</a:t>
            </a:r>
          </a:p>
          <a:p>
            <a:endParaRPr lang="fr-FR" sz="2100" dirty="0">
              <a:latin typeface="Arial" panose="020B0604020202020204" pitchFamily="34" charset="0"/>
              <a:cs typeface="Arial" panose="020B0604020202020204" pitchFamily="34" charset="0"/>
            </a:endParaRPr>
          </a:p>
          <a:p>
            <a:pPr marL="457200" indent="-457200">
              <a:buClr>
                <a:srgbClr val="EC8D1C"/>
              </a:buClr>
              <a:buFont typeface="+mj-lt"/>
              <a:buAutoNum type="arabicPeriod"/>
            </a:pPr>
            <a:r>
              <a:rPr lang="fr-FR" sz="2100" dirty="0">
                <a:latin typeface="Arial" panose="020B0604020202020204" pitchFamily="34" charset="0"/>
                <a:cs typeface="Arial" panose="020B0604020202020204" pitchFamily="34" charset="0"/>
              </a:rPr>
              <a:t>L’obligation d’ouvrir un compte individualisé au nom de l’association</a:t>
            </a:r>
          </a:p>
          <a:p>
            <a:pPr marL="457200" indent="-457200">
              <a:buClr>
                <a:srgbClr val="EC8D1C"/>
              </a:buClr>
              <a:buFont typeface="+mj-lt"/>
              <a:buAutoNum type="arabicPeriod"/>
            </a:pPr>
            <a:r>
              <a:rPr lang="fr-FR" sz="2100" dirty="0">
                <a:latin typeface="Arial" panose="020B0604020202020204" pitchFamily="34" charset="0"/>
                <a:cs typeface="Arial" panose="020B0604020202020204" pitchFamily="34" charset="0"/>
              </a:rPr>
              <a:t>Les limites imposées aux opérations financières effectuées par le syndic à partir des comptes</a:t>
            </a:r>
          </a:p>
          <a:p>
            <a:pPr marL="457200" indent="-457200">
              <a:buClr>
                <a:srgbClr val="EC8D1C"/>
              </a:buClr>
              <a:buFont typeface="+mj-lt"/>
              <a:buAutoNum type="arabicPeriod"/>
            </a:pPr>
            <a:r>
              <a:rPr lang="fr-FR" sz="2100" dirty="0">
                <a:latin typeface="Arial" panose="020B0604020202020204" pitchFamily="34" charset="0"/>
                <a:cs typeface="Arial" panose="020B0604020202020204" pitchFamily="34" charset="0"/>
              </a:rPr>
              <a:t>Les obligations quant à la tenue des comptes</a:t>
            </a:r>
          </a:p>
          <a:p>
            <a:pPr marL="457200" indent="-457200">
              <a:buClr>
                <a:srgbClr val="EC8D1C"/>
              </a:buClr>
              <a:buFont typeface="+mj-lt"/>
              <a:buAutoNum type="arabicPeriod"/>
            </a:pPr>
            <a:r>
              <a:rPr lang="fr-FR" sz="2100" dirty="0">
                <a:latin typeface="Arial" panose="020B0604020202020204" pitchFamily="34" charset="0"/>
                <a:cs typeface="Arial" panose="020B0604020202020204" pitchFamily="34" charset="0"/>
              </a:rPr>
              <a:t>La conservation des pièces justificatives – prescription</a:t>
            </a:r>
          </a:p>
        </p:txBody>
      </p:sp>
    </p:spTree>
    <p:extLst>
      <p:ext uri="{BB962C8B-B14F-4D97-AF65-F5344CB8AC3E}">
        <p14:creationId xmlns:p14="http://schemas.microsoft.com/office/powerpoint/2010/main" val="1845400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8872" y="6537177"/>
            <a:ext cx="575799" cy="430887"/>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a:p>
            <a:pPr algn="ct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615C83E2-5F86-4CCA-9A26-7CDDAAB62B28}"/>
              </a:ext>
            </a:extLst>
          </p:cNvPr>
          <p:cNvSpPr txBox="1"/>
          <p:nvPr/>
        </p:nvSpPr>
        <p:spPr>
          <a:xfrm>
            <a:off x="337281" y="1166748"/>
            <a:ext cx="11048757" cy="5093702"/>
          </a:xfrm>
          <a:prstGeom prst="rect">
            <a:avLst/>
          </a:prstGeom>
          <a:noFill/>
        </p:spPr>
        <p:txBody>
          <a:bodyPr wrap="square" rtlCol="0">
            <a:spAutoFit/>
          </a:bodyPr>
          <a:lstStyle/>
          <a:p>
            <a:pPr algn="ctr"/>
            <a:r>
              <a:rPr lang="fr-FR" sz="1400" b="1" u="sng" dirty="0">
                <a:latin typeface="Arial" panose="020B0604020202020204" pitchFamily="34" charset="0"/>
                <a:cs typeface="Arial" panose="020B0604020202020204" pitchFamily="34" charset="0"/>
              </a:rPr>
              <a:t>L’attitude attendue du syndic au sein de la copropriété</a:t>
            </a:r>
            <a:r>
              <a:rPr lang="fr-FR" sz="1400" b="1" dirty="0">
                <a:latin typeface="Arial" panose="020B0604020202020204" pitchFamily="34" charset="0"/>
                <a:cs typeface="Arial" panose="020B0604020202020204" pitchFamily="34" charset="0"/>
              </a:rPr>
              <a:t/>
            </a:r>
            <a:br>
              <a:rPr lang="fr-FR" sz="1400" b="1" dirty="0">
                <a:latin typeface="Arial" panose="020B0604020202020204" pitchFamily="34" charset="0"/>
                <a:cs typeface="Arial" panose="020B0604020202020204" pitchFamily="34" charset="0"/>
              </a:rPr>
            </a:br>
            <a:endParaRPr lang="fr-FR" sz="1400" b="1" dirty="0">
              <a:latin typeface="Arial" panose="020B0604020202020204" pitchFamily="34" charset="0"/>
              <a:cs typeface="Arial" panose="020B0604020202020204" pitchFamily="34" charset="0"/>
            </a:endParaRPr>
          </a:p>
          <a:p>
            <a:pPr algn="ctr"/>
            <a:r>
              <a:rPr lang="fr-FR" sz="1400" b="1" dirty="0">
                <a:latin typeface="Arial" panose="020B0604020202020204" pitchFamily="34" charset="0"/>
                <a:cs typeface="Arial" panose="020B0604020202020204" pitchFamily="34" charset="0"/>
              </a:rPr>
              <a:t>Les obligations comptables et d’administration des fonds</a:t>
            </a:r>
          </a:p>
          <a:p>
            <a:endParaRPr lang="fr-FR" sz="1300" dirty="0">
              <a:solidFill>
                <a:schemeClr val="bg1"/>
              </a:solidFill>
              <a:latin typeface="Arial" panose="020B0604020202020204" pitchFamily="34" charset="0"/>
              <a:cs typeface="Arial" panose="020B0604020202020204" pitchFamily="34" charset="0"/>
            </a:endParaRPr>
          </a:p>
          <a:p>
            <a:r>
              <a:rPr lang="fr-FR" sz="1350" b="1" dirty="0">
                <a:solidFill>
                  <a:schemeClr val="bg1"/>
                </a:solidFill>
                <a:latin typeface="Arial" panose="020B0604020202020204" pitchFamily="34" charset="0"/>
                <a:cs typeface="Arial" panose="020B0604020202020204" pitchFamily="34" charset="0"/>
              </a:rPr>
              <a:t>1.Obligation d’ouvrir un compte individualisé au nom de l’association</a:t>
            </a:r>
            <a:r>
              <a:rPr lang="fr-FR" sz="1350" dirty="0">
                <a:solidFill>
                  <a:schemeClr val="bg1"/>
                </a:solidFill>
                <a:latin typeface="Arial" panose="020B0604020202020204" pitchFamily="34" charset="0"/>
                <a:cs typeface="Arial" panose="020B0604020202020204" pitchFamily="34" charset="0"/>
              </a:rPr>
              <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Le syndic doit disposer d’un compte bancaire distinct, dont il est le seul responsable, ouvert au nom de chaque association de copropriétaires dont il est syndic.</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Depuis la nouvelle loi sur la copropriété, un compte distinct pour la gestion du fonds de roulement et pour la gestion du fonds de réserve.</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Art.577/8§4-5°CC: </a:t>
            </a:r>
            <a:r>
              <a:rPr lang="fr-FR" sz="1350" i="1" dirty="0">
                <a:solidFill>
                  <a:schemeClr val="bg1"/>
                </a:solidFill>
                <a:latin typeface="Arial" panose="020B0604020202020204" pitchFamily="34" charset="0"/>
                <a:cs typeface="Arial" panose="020B0604020202020204" pitchFamily="34" charset="0"/>
              </a:rPr>
              <a:t> « d'administrer les fonds de l'association des copropriétaires; dans la mesure du possible, ces fonds doivent être intégralement placés sur divers comptes, dont </a:t>
            </a:r>
            <a:r>
              <a:rPr lang="fr-FR" sz="1350" i="1" dirty="0">
                <a:latin typeface="Arial" panose="020B0604020202020204" pitchFamily="34" charset="0"/>
                <a:cs typeface="Arial" panose="020B0604020202020204" pitchFamily="34" charset="0"/>
              </a:rPr>
              <a:t>obligatoirement</a:t>
            </a:r>
            <a:r>
              <a:rPr lang="fr-FR" sz="1350" i="1" dirty="0">
                <a:solidFill>
                  <a:schemeClr val="bg1"/>
                </a:solidFill>
                <a:latin typeface="Arial" panose="020B0604020202020204" pitchFamily="34" charset="0"/>
                <a:cs typeface="Arial" panose="020B0604020202020204" pitchFamily="34" charset="0"/>
              </a:rPr>
              <a:t> un compte distinct pour le fonds de roulement et un compte distinct pour le fonds de réserve; tous ces comptes doivent être ouverts au nom de l'association des copropriétaires » </a:t>
            </a:r>
            <a:r>
              <a:rPr lang="fr-FR" sz="1350" dirty="0">
                <a:solidFill>
                  <a:schemeClr val="bg1"/>
                </a:solidFill>
                <a:latin typeface="Arial" panose="020B0604020202020204" pitchFamily="34" charset="0"/>
                <a:cs typeface="Arial" panose="020B0604020202020204" pitchFamily="34" charset="0"/>
              </a:rPr>
              <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A la différence de l’agent immobilier courtier et du régisseur qui sauf convention contraire doivent ouvrir un compte de tiers dont ils sont titulaires et qui est destiné à recevoir les fonds et valeurs qu’ils sont appelés à détenir ou à gérer dans le cadre de leur mission, le syndic pour sa part, est tenu d’administrer les fonds de la copropriété au départ d’un compte financier ouvert au seul nom de l’association.</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a:r>
            <a:br>
              <a:rPr lang="fr-FR" sz="1350" dirty="0">
                <a:solidFill>
                  <a:schemeClr val="bg1"/>
                </a:solidFill>
                <a:latin typeface="Arial" panose="020B0604020202020204" pitchFamily="34" charset="0"/>
                <a:cs typeface="Arial" panose="020B0604020202020204" pitchFamily="34" charset="0"/>
              </a:rPr>
            </a:br>
            <a:r>
              <a:rPr lang="fr-FR" sz="1350" b="1" dirty="0">
                <a:solidFill>
                  <a:schemeClr val="bg1"/>
                </a:solidFill>
                <a:latin typeface="Arial" panose="020B0604020202020204" pitchFamily="34" charset="0"/>
                <a:cs typeface="Arial" panose="020B0604020202020204" pitchFamily="34" charset="0"/>
              </a:rPr>
              <a:t>2. Limites imposées aux opérations financières effectuées par le syndic à partir des comptes</a:t>
            </a:r>
            <a:br>
              <a:rPr lang="fr-FR" sz="1350" b="1"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Sauf à avoir l’accord de l’AG ou de bénéficier de dispositions contraires dans le règlement de copropriété, le syndic ne peut opérer d’opérations financières à partir des comptes dont il a la gestion que par voie de transfert ou chèque bancaire et sur base </a:t>
            </a:r>
            <a:r>
              <a:rPr lang="fr-FR" sz="1350" i="1" dirty="0">
                <a:solidFill>
                  <a:schemeClr val="bg1"/>
                </a:solidFill>
                <a:latin typeface="Arial" panose="020B0604020202020204" pitchFamily="34" charset="0"/>
                <a:cs typeface="Arial" panose="020B0604020202020204" pitchFamily="34" charset="0"/>
              </a:rPr>
              <a:t>« des conventions, instructions, autorisations, décisions ou documents qui le justifient » </a:t>
            </a:r>
            <a:r>
              <a:rPr lang="fr-FR" sz="1350" dirty="0">
                <a:solidFill>
                  <a:schemeClr val="bg1"/>
                </a:solidFill>
                <a:latin typeface="Arial" panose="020B0604020202020204" pitchFamily="34" charset="0"/>
                <a:cs typeface="Arial" panose="020B0604020202020204" pitchFamily="34" charset="0"/>
              </a:rPr>
              <a:t>(article 68 du Code de déontologie)</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Sur un tel compte ouvert au nom de l’association des copropriétaires, le syndic ne peut pas avoir de carte de crédit pour l’ACP</a:t>
            </a:r>
            <a:br>
              <a:rPr lang="fr-FR" sz="1350" dirty="0">
                <a:solidFill>
                  <a:schemeClr val="bg1"/>
                </a:solidFill>
                <a:latin typeface="Arial" panose="020B0604020202020204" pitchFamily="34" charset="0"/>
                <a:cs typeface="Arial" panose="020B0604020202020204" pitchFamily="34" charset="0"/>
              </a:rPr>
            </a:br>
            <a:r>
              <a:rPr lang="fr-FR" sz="1350" dirty="0">
                <a:solidFill>
                  <a:schemeClr val="bg1"/>
                </a:solidFill>
                <a:latin typeface="Arial" panose="020B0604020202020204" pitchFamily="34" charset="0"/>
                <a:cs typeface="Arial" panose="020B0604020202020204" pitchFamily="34" charset="0"/>
              </a:rPr>
              <a:t>- Cette obligation de paiement par transfert bancaire ne concerne néanmoins par les menus frais et débours habituelles réclamés sous forme de liquidités.</a:t>
            </a:r>
          </a:p>
        </p:txBody>
      </p:sp>
    </p:spTree>
    <p:extLst>
      <p:ext uri="{BB962C8B-B14F-4D97-AF65-F5344CB8AC3E}">
        <p14:creationId xmlns:p14="http://schemas.microsoft.com/office/powerpoint/2010/main" val="42548383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NOUVELLE DISPOSITION</a:t>
            </a:r>
          </a:p>
        </p:txBody>
      </p:sp>
      <p:sp>
        <p:nvSpPr>
          <p:cNvPr id="9" name="ZoneTexte 8">
            <a:extLst>
              <a:ext uri="{FF2B5EF4-FFF2-40B4-BE49-F238E27FC236}">
                <a16:creationId xmlns="" xmlns:a16="http://schemas.microsoft.com/office/drawing/2014/main" id="{81FB9A64-1D64-4F8D-BFDC-28DCCC28BF46}"/>
              </a:ext>
            </a:extLst>
          </p:cNvPr>
          <p:cNvSpPr txBox="1"/>
          <p:nvPr/>
        </p:nvSpPr>
        <p:spPr>
          <a:xfrm>
            <a:off x="337281" y="1929056"/>
            <a:ext cx="10811365" cy="2400657"/>
          </a:xfrm>
          <a:prstGeom prst="rect">
            <a:avLst/>
          </a:prstGeom>
          <a:noFill/>
        </p:spPr>
        <p:txBody>
          <a:bodyPr wrap="square" rtlCol="0">
            <a:spAutoFit/>
          </a:bodyPr>
          <a:lstStyle/>
          <a:p>
            <a:r>
              <a:rPr lang="fr-FR" sz="2100" dirty="0">
                <a:latin typeface="Arial" panose="020B0604020202020204" pitchFamily="34" charset="0"/>
                <a:cs typeface="Arial" panose="020B0604020202020204" pitchFamily="34" charset="0"/>
              </a:rPr>
              <a:t>		</a:t>
            </a:r>
            <a:r>
              <a:rPr lang="fr-FR" sz="2400" b="1" dirty="0">
                <a:solidFill>
                  <a:srgbClr val="EC8D1C"/>
                </a:solidFill>
                <a:latin typeface="Arial" panose="020B0604020202020204" pitchFamily="34" charset="0"/>
                <a:cs typeface="Arial" panose="020B0604020202020204" pitchFamily="34" charset="0"/>
              </a:rPr>
              <a:t>Interdiction des « commissions occultes »</a:t>
            </a:r>
          </a:p>
          <a:p>
            <a:endParaRPr lang="fr-FR" sz="2100" dirty="0">
              <a:latin typeface="Arial" panose="020B0604020202020204" pitchFamily="34" charset="0"/>
              <a:cs typeface="Arial" panose="020B0604020202020204" pitchFamily="34" charset="0"/>
            </a:endParaRPr>
          </a:p>
          <a:p>
            <a:endParaRPr lang="fr-FR" sz="2100" dirty="0">
              <a:latin typeface="Arial" panose="020B0604020202020204" pitchFamily="34" charset="0"/>
              <a:cs typeface="Arial" panose="020B0604020202020204" pitchFamily="34" charset="0"/>
            </a:endParaRPr>
          </a:p>
          <a:p>
            <a:r>
              <a:rPr lang="fr-FR" sz="2100" b="1" dirty="0">
                <a:latin typeface="Arial" panose="020B0604020202020204" pitchFamily="34" charset="0"/>
                <a:cs typeface="Arial" panose="020B0604020202020204" pitchFamily="34" charset="0"/>
              </a:rPr>
              <a:t>Art. 79 </a:t>
            </a:r>
            <a:r>
              <a:rPr lang="fr-FR" sz="2100" dirty="0">
                <a:latin typeface="Arial" panose="020B0604020202020204" pitchFamily="34" charset="0"/>
                <a:cs typeface="Arial" panose="020B0604020202020204" pitchFamily="34" charset="0"/>
              </a:rPr>
              <a:t>L’agent immobilier syndic fera le nécessaire pour veiller à ce que les indemnités, ristournes, remboursements et, de manière générale, toute somme revenant à l’association des copropriétaires soient versés directement sur le compte de cette dernière. </a:t>
            </a:r>
          </a:p>
        </p:txBody>
      </p:sp>
      <p:sp>
        <p:nvSpPr>
          <p:cNvPr id="10" name="Flèche vers la droite 5">
            <a:extLst>
              <a:ext uri="{FF2B5EF4-FFF2-40B4-BE49-F238E27FC236}">
                <a16:creationId xmlns="" xmlns:a16="http://schemas.microsoft.com/office/drawing/2014/main" id="{77B87093-FC36-4BCA-94C2-AF1D21C74CC6}"/>
              </a:ext>
            </a:extLst>
          </p:cNvPr>
          <p:cNvSpPr/>
          <p:nvPr/>
        </p:nvSpPr>
        <p:spPr>
          <a:xfrm>
            <a:off x="499961" y="1893525"/>
            <a:ext cx="1296000" cy="576000"/>
          </a:xfrm>
          <a:prstGeom prst="rightArrow">
            <a:avLst/>
          </a:prstGeom>
          <a:solidFill>
            <a:srgbClr val="EC8D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681074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164532" y="6466573"/>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748D9D33-DE36-4DA3-BD27-C7AB6A43683E}"/>
              </a:ext>
            </a:extLst>
          </p:cNvPr>
          <p:cNvSpPr txBox="1"/>
          <p:nvPr/>
        </p:nvSpPr>
        <p:spPr>
          <a:xfrm>
            <a:off x="337281" y="1166748"/>
            <a:ext cx="11048757" cy="5401479"/>
          </a:xfrm>
          <a:prstGeom prst="rect">
            <a:avLst/>
          </a:prstGeom>
          <a:noFill/>
        </p:spPr>
        <p:txBody>
          <a:bodyPr wrap="square" rtlCol="0">
            <a:spAutoFit/>
          </a:bodyPr>
          <a:lstStyle/>
          <a:p>
            <a:pPr>
              <a:buClr>
                <a:schemeClr val="bg1"/>
              </a:buClr>
            </a:pPr>
            <a:r>
              <a:rPr lang="fr-FR" sz="1500" b="1" dirty="0">
                <a:solidFill>
                  <a:schemeClr val="bg1"/>
                </a:solidFill>
                <a:latin typeface="Avenir Next LT Pro" pitchFamily="50" charset="0"/>
              </a:rPr>
              <a:t>3. </a:t>
            </a:r>
            <a:r>
              <a:rPr lang="fr-FR" sz="1500" b="1" dirty="0">
                <a:solidFill>
                  <a:schemeClr val="bg1"/>
                </a:solidFill>
                <a:latin typeface="Arial" panose="020B0604020202020204" pitchFamily="34" charset="0"/>
                <a:cs typeface="Arial" panose="020B0604020202020204" pitchFamily="34" charset="0"/>
              </a:rPr>
              <a:t>Les obligations quant à la tenue des comptes</a:t>
            </a:r>
          </a:p>
          <a:p>
            <a:pPr>
              <a:buClr>
                <a:schemeClr val="bg1"/>
              </a:buClr>
            </a:pPr>
            <a:endParaRPr lang="fr-FR" sz="1500" dirty="0">
              <a:solidFill>
                <a:schemeClr val="bg1"/>
              </a:solidFill>
              <a:latin typeface="Arial" panose="020B0604020202020204" pitchFamily="34" charset="0"/>
              <a:cs typeface="Arial" panose="020B0604020202020204" pitchFamily="34" charset="0"/>
            </a:endParaRPr>
          </a:p>
          <a:p>
            <a:pPr marL="285750" indent="-285750">
              <a:buClr>
                <a:schemeClr val="bg1"/>
              </a:buClr>
              <a:buFont typeface="Arial" panose="020B0604020202020204" pitchFamily="34" charset="0"/>
              <a:buChar char="•"/>
            </a:pPr>
            <a:r>
              <a:rPr lang="fr-FR" sz="1500" dirty="0">
                <a:solidFill>
                  <a:schemeClr val="bg1"/>
                </a:solidFill>
                <a:latin typeface="Arial" panose="020B0604020202020204" pitchFamily="34" charset="0"/>
                <a:cs typeface="Arial" panose="020B0604020202020204" pitchFamily="34" charset="0"/>
              </a:rPr>
              <a:t>Pour répondre aux exigences de la déontologie, les </a:t>
            </a:r>
            <a:r>
              <a:rPr lang="fr-FR" sz="1500" dirty="0">
                <a:latin typeface="Arial" panose="020B0604020202020204" pitchFamily="34" charset="0"/>
                <a:cs typeface="Arial" panose="020B0604020202020204" pitchFamily="34" charset="0"/>
              </a:rPr>
              <a:t>comptes, relevés et éventuels états patrimoniaux réalisés par le syndic doivent être clairs, détailles par catégorie et type de frais, dépenses et recettes</a:t>
            </a:r>
            <a:r>
              <a:rPr lang="fr-FR" sz="1500" dirty="0">
                <a:solidFill>
                  <a:schemeClr val="bg1"/>
                </a:solidFill>
                <a:latin typeface="Arial" panose="020B0604020202020204" pitchFamily="34" charset="0"/>
                <a:cs typeface="Arial" panose="020B0604020202020204" pitchFamily="34" charset="0"/>
              </a:rPr>
              <a:t>. Les relevés et états patrimoniaux doivent être réalisés selon la fréquence conventionnellement ou statutairement prévue, et au minimum une fois l’an. (article 70-71 du code de déontologie)</a:t>
            </a:r>
            <a:br>
              <a:rPr lang="fr-FR" sz="1500" dirty="0">
                <a:solidFill>
                  <a:schemeClr val="bg1"/>
                </a:solidFill>
                <a:latin typeface="Arial" panose="020B0604020202020204" pitchFamily="34" charset="0"/>
                <a:cs typeface="Arial" panose="020B0604020202020204" pitchFamily="34" charset="0"/>
              </a:rPr>
            </a:br>
            <a:endParaRPr lang="fr-FR" sz="15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sz="1500" dirty="0">
                <a:solidFill>
                  <a:schemeClr val="bg1"/>
                </a:solidFill>
                <a:latin typeface="Arial" panose="020B0604020202020204" pitchFamily="34" charset="0"/>
                <a:cs typeface="Arial" panose="020B0604020202020204" pitchFamily="34" charset="0"/>
              </a:rPr>
              <a:t>Selon la loi sur la copropriété,  il existe un </a:t>
            </a:r>
            <a:r>
              <a:rPr lang="fr-FR" sz="1500" b="1" dirty="0">
                <a:latin typeface="Arial" panose="020B0604020202020204" pitchFamily="34" charset="0"/>
                <a:cs typeface="Arial" panose="020B0604020202020204" pitchFamily="34" charset="0"/>
              </a:rPr>
              <a:t>plan comptable minimum </a:t>
            </a:r>
            <a:r>
              <a:rPr lang="fr-FR" sz="1500" dirty="0">
                <a:solidFill>
                  <a:schemeClr val="bg1"/>
                </a:solidFill>
                <a:latin typeface="Arial" panose="020B0604020202020204" pitchFamily="34" charset="0"/>
                <a:cs typeface="Arial" panose="020B0604020202020204" pitchFamily="34" charset="0"/>
              </a:rPr>
              <a:t>normalisé pour toute copropriété qui, à l'exclusion des caves, garages et parkings, comprend moins ou vingt lots. Elle doit tenir une comptabilité faisant usage d'un plan comptable minimum normalisé. Ce plan comptable figure à l'annexe de l'arrêté royal du 12 juillet 2012. Il permet la consultation à tout moment du compte individuel de chaque copropriétaire.</a:t>
            </a:r>
            <a:br>
              <a:rPr lang="fr-FR" sz="1500" dirty="0">
                <a:solidFill>
                  <a:schemeClr val="bg1"/>
                </a:solidFill>
                <a:latin typeface="Arial" panose="020B0604020202020204" pitchFamily="34" charset="0"/>
                <a:cs typeface="Arial" panose="020B0604020202020204" pitchFamily="34" charset="0"/>
              </a:rPr>
            </a:br>
            <a:endParaRPr lang="fr-FR" sz="15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sz="1500" dirty="0">
                <a:solidFill>
                  <a:schemeClr val="bg1"/>
                </a:solidFill>
                <a:latin typeface="Arial" panose="020B0604020202020204" pitchFamily="34" charset="0"/>
                <a:cs typeface="Arial" panose="020B0604020202020204" pitchFamily="34" charset="0"/>
              </a:rPr>
              <a:t>Selon la loi sur la copropriété, le syndic a l’obligation de préparer le </a:t>
            </a:r>
            <a:r>
              <a:rPr lang="fr-FR" sz="1500" dirty="0">
                <a:latin typeface="Arial" panose="020B0604020202020204" pitchFamily="34" charset="0"/>
                <a:cs typeface="Arial" panose="020B0604020202020204" pitchFamily="34" charset="0"/>
              </a:rPr>
              <a:t>budget prévisionnel </a:t>
            </a:r>
            <a:r>
              <a:rPr lang="fr-FR" sz="1500" dirty="0">
                <a:solidFill>
                  <a:schemeClr val="bg1"/>
                </a:solidFill>
                <a:latin typeface="Arial" panose="020B0604020202020204" pitchFamily="34" charset="0"/>
                <a:cs typeface="Arial" panose="020B0604020202020204" pitchFamily="34" charset="0"/>
              </a:rPr>
              <a:t>pour faire face aux dépenses courantes ainsi qu’un budget prévisionnel pour les frais extraordinaires.</a:t>
            </a:r>
            <a:br>
              <a:rPr lang="fr-FR" sz="1500" dirty="0">
                <a:solidFill>
                  <a:schemeClr val="bg1"/>
                </a:solidFill>
                <a:latin typeface="Arial" panose="020B0604020202020204" pitchFamily="34" charset="0"/>
                <a:cs typeface="Arial" panose="020B0604020202020204" pitchFamily="34" charset="0"/>
              </a:rPr>
            </a:br>
            <a:endParaRPr lang="fr-FR" sz="15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sz="1500" dirty="0">
                <a:solidFill>
                  <a:schemeClr val="bg1"/>
                </a:solidFill>
                <a:latin typeface="Arial" panose="020B0604020202020204" pitchFamily="34" charset="0"/>
                <a:cs typeface="Arial" panose="020B0604020202020204" pitchFamily="34" charset="0"/>
              </a:rPr>
              <a:t>Selon la déontologie, le syndic doit veiller à ce que les personnes disposant </a:t>
            </a:r>
            <a:r>
              <a:rPr lang="fr-FR" sz="1500" dirty="0">
                <a:latin typeface="Arial" panose="020B0604020202020204" pitchFamily="34" charset="0"/>
                <a:cs typeface="Arial" panose="020B0604020202020204" pitchFamily="34" charset="0"/>
              </a:rPr>
              <a:t>d’un droit d’accès aux pièces justificatives</a:t>
            </a:r>
            <a:r>
              <a:rPr lang="fr-FR" sz="1500" dirty="0">
                <a:solidFill>
                  <a:schemeClr val="bg1"/>
                </a:solidFill>
                <a:latin typeface="Arial" panose="020B0604020202020204" pitchFamily="34" charset="0"/>
                <a:cs typeface="Arial" panose="020B0604020202020204" pitchFamily="34" charset="0"/>
              </a:rPr>
              <a:t> des dépenses qui leur sont réclamées relativement à la gestion de la chose commune puissent exercer leur droit, moyennant l’éventuelle rémunération convenue, sauf dans les cas où la gratuité d’un tel accès découle d’une loi ou d’un règlement.  (article 70 du Code de déontologie)</a:t>
            </a:r>
            <a:br>
              <a:rPr lang="fr-FR" sz="1500" dirty="0">
                <a:solidFill>
                  <a:schemeClr val="bg1"/>
                </a:solidFill>
                <a:latin typeface="Arial" panose="020B0604020202020204" pitchFamily="34" charset="0"/>
                <a:cs typeface="Arial" panose="020B0604020202020204" pitchFamily="34" charset="0"/>
              </a:rPr>
            </a:br>
            <a:endParaRPr lang="fr-FR" sz="15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sz="1500" dirty="0">
                <a:solidFill>
                  <a:schemeClr val="bg1"/>
                </a:solidFill>
                <a:latin typeface="Arial" panose="020B0604020202020204" pitchFamily="34" charset="0"/>
                <a:cs typeface="Arial" panose="020B0604020202020204" pitchFamily="34" charset="0"/>
              </a:rPr>
              <a:t>Contrôle de la comptabilité? Selon la loi sur la copropriété, chaque copropriété doit indiquer un </a:t>
            </a:r>
            <a:r>
              <a:rPr lang="fr-FR" sz="1500" dirty="0">
                <a:latin typeface="Arial" panose="020B0604020202020204" pitchFamily="34" charset="0"/>
                <a:cs typeface="Arial" panose="020B0604020202020204" pitchFamily="34" charset="0"/>
              </a:rPr>
              <a:t>« vérificateur des comptes »</a:t>
            </a:r>
            <a:r>
              <a:rPr lang="fr-FR" sz="1500" dirty="0">
                <a:solidFill>
                  <a:schemeClr val="bg1"/>
                </a:solidFill>
                <a:latin typeface="Arial" panose="020B0604020202020204" pitchFamily="34" charset="0"/>
                <a:cs typeface="Arial" panose="020B0604020202020204" pitchFamily="34" charset="0"/>
              </a:rPr>
              <a:t>, dont les tâches seront déterminées dans le règlement de la copropriété. Ce commissaire peut être un copropriétaire ou une partie externe.</a:t>
            </a:r>
          </a:p>
        </p:txBody>
      </p:sp>
    </p:spTree>
    <p:extLst>
      <p:ext uri="{BB962C8B-B14F-4D97-AF65-F5344CB8AC3E}">
        <p14:creationId xmlns:p14="http://schemas.microsoft.com/office/powerpoint/2010/main" val="874715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8AFD0BA5-96F8-4868-9550-940887534E3B}"/>
              </a:ext>
            </a:extLst>
          </p:cNvPr>
          <p:cNvSpPr txBox="1"/>
          <p:nvPr/>
        </p:nvSpPr>
        <p:spPr>
          <a:xfrm>
            <a:off x="337281" y="1269632"/>
            <a:ext cx="10811365" cy="4601260"/>
          </a:xfrm>
          <a:prstGeom prst="rect">
            <a:avLst/>
          </a:prstGeom>
          <a:noFill/>
        </p:spPr>
        <p:txBody>
          <a:bodyPr wrap="square" rtlCol="0">
            <a:spAutoFit/>
          </a:bodyPr>
          <a:lstStyle/>
          <a:p>
            <a:r>
              <a:rPr lang="fr-FR" dirty="0">
                <a:latin typeface="Avenir Next LT Pro" pitchFamily="50" charset="0"/>
              </a:rPr>
              <a:t>	</a:t>
            </a:r>
            <a:r>
              <a:rPr lang="fr-FR" sz="2000" b="1" dirty="0">
                <a:solidFill>
                  <a:srgbClr val="EC8D1C"/>
                </a:solidFill>
                <a:latin typeface="Arial" panose="020B0604020202020204" pitchFamily="34" charset="0"/>
                <a:cs typeface="Arial" panose="020B0604020202020204" pitchFamily="34" charset="0"/>
              </a:rPr>
              <a:t>Les Griefs les plus fréquents liés à la tenue des comptes de l’ACP</a:t>
            </a:r>
          </a:p>
          <a:p>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 </a:t>
            </a:r>
            <a:r>
              <a:rPr lang="fr-FR" sz="1700" u="sng" dirty="0">
                <a:latin typeface="Arial" panose="020B0604020202020204" pitchFamily="34" charset="0"/>
                <a:cs typeface="Arial" panose="020B0604020202020204" pitchFamily="34" charset="0"/>
              </a:rPr>
              <a:t>la non-tenue des comptes</a:t>
            </a:r>
            <a:r>
              <a:rPr lang="fr-FR" sz="1700" dirty="0">
                <a:latin typeface="Arial" panose="020B0604020202020204" pitchFamily="34" charset="0"/>
                <a:cs typeface="Arial" panose="020B0604020202020204" pitchFamily="34" charset="0"/>
              </a:rPr>
              <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conséquences en cascade (non-paiement des fournisseurs, utilisation abusive du fonds de réserve, assurances impayées, non imputabilité aux locataires…)</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 </a:t>
            </a:r>
            <a:r>
              <a:rPr lang="fr-FR" sz="1700" u="sng" dirty="0">
                <a:latin typeface="Arial" panose="020B0604020202020204" pitchFamily="34" charset="0"/>
                <a:cs typeface="Arial" panose="020B0604020202020204" pitchFamily="34" charset="0"/>
              </a:rPr>
              <a:t>Les détournements de fonds et commissionnements occultes</a:t>
            </a:r>
            <a:r>
              <a:rPr lang="fr-FR" sz="1700" dirty="0">
                <a:latin typeface="Arial" panose="020B0604020202020204" pitchFamily="34" charset="0"/>
                <a:cs typeface="Arial" panose="020B0604020202020204" pitchFamily="34" charset="0"/>
              </a:rPr>
              <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1) Le prélèvement direct du compte de l'association des copropriétaires vers le compte d'une société spécialement créée pour percevoir les commissions occultes par le syndic, de la société d'un proche ou directement sur le compte en banque privé du syndic.</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2) Faire payer par la compagnie d'assurance des indemnités sur des comptes en banque n'appartenant pas à l'association des copropriétaires et/ou ne remboursant pas les indemnités aux copropriétaires concernés.</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3) Transférer à son profit les montants créditeurs non réclamés d'anciens copropriétaires.</a:t>
            </a:r>
            <a:br>
              <a:rPr lang="fr-FR" sz="1700" dirty="0">
                <a:latin typeface="Arial" panose="020B0604020202020204" pitchFamily="34" charset="0"/>
                <a:cs typeface="Arial" panose="020B0604020202020204" pitchFamily="34" charset="0"/>
              </a:rPr>
            </a:br>
            <a:r>
              <a:rPr lang="fr-FR" sz="1700" dirty="0">
                <a:latin typeface="Arial" panose="020B0604020202020204" pitchFamily="34" charset="0"/>
                <a:cs typeface="Arial" panose="020B0604020202020204" pitchFamily="34" charset="0"/>
              </a:rPr>
              <a:t>4) Avoir fait bénéficier une société de l'ensemble des commandes sans avoir averti l'association de copropriétaires du lien de cette société avec le syndic</a:t>
            </a:r>
          </a:p>
        </p:txBody>
      </p:sp>
      <p:sp>
        <p:nvSpPr>
          <p:cNvPr id="10" name="Flèche droite 5">
            <a:extLst>
              <a:ext uri="{FF2B5EF4-FFF2-40B4-BE49-F238E27FC236}">
                <a16:creationId xmlns="" xmlns:a16="http://schemas.microsoft.com/office/drawing/2014/main" id="{90C90C39-6E90-4BA8-975F-5716DC09EB51}"/>
              </a:ext>
            </a:extLst>
          </p:cNvPr>
          <p:cNvSpPr/>
          <p:nvPr/>
        </p:nvSpPr>
        <p:spPr>
          <a:xfrm>
            <a:off x="680972" y="1269632"/>
            <a:ext cx="576064" cy="288032"/>
          </a:xfrm>
          <a:prstGeom prst="rightArrow">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5733019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256801" y="6547971"/>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COMMENTAIRES</a:t>
            </a:r>
          </a:p>
        </p:txBody>
      </p:sp>
      <p:sp>
        <p:nvSpPr>
          <p:cNvPr id="9" name="ZoneTexte 8">
            <a:extLst>
              <a:ext uri="{FF2B5EF4-FFF2-40B4-BE49-F238E27FC236}">
                <a16:creationId xmlns="" xmlns:a16="http://schemas.microsoft.com/office/drawing/2014/main" id="{61580992-9B22-4F58-A697-5A7265093DF4}"/>
              </a:ext>
            </a:extLst>
          </p:cNvPr>
          <p:cNvSpPr txBox="1"/>
          <p:nvPr/>
        </p:nvSpPr>
        <p:spPr>
          <a:xfrm>
            <a:off x="337281" y="1281046"/>
            <a:ext cx="11048757" cy="4278094"/>
          </a:xfrm>
          <a:prstGeom prst="rect">
            <a:avLst/>
          </a:prstGeom>
          <a:noFill/>
        </p:spPr>
        <p:txBody>
          <a:bodyPr wrap="square" rtlCol="0">
            <a:spAutoFit/>
          </a:bodyPr>
          <a:lstStyle/>
          <a:p>
            <a:pPr>
              <a:buClr>
                <a:schemeClr val="bg1"/>
              </a:buClr>
            </a:pPr>
            <a:r>
              <a:rPr lang="fr-FR" sz="1600" b="1" dirty="0">
                <a:solidFill>
                  <a:schemeClr val="bg1"/>
                </a:solidFill>
                <a:latin typeface="Arial" panose="020B0604020202020204" pitchFamily="34" charset="0"/>
                <a:cs typeface="Arial" panose="020B0604020202020204" pitchFamily="34" charset="0"/>
              </a:rPr>
              <a:t>4. La conservation des pièces justificatives – prescription</a:t>
            </a:r>
            <a:br>
              <a:rPr lang="fr-FR" sz="1600" b="1" dirty="0">
                <a:solidFill>
                  <a:schemeClr val="bg1"/>
                </a:solidFill>
                <a:latin typeface="Arial" panose="020B0604020202020204" pitchFamily="34" charset="0"/>
                <a:cs typeface="Arial" panose="020B0604020202020204" pitchFamily="34" charset="0"/>
              </a:rPr>
            </a:br>
            <a:endParaRPr lang="fr-FR" sz="1600" dirty="0">
              <a:solidFill>
                <a:schemeClr val="bg1"/>
              </a:solidFill>
              <a:latin typeface="Arial" panose="020B0604020202020204" pitchFamily="34" charset="0"/>
              <a:cs typeface="Arial" panose="020B0604020202020204" pitchFamily="34" charset="0"/>
            </a:endParaRPr>
          </a:p>
          <a:p>
            <a:pPr marL="285750" indent="-285750">
              <a:buClr>
                <a:schemeClr val="bg1"/>
              </a:buClr>
              <a:buFont typeface="Avenir Next LT Pro" pitchFamily="50" charset="0"/>
              <a:buChar char="−"/>
            </a:pPr>
            <a:r>
              <a:rPr lang="fr-FR" sz="1600" dirty="0">
                <a:solidFill>
                  <a:schemeClr val="bg1"/>
                </a:solidFill>
                <a:latin typeface="Arial" panose="020B0604020202020204" pitchFamily="34" charset="0"/>
                <a:cs typeface="Arial" panose="020B0604020202020204" pitchFamily="34" charset="0"/>
              </a:rPr>
              <a:t>Selon la déontologie, l’agent immobilier syndic doit tenir les pièces justificatives relatives aux décomptes ainsi que l’état détaillé du patrimoine, à la disposition de l’organe contrôlé en ses bureaux.  pendant </a:t>
            </a:r>
            <a:r>
              <a:rPr lang="fr-FR" sz="1600" u="sng" dirty="0">
                <a:solidFill>
                  <a:schemeClr val="bg1"/>
                </a:solidFill>
                <a:latin typeface="Arial" panose="020B0604020202020204" pitchFamily="34" charset="0"/>
                <a:cs typeface="Arial" panose="020B0604020202020204" pitchFamily="34" charset="0"/>
              </a:rPr>
              <a:t>7 ans</a:t>
            </a:r>
            <a:r>
              <a:rPr lang="fr-FR" sz="1600" dirty="0">
                <a:solidFill>
                  <a:schemeClr val="bg1"/>
                </a:solidFill>
                <a:latin typeface="Arial" panose="020B0604020202020204" pitchFamily="34" charset="0"/>
                <a:cs typeface="Arial" panose="020B0604020202020204" pitchFamily="34" charset="0"/>
              </a:rPr>
              <a:t> à dater de sa décharge (AR 12/07/2012) et (article 83 du code de déontologie)</a:t>
            </a:r>
            <a:br>
              <a:rPr lang="fr-FR" sz="1600" dirty="0">
                <a:solidFill>
                  <a:schemeClr val="bg1"/>
                </a:solidFill>
                <a:latin typeface="Arial" panose="020B0604020202020204" pitchFamily="34" charset="0"/>
                <a:cs typeface="Arial" panose="020B0604020202020204" pitchFamily="34" charset="0"/>
              </a:rPr>
            </a:br>
            <a:endParaRPr lang="fr-FR" sz="1600" dirty="0">
              <a:solidFill>
                <a:schemeClr val="bg1"/>
              </a:solidFill>
              <a:latin typeface="Arial" panose="020B0604020202020204" pitchFamily="34" charset="0"/>
              <a:cs typeface="Arial" panose="020B0604020202020204" pitchFamily="34" charset="0"/>
            </a:endParaRPr>
          </a:p>
          <a:p>
            <a:pPr marL="285750" indent="-285750">
              <a:buClr>
                <a:schemeClr val="bg1"/>
              </a:buClr>
              <a:buFont typeface="Avenir Next LT Pro" pitchFamily="50" charset="0"/>
              <a:buChar char="−"/>
            </a:pPr>
            <a:r>
              <a:rPr lang="fr-FR" sz="1600" dirty="0">
                <a:solidFill>
                  <a:schemeClr val="bg1"/>
                </a:solidFill>
                <a:latin typeface="Arial" panose="020B0604020202020204" pitchFamily="34" charset="0"/>
                <a:cs typeface="Arial" panose="020B0604020202020204" pitchFamily="34" charset="0"/>
              </a:rPr>
              <a:t>Obligation de transmettre </a:t>
            </a:r>
            <a:r>
              <a:rPr lang="fr-FR" sz="1600" u="sng" dirty="0">
                <a:solidFill>
                  <a:schemeClr val="bg1"/>
                </a:solidFill>
                <a:latin typeface="Arial" panose="020B0604020202020204" pitchFamily="34" charset="0"/>
                <a:cs typeface="Arial" panose="020B0604020202020204" pitchFamily="34" charset="0"/>
              </a:rPr>
              <a:t>à son successeur</a:t>
            </a:r>
            <a:r>
              <a:rPr lang="fr-FR" sz="1600" dirty="0">
                <a:solidFill>
                  <a:schemeClr val="bg1"/>
                </a:solidFill>
                <a:latin typeface="Arial" panose="020B0604020202020204" pitchFamily="34" charset="0"/>
                <a:cs typeface="Arial" panose="020B0604020202020204" pitchFamily="34" charset="0"/>
              </a:rPr>
              <a:t> tous les documents concernant la copropriété ainsi que la comptabilité et les actifs dont il avait la gestion. (article 577-8§4 9° code civil)</a:t>
            </a:r>
            <a:br>
              <a:rPr lang="fr-FR"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 </a:t>
            </a:r>
            <a:br>
              <a:rPr lang="fr-FR"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Décision  24/01/2012 : Syndic – non transmission ou transmission tardive de documents au successeur – restitution tardive de liquidités – transferts injustifiés de fonds entre copropriétés – détournements de fonds – absence d’établissement des comptes – défaut de couverture d’assurance professionnelle et de cautionnement – non présentation aux auditions fixées par le rapporteur – absence de réponses aux demandes de l’autorité disciplinaire – manquement aux articles 1, 5, 32, 44, 69, 70, 77 et 78 du code de déontologie. </a:t>
            </a:r>
            <a:br>
              <a:rPr lang="fr-FR"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
            </a:r>
            <a:br>
              <a:rPr lang="fr-FR" sz="1600" dirty="0">
                <a:solidFill>
                  <a:schemeClr val="bg1"/>
                </a:solidFill>
                <a:latin typeface="Arial" panose="020B0604020202020204" pitchFamily="34" charset="0"/>
                <a:cs typeface="Arial" panose="020B0604020202020204" pitchFamily="34" charset="0"/>
              </a:rPr>
            </a:br>
            <a:r>
              <a:rPr lang="fr-FR" sz="1600" dirty="0">
                <a:solidFill>
                  <a:schemeClr val="bg1"/>
                </a:solidFill>
                <a:latin typeface="Arial" panose="020B0604020202020204" pitchFamily="34" charset="0"/>
                <a:cs typeface="Arial" panose="020B0604020202020204" pitchFamily="34" charset="0"/>
              </a:rPr>
              <a:t>Décision 16/06/2010 : Syndic d’immeuble – non-transmission d’informations au successeur – omission de procéder aux appels de fonds provisionnels – manquement aux articles 1, 16, 23, 70 et 71 du code de déontologie</a:t>
            </a:r>
          </a:p>
        </p:txBody>
      </p:sp>
    </p:spTree>
    <p:extLst>
      <p:ext uri="{BB962C8B-B14F-4D97-AF65-F5344CB8AC3E}">
        <p14:creationId xmlns:p14="http://schemas.microsoft.com/office/powerpoint/2010/main" val="832725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1353" y="365125"/>
            <a:ext cx="10702447" cy="1460499"/>
          </a:xfrm>
        </p:spPr>
        <p:txBody>
          <a:bodyPr>
            <a:normAutofit fontScale="90000"/>
          </a:bodyPr>
          <a:lstStyle/>
          <a:p>
            <a:r>
              <a:rPr lang="fr-FR" dirty="0">
                <a:solidFill>
                  <a:schemeClr val="tx1">
                    <a:lumMod val="95000"/>
                    <a:lumOff val="5000"/>
                  </a:schemeClr>
                </a:solidFill>
                <a:latin typeface="Avenir Next LT Pro" panose="020B0504020202020204" pitchFamily="34" charset="0"/>
              </a:rPr>
              <a:t>OBLIGATIONS SPÉCIFIQUES DE </a:t>
            </a:r>
            <a:br>
              <a:rPr lang="fr-FR" dirty="0">
                <a:solidFill>
                  <a:schemeClr val="tx1">
                    <a:lumMod val="95000"/>
                    <a:lumOff val="5000"/>
                  </a:schemeClr>
                </a:solidFill>
                <a:latin typeface="Avenir Next LT Pro" panose="020B0504020202020204" pitchFamily="34" charset="0"/>
              </a:rPr>
            </a:br>
            <a:r>
              <a:rPr lang="fr-FR" dirty="0">
                <a:solidFill>
                  <a:schemeClr val="tx1">
                    <a:lumMod val="95000"/>
                    <a:lumOff val="5000"/>
                  </a:schemeClr>
                </a:solidFill>
                <a:latin typeface="Avenir Next LT Pro" panose="020B0504020202020204" pitchFamily="34" charset="0"/>
              </a:rPr>
              <a:t>L’AGENT IMMOBILIER </a:t>
            </a:r>
            <a:r>
              <a:rPr lang="fr-FR" dirty="0" smtClean="0">
                <a:solidFill>
                  <a:schemeClr val="tx1">
                    <a:lumMod val="95000"/>
                    <a:lumOff val="5000"/>
                  </a:schemeClr>
                </a:solidFill>
                <a:latin typeface="Avenir Next LT Pro" panose="020B0504020202020204" pitchFamily="34" charset="0"/>
              </a:rPr>
              <a:t>REGISSEUR</a:t>
            </a:r>
            <a:r>
              <a:rPr lang="fr-BE" dirty="0">
                <a:solidFill>
                  <a:schemeClr val="tx1">
                    <a:lumMod val="95000"/>
                    <a:lumOff val="5000"/>
                  </a:schemeClr>
                </a:solidFill>
                <a:latin typeface="Avenir Next LT Pro" panose="020B0504020202020204" pitchFamily="34" charset="0"/>
              </a:rPr>
              <a:t/>
            </a:r>
            <a:br>
              <a:rPr lang="fr-BE" dirty="0">
                <a:solidFill>
                  <a:schemeClr val="tx1">
                    <a:lumMod val="95000"/>
                    <a:lumOff val="5000"/>
                  </a:schemeClr>
                </a:solidFill>
                <a:latin typeface="Avenir Next LT Pro" panose="020B0504020202020204" pitchFamily="34" charset="0"/>
              </a:rPr>
            </a:br>
            <a:endParaRPr lang="en-GB" dirty="0"/>
          </a:p>
        </p:txBody>
      </p:sp>
      <p:sp>
        <p:nvSpPr>
          <p:cNvPr id="3" name="Espace réservé du contenu 2"/>
          <p:cNvSpPr>
            <a:spLocks noGrp="1"/>
          </p:cNvSpPr>
          <p:nvPr>
            <p:ph idx="1"/>
          </p:nvPr>
        </p:nvSpPr>
        <p:spPr>
          <a:xfrm>
            <a:off x="563671" y="1825624"/>
            <a:ext cx="10790129" cy="4800643"/>
          </a:xfrm>
        </p:spPr>
        <p:txBody>
          <a:bodyPr>
            <a:normAutofit/>
          </a:bodyPr>
          <a:lstStyle/>
          <a:p>
            <a:pPr marL="0" indent="0">
              <a:buNone/>
            </a:pPr>
            <a:r>
              <a:rPr lang="fr-BE" sz="1900" dirty="0">
                <a:latin typeface="Arial" panose="020B0604020202020204" pitchFamily="34" charset="0"/>
                <a:cs typeface="Arial" panose="020B0604020202020204" pitchFamily="34" charset="0"/>
              </a:rPr>
              <a:t>Art. 86      </a:t>
            </a:r>
          </a:p>
          <a:p>
            <a:pPr marL="0" indent="0">
              <a:buNone/>
            </a:pPr>
            <a:r>
              <a:rPr lang="fr-BE" sz="1900" dirty="0">
                <a:latin typeface="Arial" panose="020B0604020202020204" pitchFamily="34" charset="0"/>
                <a:cs typeface="Arial" panose="020B0604020202020204" pitchFamily="34" charset="0"/>
              </a:rPr>
              <a:t>Lorsque la loi l’impose aux parties, l’agent immobilier régisseur est tenu </a:t>
            </a:r>
            <a:r>
              <a:rPr lang="fr-BE" sz="1900" u="sng" dirty="0">
                <a:latin typeface="Arial" panose="020B0604020202020204" pitchFamily="34" charset="0"/>
                <a:cs typeface="Arial" panose="020B0604020202020204" pitchFamily="34" charset="0"/>
              </a:rPr>
              <a:t>de conclure un contrat écrit.</a:t>
            </a:r>
          </a:p>
          <a:p>
            <a:pPr marL="0" indent="0">
              <a:buNone/>
            </a:pPr>
            <a:r>
              <a:rPr lang="fr-BE" sz="1900" dirty="0">
                <a:latin typeface="Arial" panose="020B0604020202020204" pitchFamily="34" charset="0"/>
                <a:cs typeface="Arial" panose="020B0604020202020204" pitchFamily="34" charset="0"/>
              </a:rPr>
              <a:t>Les contrats conclus par l’agent immobilier régisseur doivent respecter le Code de droit économique, ainsi que les arrêtés pris en exécution de ce Code, lorsque cette réglementation est applicable.</a:t>
            </a:r>
          </a:p>
          <a:p>
            <a:pPr marL="0" indent="0">
              <a:buNone/>
            </a:pPr>
            <a:r>
              <a:rPr lang="fr-BE" sz="1900" dirty="0">
                <a:latin typeface="Arial" panose="020B0604020202020204" pitchFamily="34" charset="0"/>
                <a:cs typeface="Arial" panose="020B0604020202020204" pitchFamily="34" charset="0"/>
              </a:rPr>
              <a:t> </a:t>
            </a:r>
          </a:p>
          <a:p>
            <a:pPr marL="0" indent="0">
              <a:buNone/>
            </a:pPr>
            <a:r>
              <a:rPr lang="fr-BE" sz="1900" dirty="0">
                <a:latin typeface="Arial" panose="020B0604020202020204" pitchFamily="34" charset="0"/>
                <a:cs typeface="Arial" panose="020B0604020202020204" pitchFamily="34" charset="0"/>
              </a:rPr>
              <a:t>Art. 87   </a:t>
            </a:r>
          </a:p>
          <a:p>
            <a:pPr marL="0" indent="0">
              <a:buNone/>
            </a:pPr>
            <a:r>
              <a:rPr lang="fr-BE" sz="1900" dirty="0">
                <a:latin typeface="Arial" panose="020B0604020202020204" pitchFamily="34" charset="0"/>
                <a:cs typeface="Arial" panose="020B0604020202020204" pitchFamily="34" charset="0"/>
              </a:rPr>
              <a:t>Si l’agent immobilier régisseur reçoit </a:t>
            </a:r>
            <a:r>
              <a:rPr lang="fr-BE" sz="1900" u="sng" dirty="0">
                <a:latin typeface="Arial" panose="020B0604020202020204" pitchFamily="34" charset="0"/>
                <a:cs typeface="Arial" panose="020B0604020202020204" pitchFamily="34" charset="0"/>
              </a:rPr>
              <a:t>une procuration </a:t>
            </a:r>
            <a:r>
              <a:rPr lang="fr-BE" sz="1900" dirty="0">
                <a:latin typeface="Arial" panose="020B0604020202020204" pitchFamily="34" charset="0"/>
                <a:cs typeface="Arial" panose="020B0604020202020204" pitchFamily="34" charset="0"/>
              </a:rPr>
              <a:t>de son commettant en vue de le représenter à l’assemblée générale des copropriétaires, cette procuration ne peut concerner qu'une assemblée générale, hormis le cas d'une procuration notariée générale ou </a:t>
            </a:r>
            <a:r>
              <a:rPr lang="fr-BE" sz="1900" dirty="0" smtClean="0">
                <a:latin typeface="Arial" panose="020B0604020202020204" pitchFamily="34" charset="0"/>
                <a:cs typeface="Arial" panose="020B0604020202020204" pitchFamily="34" charset="0"/>
              </a:rPr>
              <a:t>spéciale </a:t>
            </a:r>
          </a:p>
          <a:p>
            <a:pPr marL="0" indent="0">
              <a:buNone/>
            </a:pPr>
            <a:endParaRPr lang="fr-BE" sz="1900" spc="300" dirty="0">
              <a:solidFill>
                <a:schemeClr val="tx1">
                  <a:lumMod val="75000"/>
                  <a:lumOff val="25000"/>
                </a:schemeClr>
              </a:solidFill>
              <a:latin typeface="Arial" panose="020B0604020202020204" pitchFamily="34" charset="0"/>
              <a:cs typeface="Arial" panose="020B0604020202020204" pitchFamily="34" charset="0"/>
            </a:endParaRPr>
          </a:p>
          <a:p>
            <a:pPr marL="0" indent="0">
              <a:buNone/>
            </a:pPr>
            <a:endParaRPr lang="fr-BE" sz="1900" spc="300" dirty="0" smtClean="0">
              <a:solidFill>
                <a:schemeClr val="tx1">
                  <a:lumMod val="75000"/>
                  <a:lumOff val="25000"/>
                </a:schemeClr>
              </a:solidFill>
              <a:latin typeface="Arial" panose="020B0604020202020204" pitchFamily="34" charset="0"/>
              <a:cs typeface="Arial" panose="020B0604020202020204" pitchFamily="34" charset="0"/>
            </a:endParaRPr>
          </a:p>
          <a:p>
            <a:pPr marL="0" indent="0">
              <a:buNone/>
            </a:pPr>
            <a:r>
              <a:rPr lang="fr-BE" sz="1900" spc="300" dirty="0">
                <a:solidFill>
                  <a:schemeClr val="tx1">
                    <a:lumMod val="75000"/>
                    <a:lumOff val="25000"/>
                  </a:schemeClr>
                </a:solidFill>
                <a:latin typeface="Arial" panose="020B0604020202020204" pitchFamily="34" charset="0"/>
                <a:cs typeface="Arial" panose="020B0604020202020204" pitchFamily="34" charset="0"/>
              </a:rPr>
              <a:t>	</a:t>
            </a:r>
            <a:r>
              <a:rPr lang="fr-BE" sz="1900" spc="300" dirty="0" smtClean="0">
                <a:solidFill>
                  <a:schemeClr val="tx1">
                    <a:lumMod val="75000"/>
                    <a:lumOff val="25000"/>
                  </a:schemeClr>
                </a:solidFill>
                <a:latin typeface="Arial" panose="020B0604020202020204" pitchFamily="34" charset="0"/>
                <a:cs typeface="Arial" panose="020B0604020202020204" pitchFamily="34" charset="0"/>
              </a:rPr>
              <a:t>								              </a:t>
            </a:r>
            <a:r>
              <a:rPr lang="fr-BE" sz="1200" spc="300" dirty="0" smtClean="0">
                <a:solidFill>
                  <a:schemeClr val="tx1">
                    <a:lumMod val="75000"/>
                    <a:lumOff val="25000"/>
                  </a:schemeClr>
                </a:solidFill>
                <a:latin typeface="Avenir Next LT Pro" panose="020B0504020202020204" pitchFamily="34" charset="0"/>
              </a:rPr>
              <a:t>EFP</a:t>
            </a:r>
            <a:endParaRPr lang="fr-BE" sz="1200" spc="300" dirty="0">
              <a:solidFill>
                <a:schemeClr val="tx1">
                  <a:lumMod val="75000"/>
                  <a:lumOff val="25000"/>
                </a:schemeClr>
              </a:solidFill>
              <a:latin typeface="Avenir Next LT Pro" panose="020B0504020202020204" pitchFamily="34" charset="0"/>
            </a:endParaRPr>
          </a:p>
          <a:p>
            <a:pPr marL="0" indent="0">
              <a:buNone/>
            </a:pPr>
            <a:endParaRPr lang="fr-BE" sz="19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3686640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707886"/>
          </a:xfrm>
          <a:prstGeom prst="rect">
            <a:avLst/>
          </a:prstGeom>
          <a:solidFill>
            <a:schemeClr val="bg1">
              <a:lumMod val="95000"/>
            </a:schemeClr>
          </a:solidFill>
        </p:spPr>
        <p:txBody>
          <a:bodyPr wrap="square" rtlCol="0">
            <a:spAutoFit/>
          </a:bodyPr>
          <a:lstStyle/>
          <a:p>
            <a:r>
              <a:rPr lang="fr-BE" sz="4000" dirty="0">
                <a:solidFill>
                  <a:schemeClr val="tx1">
                    <a:lumMod val="95000"/>
                    <a:lumOff val="5000"/>
                  </a:schemeClr>
                </a:solidFill>
                <a:latin typeface="Avenir Next LT Pro" panose="020B0504020202020204" pitchFamily="34" charset="0"/>
              </a:rPr>
              <a:t>QUESTIONS ?</a:t>
            </a:r>
          </a:p>
        </p:txBody>
      </p:sp>
      <p:sp>
        <p:nvSpPr>
          <p:cNvPr id="9" name="Espace réservé du contenu 2">
            <a:extLst>
              <a:ext uri="{FF2B5EF4-FFF2-40B4-BE49-F238E27FC236}">
                <a16:creationId xmlns="" xmlns:a16="http://schemas.microsoft.com/office/drawing/2014/main" id="{B6B8A014-3B45-45B7-8697-52E87B85DE0C}"/>
              </a:ext>
            </a:extLst>
          </p:cNvPr>
          <p:cNvSpPr txBox="1">
            <a:spLocks/>
          </p:cNvSpPr>
          <p:nvPr/>
        </p:nvSpPr>
        <p:spPr>
          <a:xfrm>
            <a:off x="1167041" y="1960684"/>
            <a:ext cx="8676338" cy="3092928"/>
          </a:xfrm>
          <a:prstGeom prst="rect">
            <a:avLst/>
          </a:prstGeom>
          <a:solidFill>
            <a:schemeClr val="accent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3600" dirty="0">
                <a:solidFill>
                  <a:schemeClr val="bg1"/>
                </a:solidFill>
                <a:latin typeface="Avenir Next LT Pro" pitchFamily="50" charset="0"/>
              </a:rPr>
              <a:t>Des questions ?</a:t>
            </a:r>
          </a:p>
          <a:p>
            <a:endParaRPr lang="fr-FR" sz="3600" dirty="0">
              <a:solidFill>
                <a:schemeClr val="bg1"/>
              </a:solidFill>
              <a:latin typeface="Avenir Next LT Pro" pitchFamily="50" charset="0"/>
            </a:endParaRPr>
          </a:p>
          <a:p>
            <a:r>
              <a:rPr lang="fr-FR" sz="3600" dirty="0">
                <a:solidFill>
                  <a:schemeClr val="bg1"/>
                </a:solidFill>
                <a:latin typeface="Avenir Next LT Pro" pitchFamily="50" charset="0"/>
              </a:rPr>
              <a:t>Merci !</a:t>
            </a:r>
          </a:p>
          <a:p>
            <a:endParaRPr lang="fr-FR" sz="3600" dirty="0">
              <a:solidFill>
                <a:schemeClr val="bg1"/>
              </a:solidFill>
              <a:latin typeface="Avenir Next LT Pro" pitchFamily="50" charset="0"/>
            </a:endParaRPr>
          </a:p>
          <a:p>
            <a:r>
              <a:rPr lang="fr-FR" sz="3600" dirty="0" smtClean="0">
                <a:solidFill>
                  <a:schemeClr val="bg1"/>
                </a:solidFill>
                <a:latin typeface="Avenir Next LT Pro" pitchFamily="50" charset="0"/>
              </a:rPr>
              <a:t>www.tordoirmarc.com</a:t>
            </a:r>
            <a:endParaRPr lang="fr-FR" sz="3600" dirty="0">
              <a:solidFill>
                <a:schemeClr val="bg1"/>
              </a:solidFill>
              <a:latin typeface="Avenir Next LT Pro" pitchFamily="50" charset="0"/>
            </a:endParaRPr>
          </a:p>
          <a:p>
            <a:pPr algn="l"/>
            <a:endParaRPr lang="fr-FR" sz="2800" dirty="0" smtClean="0">
              <a:solidFill>
                <a:schemeClr val="bg1"/>
              </a:solidFill>
              <a:latin typeface="Avenir Next LT Pro" pitchFamily="50" charset="0"/>
            </a:endParaRPr>
          </a:p>
          <a:p>
            <a:pPr algn="l"/>
            <a:endParaRPr lang="fr-FR" sz="2800" dirty="0">
              <a:solidFill>
                <a:schemeClr val="bg1"/>
              </a:solidFill>
              <a:latin typeface="Avenir Next LT Pro" pitchFamily="50" charset="0"/>
            </a:endParaRPr>
          </a:p>
        </p:txBody>
      </p:sp>
      <p:sp>
        <p:nvSpPr>
          <p:cNvPr id="2" name="ZoneTexte 1"/>
          <p:cNvSpPr txBox="1"/>
          <p:nvPr/>
        </p:nvSpPr>
        <p:spPr>
          <a:xfrm>
            <a:off x="1175247" y="6018076"/>
            <a:ext cx="4378742" cy="261610"/>
          </a:xfrm>
          <a:prstGeom prst="rect">
            <a:avLst/>
          </a:prstGeom>
          <a:noFill/>
        </p:spPr>
        <p:txBody>
          <a:bodyPr wrap="square" rtlCol="0">
            <a:spAutoFit/>
          </a:bodyPr>
          <a:lstStyle/>
          <a:p>
            <a:r>
              <a:rPr lang="fr-FR" sz="1100" dirty="0" smtClean="0"/>
              <a:t>Propriété intellectuelle protégée : Tordoir Marc</a:t>
            </a:r>
            <a:endParaRPr lang="fr-FR" sz="1100" dirty="0"/>
          </a:p>
        </p:txBody>
      </p:sp>
    </p:spTree>
    <p:extLst>
      <p:ext uri="{BB962C8B-B14F-4D97-AF65-F5344CB8AC3E}">
        <p14:creationId xmlns:p14="http://schemas.microsoft.com/office/powerpoint/2010/main" val="4173643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DÉFINITIONS</a:t>
            </a:r>
            <a:endParaRPr lang="en-GB" dirty="0"/>
          </a:p>
        </p:txBody>
      </p:sp>
      <p:sp>
        <p:nvSpPr>
          <p:cNvPr id="3" name="Espace réservé du contenu 2"/>
          <p:cNvSpPr>
            <a:spLocks noGrp="1"/>
          </p:cNvSpPr>
          <p:nvPr>
            <p:ph idx="1"/>
          </p:nvPr>
        </p:nvSpPr>
        <p:spPr/>
        <p:txBody>
          <a:bodyPr>
            <a:normAutofit/>
          </a:bodyPr>
          <a:lstStyle/>
          <a:p>
            <a:r>
              <a:rPr lang="fr-BE" dirty="0" smtClean="0"/>
              <a:t>L’importance de la définition juridique – de la terminologie</a:t>
            </a:r>
          </a:p>
          <a:p>
            <a:r>
              <a:rPr lang="fr-BE" dirty="0" smtClean="0"/>
              <a:t>Les pièges – ne surtout pas confondre</a:t>
            </a:r>
          </a:p>
          <a:p>
            <a:pPr lvl="1"/>
            <a:r>
              <a:rPr lang="fr-BE" b="1" dirty="0" smtClean="0"/>
              <a:t>la </a:t>
            </a:r>
            <a:r>
              <a:rPr lang="fr-BE" b="1" dirty="0"/>
              <a:t>mission </a:t>
            </a:r>
            <a:r>
              <a:rPr lang="fr-BE" dirty="0"/>
              <a:t>: la prestation de </a:t>
            </a:r>
            <a:r>
              <a:rPr lang="fr-BE" dirty="0" smtClean="0"/>
              <a:t>services. Etant un ensemble d’actes matériels posés par l’agent immobilier dans l’exercice de son activité et qui découlent de son contrat. </a:t>
            </a:r>
          </a:p>
          <a:p>
            <a:pPr lvl="1"/>
            <a:r>
              <a:rPr lang="fr-BE" b="1" dirty="0" smtClean="0"/>
              <a:t>le </a:t>
            </a:r>
            <a:r>
              <a:rPr lang="fr-BE" b="1" dirty="0"/>
              <a:t>mandat </a:t>
            </a:r>
            <a:r>
              <a:rPr lang="fr-BE" dirty="0"/>
              <a:t>: l’acte par lequel une personne donne à une autre </a:t>
            </a:r>
            <a:r>
              <a:rPr lang="fr-BE" dirty="0" smtClean="0"/>
              <a:t>un pouvoir de représentation aux fins de poser un acte juridique (étant un acte qui sortira des effets juridiques) pour </a:t>
            </a:r>
            <a:r>
              <a:rPr lang="fr-BE" dirty="0"/>
              <a:t>le </a:t>
            </a:r>
            <a:r>
              <a:rPr lang="fr-BE" dirty="0" smtClean="0"/>
              <a:t>compte du mandant </a:t>
            </a:r>
            <a:r>
              <a:rPr lang="fr-BE" dirty="0"/>
              <a:t>et en son nom ; le contrat ne se </a:t>
            </a:r>
            <a:r>
              <a:rPr lang="fr-BE" dirty="0" smtClean="0"/>
              <a:t>forme que </a:t>
            </a:r>
            <a:r>
              <a:rPr lang="fr-BE" dirty="0"/>
              <a:t>par l'acceptation du mandataire </a:t>
            </a:r>
          </a:p>
          <a:p>
            <a:endParaRPr lang="en-GB" dirty="0"/>
          </a:p>
        </p:txBody>
      </p:sp>
    </p:spTree>
    <p:extLst>
      <p:ext uri="{BB962C8B-B14F-4D97-AF65-F5344CB8AC3E}">
        <p14:creationId xmlns:p14="http://schemas.microsoft.com/office/powerpoint/2010/main" val="220605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DÉFINITIONS</a:t>
            </a:r>
            <a:endParaRPr lang="en-GB"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BE" dirty="0" smtClean="0">
                <a:solidFill>
                  <a:srgbClr val="0070C0"/>
                </a:solidFill>
              </a:rPr>
              <a:t>Art.2 Code de déontologie : quelques définitions…</a:t>
            </a:r>
          </a:p>
          <a:p>
            <a:pPr marL="0" indent="0">
              <a:buNone/>
            </a:pPr>
            <a:endParaRPr lang="fr-BE" dirty="0" smtClean="0"/>
          </a:p>
          <a:p>
            <a:r>
              <a:rPr lang="fr-BE" b="1" dirty="0" smtClean="0"/>
              <a:t>12</a:t>
            </a:r>
            <a:r>
              <a:rPr lang="fr-BE" b="1" dirty="0"/>
              <a:t>° le commettant </a:t>
            </a:r>
            <a:r>
              <a:rPr lang="fr-BE" dirty="0"/>
              <a:t>: la personne avec laquelle l’agent immobilier a conclu </a:t>
            </a:r>
            <a:r>
              <a:rPr lang="fr-BE" dirty="0" smtClean="0"/>
              <a:t>un contrat </a:t>
            </a:r>
            <a:r>
              <a:rPr lang="fr-BE" dirty="0"/>
              <a:t>ayant pour cadre l’exercice de la profession réglementée par la loi </a:t>
            </a:r>
            <a:r>
              <a:rPr lang="fr-BE" dirty="0" smtClean="0"/>
              <a:t>du 11 </a:t>
            </a:r>
            <a:r>
              <a:rPr lang="fr-BE" dirty="0"/>
              <a:t>février 2013 organisant la profession d’agent immobilier </a:t>
            </a:r>
          </a:p>
          <a:p>
            <a:r>
              <a:rPr lang="fr-BE" b="1" dirty="0" smtClean="0"/>
              <a:t>15</a:t>
            </a:r>
            <a:r>
              <a:rPr lang="fr-BE" b="1" dirty="0"/>
              <a:t>° la fonction </a:t>
            </a:r>
            <a:r>
              <a:rPr lang="fr-BE" dirty="0"/>
              <a:t>: la fonction dévolue à l’agent immobilier au sein de </a:t>
            </a:r>
            <a:r>
              <a:rPr lang="fr-BE" dirty="0" smtClean="0"/>
              <a:t>l’Institut en </a:t>
            </a:r>
            <a:r>
              <a:rPr lang="fr-BE" dirty="0"/>
              <a:t>vertu d’une élection, d’une nomination ou d’une désignation ;</a:t>
            </a:r>
          </a:p>
          <a:p>
            <a:r>
              <a:rPr lang="fr-BE" b="1" dirty="0" smtClean="0"/>
              <a:t>16</a:t>
            </a:r>
            <a:r>
              <a:rPr lang="fr-BE" b="1" dirty="0"/>
              <a:t>° le bien </a:t>
            </a:r>
            <a:r>
              <a:rPr lang="fr-BE" dirty="0"/>
              <a:t>: selon le cas, l’immeuble, son contenu, le fonds de commerce, </a:t>
            </a:r>
            <a:r>
              <a:rPr lang="fr-BE" dirty="0" smtClean="0"/>
              <a:t>les valeurs </a:t>
            </a:r>
            <a:r>
              <a:rPr lang="fr-BE" dirty="0"/>
              <a:t>et droits réels immobiliers, ainsi que les titres représentatifs de </a:t>
            </a:r>
            <a:r>
              <a:rPr lang="fr-BE" dirty="0" smtClean="0"/>
              <a:t>ces </a:t>
            </a:r>
            <a:r>
              <a:rPr lang="en-GB" dirty="0" smtClean="0"/>
              <a:t>droits </a:t>
            </a:r>
            <a:endParaRPr lang="en-GB" dirty="0"/>
          </a:p>
          <a:p>
            <a:r>
              <a:rPr lang="fr-BE" b="1" dirty="0" smtClean="0"/>
              <a:t>17</a:t>
            </a:r>
            <a:r>
              <a:rPr lang="fr-BE" b="1" dirty="0"/>
              <a:t>° l’amateur </a:t>
            </a:r>
            <a:r>
              <a:rPr lang="fr-BE" dirty="0"/>
              <a:t>: la personne ayant déjà été en contact avec l’agent </a:t>
            </a:r>
            <a:r>
              <a:rPr lang="fr-BE" dirty="0" smtClean="0"/>
              <a:t>immobilier dans </a:t>
            </a:r>
            <a:r>
              <a:rPr lang="fr-BE" dirty="0"/>
              <a:t>le cadre, selon le cas, de l’acquisition ou de la location d’un bien, ou </a:t>
            </a:r>
            <a:r>
              <a:rPr lang="fr-BE" dirty="0" smtClean="0"/>
              <a:t>de </a:t>
            </a:r>
            <a:r>
              <a:rPr lang="en-GB" dirty="0" err="1" smtClean="0"/>
              <a:t>toute</a:t>
            </a:r>
            <a:r>
              <a:rPr lang="en-GB" dirty="0" smtClean="0"/>
              <a:t> </a:t>
            </a:r>
            <a:r>
              <a:rPr lang="en-GB" dirty="0" err="1"/>
              <a:t>opération</a:t>
            </a:r>
            <a:r>
              <a:rPr lang="en-GB" dirty="0"/>
              <a:t> analogue ;</a:t>
            </a:r>
          </a:p>
        </p:txBody>
      </p:sp>
    </p:spTree>
    <p:extLst>
      <p:ext uri="{BB962C8B-B14F-4D97-AF65-F5344CB8AC3E}">
        <p14:creationId xmlns:p14="http://schemas.microsoft.com/office/powerpoint/2010/main" val="40772001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A8F305935B1146ADA84D2099886446" ma:contentTypeVersion="0" ma:contentTypeDescription="Crée un document." ma:contentTypeScope="" ma:versionID="a3d79b911bb3f10005aa42a5ea7a771e">
  <xsd:schema xmlns:xsd="http://www.w3.org/2001/XMLSchema" xmlns:xs="http://www.w3.org/2001/XMLSchema" xmlns:p="http://schemas.microsoft.com/office/2006/metadata/properties" targetNamespace="http://schemas.microsoft.com/office/2006/metadata/properties" ma:root="true" ma:fieldsID="a3d6ca9f312fcd1c0ab10337cdbdb72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E1959E-0705-4BB5-B205-1B8ED6CB4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383D1F2-34FE-4763-82B5-908C4BB6705C}">
  <ds:schemaRefs>
    <ds:schemaRef ds:uri="http://schemas.microsoft.com/sharepoint/v3/contenttype/forms"/>
  </ds:schemaRefs>
</ds:datastoreItem>
</file>

<file path=customXml/itemProps3.xml><?xml version="1.0" encoding="utf-8"?>
<ds:datastoreItem xmlns:ds="http://schemas.openxmlformats.org/officeDocument/2006/customXml" ds:itemID="{84765857-4432-4BB0-92B9-DB1B1DCE45F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14720</TotalTime>
  <Words>1711</Words>
  <Application>Microsoft Macintosh PowerPoint</Application>
  <PresentationFormat>Personnalisé</PresentationFormat>
  <Paragraphs>718</Paragraphs>
  <Slides>78</Slides>
  <Notes>1</Notes>
  <HiddenSlides>0</HiddenSlides>
  <MMClips>0</MMClips>
  <ScaleCrop>false</ScaleCrop>
  <HeadingPairs>
    <vt:vector size="4" baseType="variant">
      <vt:variant>
        <vt:lpstr>Thème</vt:lpstr>
      </vt:variant>
      <vt:variant>
        <vt:i4>1</vt:i4>
      </vt:variant>
      <vt:variant>
        <vt:lpstr>Titres des diapositives</vt:lpstr>
      </vt:variant>
      <vt:variant>
        <vt:i4>78</vt:i4>
      </vt:variant>
    </vt:vector>
  </HeadingPairs>
  <TitlesOfParts>
    <vt:vector size="7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DÉFINITIONS</vt:lpstr>
      <vt:lpstr>LES DÉFINITIONS</vt:lpstr>
      <vt:lpstr>LES DÉFINITIONS</vt:lpstr>
      <vt:lpstr> A. LE TRONC COMMUN  les dix « commandements » de l’agent immobilier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7.LES MOUVEMENTS FINANCIERS </vt:lpstr>
      <vt:lpstr>LES MOUVEMENTS FINANCIERS</vt:lpstr>
      <vt:lpstr>LES MOUVEMENTS FINANCIERS</vt:lpstr>
      <vt:lpstr>8.LE PERFECTIONNEMENT PROFESSIONNEL</vt:lpstr>
      <vt:lpstr>9.INCOMPATIBILITÉS ET BIENSÉANCE</vt:lpstr>
      <vt:lpstr>Présentation PowerPoint</vt:lpstr>
      <vt:lpstr>10.L’AGENT IMMOBILIER ET L’INSTITUT</vt:lpstr>
      <vt:lpstr>B. L’AGENT IMMOBILIER INTERMÉDIAIRE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OBLIGATIONS SPÉCIFIQUES DE L’AGENT IMMOBILIER « INTERMÉDIAIRE »  </vt:lpstr>
      <vt:lpstr>Présentation PowerPoint</vt:lpstr>
      <vt:lpstr>Présentation PowerPoint</vt:lpstr>
      <vt:lpstr>Présentation PowerPoint</vt:lpstr>
      <vt:lpstr>OBLIGATIONS SPÉCIFIQUES DE L’AGENT IMMOBILIER « INTERMÉDIAIRE » </vt:lpstr>
      <vt:lpstr>Présentation PowerPoint</vt:lpstr>
      <vt:lpstr>Présentation PowerPoint</vt:lpstr>
      <vt:lpstr>Présentation PowerPoint</vt:lpstr>
      <vt:lpstr>Présentation PowerPoint</vt:lpstr>
      <vt:lpstr>C. L’AGENT IMMOBILIER ADMINISTRATEUR DE BIENS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OBLIGATIONS SPÉCIFIQUES DE  L’AGENT IMMOBILIER REGISSEUR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Jonathan Delhez</dc:creator>
  <cp:lastModifiedBy>MARC TORDOIR</cp:lastModifiedBy>
  <cp:revision>150</cp:revision>
  <dcterms:created xsi:type="dcterms:W3CDTF">2020-03-24T18:27:47Z</dcterms:created>
  <dcterms:modified xsi:type="dcterms:W3CDTF">2021-01-08T08:15:46Z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0x01010079A8F305935B1146ADA84D2099886446</vt:lpwstr>
  </property>
</Properties>
</file>